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14">
  <p:sldMasterIdLst>
    <p:sldMasterId id="2147483648" r:id="rId1"/>
  </p:sldMasterIdLst>
  <p:notesMasterIdLst>
    <p:notesMasterId r:id="rId76"/>
  </p:notesMasterIdLst>
  <p:handoutMasterIdLst>
    <p:handoutMasterId r:id="rId77"/>
  </p:handoutMasterIdLst>
  <p:sldIdLst>
    <p:sldId id="805" r:id="rId2"/>
    <p:sldId id="933" r:id="rId3"/>
    <p:sldId id="936" r:id="rId4"/>
    <p:sldId id="938" r:id="rId5"/>
    <p:sldId id="1117" r:id="rId6"/>
    <p:sldId id="940" r:id="rId7"/>
    <p:sldId id="1071" r:id="rId8"/>
    <p:sldId id="1135" r:id="rId9"/>
    <p:sldId id="1128" r:id="rId10"/>
    <p:sldId id="1132" r:id="rId11"/>
    <p:sldId id="1119" r:id="rId12"/>
    <p:sldId id="1081" r:id="rId13"/>
    <p:sldId id="1124" r:id="rId14"/>
    <p:sldId id="1070" r:id="rId15"/>
    <p:sldId id="1165" r:id="rId16"/>
    <p:sldId id="1166" r:id="rId17"/>
    <p:sldId id="941" r:id="rId18"/>
    <p:sldId id="942" r:id="rId19"/>
    <p:sldId id="943" r:id="rId20"/>
    <p:sldId id="944" r:id="rId21"/>
    <p:sldId id="1152" r:id="rId22"/>
    <p:sldId id="1123" r:id="rId23"/>
    <p:sldId id="999" r:id="rId24"/>
    <p:sldId id="1059" r:id="rId25"/>
    <p:sldId id="1082" r:id="rId26"/>
    <p:sldId id="931" r:id="rId27"/>
    <p:sldId id="1035" r:id="rId28"/>
    <p:sldId id="1142" r:id="rId29"/>
    <p:sldId id="1139" r:id="rId30"/>
    <p:sldId id="1040" r:id="rId31"/>
    <p:sldId id="1140" r:id="rId32"/>
    <p:sldId id="1039" r:id="rId33"/>
    <p:sldId id="1141" r:id="rId34"/>
    <p:sldId id="1144" r:id="rId35"/>
    <p:sldId id="1043" r:id="rId36"/>
    <p:sldId id="1058" r:id="rId37"/>
    <p:sldId id="1044" r:id="rId38"/>
    <p:sldId id="1045" r:id="rId39"/>
    <p:sldId id="1046" r:id="rId40"/>
    <p:sldId id="982" r:id="rId41"/>
    <p:sldId id="983" r:id="rId42"/>
    <p:sldId id="984" r:id="rId43"/>
    <p:sldId id="985" r:id="rId44"/>
    <p:sldId id="990" r:id="rId45"/>
    <p:sldId id="991" r:id="rId46"/>
    <p:sldId id="1157" r:id="rId47"/>
    <p:sldId id="1158" r:id="rId48"/>
    <p:sldId id="1159" r:id="rId49"/>
    <p:sldId id="1160" r:id="rId50"/>
    <p:sldId id="1161" r:id="rId51"/>
    <p:sldId id="1162" r:id="rId52"/>
    <p:sldId id="1163" r:id="rId53"/>
    <p:sldId id="1164" r:id="rId54"/>
    <p:sldId id="1137" r:id="rId55"/>
    <p:sldId id="1134" r:id="rId56"/>
    <p:sldId id="1145" r:id="rId57"/>
    <p:sldId id="1083" r:id="rId58"/>
    <p:sldId id="902" r:id="rId59"/>
    <p:sldId id="908" r:id="rId60"/>
    <p:sldId id="1138" r:id="rId61"/>
    <p:sldId id="1087" r:id="rId62"/>
    <p:sldId id="912" r:id="rId63"/>
    <p:sldId id="654" r:id="rId64"/>
    <p:sldId id="1155" r:id="rId65"/>
    <p:sldId id="1156" r:id="rId66"/>
    <p:sldId id="824" r:id="rId67"/>
    <p:sldId id="825" r:id="rId68"/>
    <p:sldId id="1034" r:id="rId69"/>
    <p:sldId id="1025" r:id="rId70"/>
    <p:sldId id="1127" r:id="rId71"/>
    <p:sldId id="1126" r:id="rId72"/>
    <p:sldId id="1125" r:id="rId73"/>
    <p:sldId id="1130" r:id="rId74"/>
    <p:sldId id="829" r:id="rId75"/>
  </p:sldIdLst>
  <p:sldSz cx="9144000" cy="6858000" type="screen4x3"/>
  <p:notesSz cx="6797675" cy="9926638"/>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358">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uise Lodenkemper" initials="LL" lastIdx="6" clrIdx="0">
    <p:extLst/>
  </p:cmAuthor>
  <p:cmAuthor id="2" name="Karl Reinecke" initials="KR" lastIdx="3" clrIdx="1"/>
  <p:cmAuthor id="3" name="Erik Van Der Berg" initials="EVDB" lastIdx="4" clrIdx="2">
    <p:extLst>
      <p:ext uri="{19B8F6BF-5375-455C-9EA6-DF929625EA0E}">
        <p15:presenceInfo xmlns:p15="http://schemas.microsoft.com/office/powerpoint/2012/main" userId="S-1-5-21-1975116412-1890355937-599114201-418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7420"/>
    <a:srgbClr val="FFEBCD"/>
    <a:srgbClr val="00FF00"/>
    <a:srgbClr val="4FDFA8"/>
    <a:srgbClr val="C96419"/>
    <a:srgbClr val="CC6600"/>
    <a:srgbClr val="006699"/>
    <a:srgbClr val="FFFFCC"/>
    <a:srgbClr val="FF505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82" autoAdjust="0"/>
    <p:restoredTop sz="95337" autoAdjust="0"/>
  </p:normalViewPr>
  <p:slideViewPr>
    <p:cSldViewPr snapToGrid="0" snapToObjects="1">
      <p:cViewPr varScale="1">
        <p:scale>
          <a:sx n="97" d="100"/>
          <a:sy n="97" d="100"/>
        </p:scale>
        <p:origin x="72" y="72"/>
      </p:cViewPr>
      <p:guideLst>
        <p:guide orient="horz" pos="2358"/>
        <p:guide pos="2880"/>
      </p:guideLst>
    </p:cSldViewPr>
  </p:slideViewPr>
  <p:notesTextViewPr>
    <p:cViewPr>
      <p:scale>
        <a:sx n="3" d="2"/>
        <a:sy n="3" d="2"/>
      </p:scale>
      <p:origin x="0" y="0"/>
    </p:cViewPr>
  </p:notesTextViewPr>
  <p:sorterViewPr>
    <p:cViewPr>
      <p:scale>
        <a:sx n="125" d="100"/>
        <a:sy n="125" d="100"/>
      </p:scale>
      <p:origin x="0" y="-33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60F72EB-F475-488A-813D-F25828B3EDE7}" type="datetimeFigureOut">
              <a:rPr lang="en-GB" smtClean="0"/>
              <a:t>17/07/2018</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C9FBA6AD-0FD0-4F5A-BB8F-7B33CBC07824}" type="slidenum">
              <a:rPr lang="en-GB" smtClean="0"/>
              <a:t>‹#›</a:t>
            </a:fld>
            <a:endParaRPr lang="en-GB"/>
          </a:p>
        </p:txBody>
      </p:sp>
    </p:spTree>
    <p:extLst>
      <p:ext uri="{BB962C8B-B14F-4D97-AF65-F5344CB8AC3E}">
        <p14:creationId xmlns:p14="http://schemas.microsoft.com/office/powerpoint/2010/main" val="40176350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4C730471-F76F-4CDC-8902-189038F7F663}" type="datetimeFigureOut">
              <a:rPr lang="en-US" altLang="en-US"/>
              <a:pPr>
                <a:defRPr/>
              </a:pPr>
              <a:t>7/17/2018</a:t>
            </a:fld>
            <a:endParaRPr lang="en-US" altLang="en-US"/>
          </a:p>
        </p:txBody>
      </p:sp>
      <p:sp>
        <p:nvSpPr>
          <p:cNvPr id="1434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A888FDF-E2C3-40CF-B2AD-C7A2C5FDBFEA}" type="slidenum">
              <a:rPr lang="en-US" altLang="en-US"/>
              <a:pPr>
                <a:defRPr/>
              </a:pPr>
              <a:t>‹#›</a:t>
            </a:fld>
            <a:endParaRPr lang="en-US" altLang="en-US"/>
          </a:p>
        </p:txBody>
      </p:sp>
    </p:spTree>
    <p:extLst>
      <p:ext uri="{BB962C8B-B14F-4D97-AF65-F5344CB8AC3E}">
        <p14:creationId xmlns:p14="http://schemas.microsoft.com/office/powerpoint/2010/main" val="24485897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28145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ESBC = Ecological sustainable</a:t>
            </a:r>
            <a:r>
              <a:rPr lang="en-GB" baseline="0" dirty="0"/>
              <a:t> base configuration “bottom line”</a:t>
            </a:r>
          </a:p>
          <a:p>
            <a:r>
              <a:rPr lang="en-GB" baseline="0" dirty="0"/>
              <a:t>In addition to these four main scenarios a </a:t>
            </a:r>
            <a:r>
              <a:rPr lang="en-GB" baseline="0" dirty="0" err="1"/>
              <a:t>NoEC</a:t>
            </a:r>
            <a:r>
              <a:rPr lang="en-GB" baseline="0" dirty="0"/>
              <a:t> was considered which is a development focused, ecological conditions are not constrained and a climate change scenario. </a:t>
            </a:r>
          </a:p>
          <a:p>
            <a:r>
              <a:rPr lang="en-GB" baseline="0" dirty="0"/>
              <a:t>Additional water supply costs that would need to be incurred in order to meet current and future water demands </a:t>
            </a:r>
          </a:p>
          <a:p>
            <a:r>
              <a:rPr lang="en-GB" baseline="0" dirty="0"/>
              <a:t>For current situation this is in addition to existing water supply infrastructure and for future projections this was in addition to planned surface water infrastructure for the WMA. </a:t>
            </a:r>
            <a:endParaRPr lang="en-GB" dirty="0"/>
          </a:p>
        </p:txBody>
      </p:sp>
      <p:sp>
        <p:nvSpPr>
          <p:cNvPr id="4" name="Slide Number Placeholder 3"/>
          <p:cNvSpPr>
            <a:spLocks noGrp="1"/>
          </p:cNvSpPr>
          <p:nvPr>
            <p:ph type="sldNum" sz="quarter" idx="10"/>
          </p:nvPr>
        </p:nvSpPr>
        <p:spPr/>
        <p:txBody>
          <a:bodyPr/>
          <a:lstStyle/>
          <a:p>
            <a:fld id="{7960CBDE-DFBB-4153-85EA-D9ECF111EA8E}" type="slidenum">
              <a:rPr lang="en-GB" smtClean="0"/>
              <a:pPr/>
              <a:t>14</a:t>
            </a:fld>
            <a:endParaRPr lang="en-GB"/>
          </a:p>
        </p:txBody>
      </p:sp>
    </p:spTree>
    <p:extLst>
      <p:ext uri="{BB962C8B-B14F-4D97-AF65-F5344CB8AC3E}">
        <p14:creationId xmlns:p14="http://schemas.microsoft.com/office/powerpoint/2010/main" val="4103268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Olifants</a:t>
            </a:r>
            <a:r>
              <a:rPr lang="en-GB" dirty="0"/>
              <a:t> IUA</a:t>
            </a:r>
          </a:p>
          <a:p>
            <a:r>
              <a:rPr lang="en-GB" dirty="0"/>
              <a:t>KKRWSS &amp; </a:t>
            </a:r>
            <a:r>
              <a:rPr lang="en-GB" dirty="0" err="1"/>
              <a:t>Calitzdorp</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21</a:t>
            </a:fld>
            <a:endParaRPr lang="en-US" altLang="en-US"/>
          </a:p>
        </p:txBody>
      </p:sp>
    </p:spTree>
    <p:extLst>
      <p:ext uri="{BB962C8B-B14F-4D97-AF65-F5344CB8AC3E}">
        <p14:creationId xmlns:p14="http://schemas.microsoft.com/office/powerpoint/2010/main" val="3045890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4117996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Evaluation of </a:t>
            </a:r>
            <a:r>
              <a:rPr lang="en-ZA" dirty="0" err="1"/>
              <a:t>Rus</a:t>
            </a:r>
            <a:r>
              <a:rPr lang="en-ZA" dirty="0"/>
              <a:t> method statement</a:t>
            </a:r>
          </a:p>
        </p:txBody>
      </p:sp>
      <p:sp>
        <p:nvSpPr>
          <p:cNvPr id="4" name="Slide Number Placeholder 3"/>
          <p:cNvSpPr>
            <a:spLocks noGrp="1"/>
          </p:cNvSpPr>
          <p:nvPr>
            <p:ph type="sldNum" sz="quarter" idx="10"/>
          </p:nvPr>
        </p:nvSpPr>
        <p:spPr/>
        <p:txBody>
          <a:bodyPr/>
          <a:lstStyle/>
          <a:p>
            <a:fld id="{F06882C5-0E74-45C7-B8EB-8EC0B2789447}" type="slidenum">
              <a:rPr lang="en-ZA" smtClean="0"/>
              <a:t>24</a:t>
            </a:fld>
            <a:endParaRPr lang="en-ZA"/>
          </a:p>
        </p:txBody>
      </p:sp>
    </p:spTree>
    <p:extLst>
      <p:ext uri="{BB962C8B-B14F-4D97-AF65-F5344CB8AC3E}">
        <p14:creationId xmlns:p14="http://schemas.microsoft.com/office/powerpoint/2010/main" val="3504691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baseline="0"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25</a:t>
            </a:fld>
            <a:endParaRPr lang="en-US" altLang="en-US"/>
          </a:p>
        </p:txBody>
      </p:sp>
    </p:spTree>
    <p:extLst>
      <p:ext uri="{BB962C8B-B14F-4D97-AF65-F5344CB8AC3E}">
        <p14:creationId xmlns:p14="http://schemas.microsoft.com/office/powerpoint/2010/main" val="326718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Karl to present</a:t>
            </a:r>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27</a:t>
            </a:fld>
            <a:endParaRPr lang="en-US" altLang="en-US"/>
          </a:p>
        </p:txBody>
      </p:sp>
    </p:spTree>
    <p:extLst>
      <p:ext uri="{BB962C8B-B14F-4D97-AF65-F5344CB8AC3E}">
        <p14:creationId xmlns:p14="http://schemas.microsoft.com/office/powerpoint/2010/main" val="444966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F06882C5-0E74-45C7-B8EB-8EC0B2789447}" type="slidenum">
              <a:rPr lang="en-ZA" smtClean="0"/>
              <a:t>30</a:t>
            </a:fld>
            <a:endParaRPr lang="en-ZA"/>
          </a:p>
        </p:txBody>
      </p:sp>
    </p:spTree>
    <p:extLst>
      <p:ext uri="{BB962C8B-B14F-4D97-AF65-F5344CB8AC3E}">
        <p14:creationId xmlns:p14="http://schemas.microsoft.com/office/powerpoint/2010/main" val="642317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F06882C5-0E74-45C7-B8EB-8EC0B2789447}" type="slidenum">
              <a:rPr lang="en-ZA" smtClean="0"/>
              <a:t>32</a:t>
            </a:fld>
            <a:endParaRPr lang="en-ZA"/>
          </a:p>
        </p:txBody>
      </p:sp>
    </p:spTree>
    <p:extLst>
      <p:ext uri="{BB962C8B-B14F-4D97-AF65-F5344CB8AC3E}">
        <p14:creationId xmlns:p14="http://schemas.microsoft.com/office/powerpoint/2010/main" val="2719098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F06882C5-0E74-45C7-B8EB-8EC0B2789447}" type="slidenum">
              <a:rPr lang="en-ZA" smtClean="0"/>
              <a:t>33</a:t>
            </a:fld>
            <a:endParaRPr lang="en-ZA"/>
          </a:p>
        </p:txBody>
      </p:sp>
    </p:spTree>
    <p:extLst>
      <p:ext uri="{BB962C8B-B14F-4D97-AF65-F5344CB8AC3E}">
        <p14:creationId xmlns:p14="http://schemas.microsoft.com/office/powerpoint/2010/main" val="3023261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These are the hydrological RQOs,</a:t>
            </a:r>
            <a:r>
              <a:rPr lang="en-ZA" baseline="0" dirty="0"/>
              <a:t> a standard summary table output from the Reserve Desktop model. The data are presented relative to natural because that is how EWRs are calculated. So you can see here, the TOTAL % assigned to the annual EWR, that is then split into low, drought and high flow percentages and volumes.</a:t>
            </a:r>
          </a:p>
          <a:p>
            <a:r>
              <a:rPr lang="en-ZA" baseline="0" dirty="0"/>
              <a:t>These are then compared further to the natural flows monthly and again provided in the same flow categories.</a:t>
            </a:r>
          </a:p>
          <a:p>
            <a:r>
              <a:rPr lang="en-ZA" baseline="0" dirty="0"/>
              <a:t>The total flows are the sum of the maintenance lows and highs, the drought flows are for extreme dry conditions.</a:t>
            </a:r>
            <a:endParaRPr lang="en-ZA"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35</a:t>
            </a:fld>
            <a:endParaRPr lang="en-US" altLang="en-US"/>
          </a:p>
        </p:txBody>
      </p:sp>
    </p:spTree>
    <p:extLst>
      <p:ext uri="{BB962C8B-B14F-4D97-AF65-F5344CB8AC3E}">
        <p14:creationId xmlns:p14="http://schemas.microsoft.com/office/powerpoint/2010/main" val="2921373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2783179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36</a:t>
            </a:fld>
            <a:endParaRPr lang="en-US" altLang="en-US"/>
          </a:p>
        </p:txBody>
      </p:sp>
    </p:spTree>
    <p:extLst>
      <p:ext uri="{BB962C8B-B14F-4D97-AF65-F5344CB8AC3E}">
        <p14:creationId xmlns:p14="http://schemas.microsoft.com/office/powerpoint/2010/main" val="1304476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These are the riparian vegetation</a:t>
            </a:r>
            <a:r>
              <a:rPr lang="en-ZA" baseline="0" dirty="0"/>
              <a:t> RQOs</a:t>
            </a:r>
          </a:p>
          <a:p>
            <a:r>
              <a:rPr lang="en-ZA" baseline="0" dirty="0"/>
              <a:t>They are separated into three categories, one for each lateral zone.</a:t>
            </a:r>
          </a:p>
          <a:p>
            <a:r>
              <a:rPr lang="en-ZA" baseline="0" dirty="0"/>
              <a:t>The marginal zone, where the plants have their feet wet, the lower zone, being the main riparian area with trees and shrubs, and then the upper zone, being the mixing area between the riparian area and the terrestrial community up the slope.</a:t>
            </a:r>
          </a:p>
          <a:p>
            <a:r>
              <a:rPr lang="en-ZA" baseline="0" dirty="0"/>
              <a:t>So you have the RQO, being the range of conditions that should persist over time, and then you have the TPC, threshold of potential concern, which represents the lowest value beyond which management actions should kick in.</a:t>
            </a:r>
          </a:p>
          <a:p>
            <a:r>
              <a:rPr lang="en-ZA" baseline="0" dirty="0"/>
              <a:t>Since the marginal zone if regularly flooded you can see there is no provision for terrestrial plants there nor for exotic species.</a:t>
            </a:r>
          </a:p>
          <a:p>
            <a:r>
              <a:rPr lang="en-ZA" baseline="0" dirty="0"/>
              <a:t>The RQOs are separated into non-woody (grasses, rushes, </a:t>
            </a:r>
            <a:r>
              <a:rPr lang="en-ZA" baseline="0" dirty="0" err="1"/>
              <a:t>restios</a:t>
            </a:r>
            <a:r>
              <a:rPr lang="en-ZA" baseline="0" dirty="0"/>
              <a:t> and reeds) and woody (trees and shrubs).</a:t>
            </a:r>
          </a:p>
          <a:p>
            <a:r>
              <a:rPr lang="en-ZA" baseline="0" dirty="0"/>
              <a:t>These allow for more terrestrial species higher up the bank.</a:t>
            </a:r>
          </a:p>
          <a:p>
            <a:r>
              <a:rPr lang="en-ZA" baseline="0" dirty="0"/>
              <a:t>The data are based on the current conditions and either maintaining these if the trajectory was stable or improving it if the trajectory was upwards.</a:t>
            </a:r>
            <a:endParaRPr lang="en-ZA"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37</a:t>
            </a:fld>
            <a:endParaRPr lang="en-US" altLang="en-US"/>
          </a:p>
        </p:txBody>
      </p:sp>
    </p:spTree>
    <p:extLst>
      <p:ext uri="{BB962C8B-B14F-4D97-AF65-F5344CB8AC3E}">
        <p14:creationId xmlns:p14="http://schemas.microsoft.com/office/powerpoint/2010/main" val="2109863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These are the macroinvertebrate</a:t>
            </a:r>
            <a:r>
              <a:rPr lang="en-ZA" baseline="0" dirty="0"/>
              <a:t> RQOs.</a:t>
            </a:r>
          </a:p>
          <a:p>
            <a:r>
              <a:rPr lang="en-ZA" baseline="0" dirty="0"/>
              <a:t>First up are the SASS scores, the Total SASS score and the Average Score per Taxon (ASPT). So here the SASS score need to remain higher than 90 and the ASPT must be higher than 4.5.  Scores lower then these will trigger the TPCs and initiate a response.</a:t>
            </a:r>
          </a:p>
          <a:p>
            <a:r>
              <a:rPr lang="en-ZA" baseline="0" dirty="0"/>
              <a:t>There is also a description of the # of families that must be present, in this case more than 15 in total and their abundances must be between A (2-10) and C (&gt; 100). If there are fewer than 15 families and if there are only 1 individual present of and of these then the TPC will be triggered.</a:t>
            </a:r>
            <a:endParaRPr lang="en-ZA"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38</a:t>
            </a:fld>
            <a:endParaRPr lang="en-US" altLang="en-US"/>
          </a:p>
        </p:txBody>
      </p:sp>
    </p:spTree>
    <p:extLst>
      <p:ext uri="{BB962C8B-B14F-4D97-AF65-F5344CB8AC3E}">
        <p14:creationId xmlns:p14="http://schemas.microsoft.com/office/powerpoint/2010/main" val="3911279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These are the fish RQOs.</a:t>
            </a:r>
          </a:p>
          <a:p>
            <a:r>
              <a:rPr lang="en-ZA" dirty="0"/>
              <a:t>First up it lists the</a:t>
            </a:r>
            <a:r>
              <a:rPr lang="en-ZA" baseline="0" dirty="0"/>
              <a:t> indigenous fish that must be present, 4 in this case. The TPC is triggered if there are fewer then 2 of the species present.</a:t>
            </a:r>
          </a:p>
          <a:p>
            <a:r>
              <a:rPr lang="en-ZA" baseline="0" dirty="0"/>
              <a:t>Then, each of these is given a FROC value which is not an absolute percentage but a range:</a:t>
            </a:r>
          </a:p>
          <a:p>
            <a:r>
              <a:rPr lang="en-ZA" baseline="0" dirty="0"/>
              <a:t>1 present at &lt; 10%</a:t>
            </a:r>
          </a:p>
          <a:p>
            <a:r>
              <a:rPr lang="en-ZA" baseline="0" dirty="0"/>
              <a:t>2 10-25%</a:t>
            </a:r>
          </a:p>
          <a:p>
            <a:r>
              <a:rPr lang="en-ZA" baseline="0" dirty="0"/>
              <a:t>3 &gt;25-50</a:t>
            </a:r>
          </a:p>
          <a:p>
            <a:r>
              <a:rPr lang="en-ZA" baseline="0" dirty="0"/>
              <a:t>4 &gt; 50-75</a:t>
            </a:r>
          </a:p>
          <a:p>
            <a:r>
              <a:rPr lang="en-ZA" baseline="0" dirty="0"/>
              <a:t>5 &gt;75%</a:t>
            </a:r>
          </a:p>
          <a:p>
            <a:r>
              <a:rPr lang="en-ZA" dirty="0"/>
              <a:t>There are also specifications for juveniles</a:t>
            </a:r>
            <a:r>
              <a:rPr lang="en-ZA" baseline="0" dirty="0"/>
              <a:t> in the case of the large cyprinids.</a:t>
            </a:r>
            <a:endParaRPr lang="en-ZA"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39</a:t>
            </a:fld>
            <a:endParaRPr lang="en-US" altLang="en-US"/>
          </a:p>
        </p:txBody>
      </p:sp>
    </p:spTree>
    <p:extLst>
      <p:ext uri="{BB962C8B-B14F-4D97-AF65-F5344CB8AC3E}">
        <p14:creationId xmlns:p14="http://schemas.microsoft.com/office/powerpoint/2010/main" val="3087572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Barry to present</a:t>
            </a:r>
            <a:endParaRPr lang="en-GB"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40</a:t>
            </a:fld>
            <a:endParaRPr lang="en-US" altLang="en-US"/>
          </a:p>
        </p:txBody>
      </p:sp>
    </p:spTree>
    <p:extLst>
      <p:ext uri="{BB962C8B-B14F-4D97-AF65-F5344CB8AC3E}">
        <p14:creationId xmlns:p14="http://schemas.microsoft.com/office/powerpoint/2010/main" val="1127125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Erik </a:t>
            </a:r>
            <a:r>
              <a:rPr lang="en-ZA"/>
              <a:t>to present</a:t>
            </a:r>
            <a:endParaRPr lang="en-GB"/>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46</a:t>
            </a:fld>
            <a:endParaRPr lang="en-US" altLang="en-US"/>
          </a:p>
        </p:txBody>
      </p:sp>
    </p:spTree>
    <p:extLst>
      <p:ext uri="{BB962C8B-B14F-4D97-AF65-F5344CB8AC3E}">
        <p14:creationId xmlns:p14="http://schemas.microsoft.com/office/powerpoint/2010/main" val="274543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Erik </a:t>
            </a:r>
            <a:r>
              <a:rPr lang="en-ZA"/>
              <a:t>to present</a:t>
            </a:r>
            <a:endParaRPr lang="en-GB"/>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47</a:t>
            </a:fld>
            <a:endParaRPr lang="en-US" altLang="en-US"/>
          </a:p>
        </p:txBody>
      </p:sp>
    </p:spTree>
    <p:extLst>
      <p:ext uri="{BB962C8B-B14F-4D97-AF65-F5344CB8AC3E}">
        <p14:creationId xmlns:p14="http://schemas.microsoft.com/office/powerpoint/2010/main" val="3306960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F06882C5-0E74-45C7-B8EB-8EC0B2789447}" type="slidenum">
              <a:rPr lang="en-ZA" smtClean="0"/>
              <a:t>48</a:t>
            </a:fld>
            <a:endParaRPr lang="en-ZA"/>
          </a:p>
        </p:txBody>
      </p:sp>
    </p:spTree>
    <p:extLst>
      <p:ext uri="{BB962C8B-B14F-4D97-AF65-F5344CB8AC3E}">
        <p14:creationId xmlns:p14="http://schemas.microsoft.com/office/powerpoint/2010/main" val="3888802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ZA" dirty="0"/>
              <a:t>The determination</a:t>
            </a:r>
            <a:r>
              <a:rPr lang="en-ZA" baseline="0" dirty="0"/>
              <a:t> of which wetlands to take forward for RQOs relied on first prioritising wetlands in the WMA. Wetlands were quite different to the other Resources, in that there has not been detailed studies and information available about most systems (even very important ones). It was therefore important to develop a conceptualisation of the important drivers for wetland types: hydrology and geomorphology followed by vegetation. An understanding of each Wetland Resource Unit using this conceptualisation helped when defining sub-components and indicators for monitoring.</a:t>
            </a:r>
            <a:endParaRPr lang="en-GB"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solidFill>
                  <a:srgbClr val="000000"/>
                </a:solidFill>
              </a:rPr>
              <a:pPr>
                <a:defRPr/>
              </a:pPr>
              <a:t>54</a:t>
            </a:fld>
            <a:endParaRPr lang="en-US" altLang="en-US">
              <a:solidFill>
                <a:srgbClr val="000000"/>
              </a:solidFill>
            </a:endParaRPr>
          </a:p>
        </p:txBody>
      </p:sp>
    </p:spTree>
    <p:extLst>
      <p:ext uri="{BB962C8B-B14F-4D97-AF65-F5344CB8AC3E}">
        <p14:creationId xmlns:p14="http://schemas.microsoft.com/office/powerpoint/2010/main" val="1544255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wetland regions are indicative</a:t>
            </a:r>
            <a:r>
              <a:rPr lang="en-ZA" baseline="0" dirty="0"/>
              <a:t> of underlying geological as well as climatic controls. Different regions would therefore have different wetland types typical to those underlying drivers. </a:t>
            </a:r>
            <a:endParaRPr lang="en-GB" dirty="0"/>
          </a:p>
        </p:txBody>
      </p:sp>
      <p:sp>
        <p:nvSpPr>
          <p:cNvPr id="4" name="Slide Number Placeholder 3"/>
          <p:cNvSpPr>
            <a:spLocks noGrp="1"/>
          </p:cNvSpPr>
          <p:nvPr>
            <p:ph type="sldNum" sz="quarter" idx="10"/>
          </p:nvPr>
        </p:nvSpPr>
        <p:spPr/>
        <p:txBody>
          <a:bodyPr/>
          <a:lstStyle/>
          <a:p>
            <a:fld id="{716C6D39-0485-4245-B91E-AD79BD59399B}" type="slidenum">
              <a:rPr lang="en-GB" smtClean="0"/>
              <a:t>57</a:t>
            </a:fld>
            <a:endParaRPr lang="en-GB"/>
          </a:p>
        </p:txBody>
      </p:sp>
    </p:spTree>
    <p:extLst>
      <p:ext uri="{BB962C8B-B14F-4D97-AF65-F5344CB8AC3E}">
        <p14:creationId xmlns:p14="http://schemas.microsoft.com/office/powerpoint/2010/main" val="1145567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690898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Incorporating all</a:t>
            </a:r>
            <a:r>
              <a:rPr lang="en-ZA" baseline="0" dirty="0"/>
              <a:t> the different layers indicated that there was a good representivity of wetlands across the WMA. </a:t>
            </a:r>
            <a:endParaRPr lang="en-GB" dirty="0"/>
          </a:p>
        </p:txBody>
      </p:sp>
      <p:sp>
        <p:nvSpPr>
          <p:cNvPr id="4" name="Slide Number Placeholder 3"/>
          <p:cNvSpPr>
            <a:spLocks noGrp="1"/>
          </p:cNvSpPr>
          <p:nvPr>
            <p:ph type="sldNum" sz="quarter" idx="10"/>
          </p:nvPr>
        </p:nvSpPr>
        <p:spPr/>
        <p:txBody>
          <a:bodyPr/>
          <a:lstStyle/>
          <a:p>
            <a:fld id="{716C6D39-0485-4245-B91E-AD79BD59399B}" type="slidenum">
              <a:rPr lang="en-GB" smtClean="0"/>
              <a:t>58</a:t>
            </a:fld>
            <a:endParaRPr lang="en-GB"/>
          </a:p>
        </p:txBody>
      </p:sp>
    </p:spTree>
    <p:extLst>
      <p:ext uri="{BB962C8B-B14F-4D97-AF65-F5344CB8AC3E}">
        <p14:creationId xmlns:p14="http://schemas.microsoft.com/office/powerpoint/2010/main" val="17968592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In terms of hydrological functioning,</a:t>
            </a:r>
            <a:r>
              <a:rPr lang="en-ZA" baseline="0" dirty="0"/>
              <a:t> this may relate to flow or water retention and distribution depending on wetland type. For instance floodplain wetlands rely on high flow events, whilst a depression or seep are linked to surrounding runoff or </a:t>
            </a:r>
            <a:r>
              <a:rPr lang="en-ZA" baseline="0" dirty="0" err="1"/>
              <a:t>baseflow</a:t>
            </a:r>
            <a:r>
              <a:rPr lang="en-ZA" baseline="0" dirty="0"/>
              <a:t>. </a:t>
            </a:r>
            <a:endParaRPr lang="en-GB" dirty="0"/>
          </a:p>
        </p:txBody>
      </p:sp>
      <p:sp>
        <p:nvSpPr>
          <p:cNvPr id="4" name="Slide Number Placeholder 3"/>
          <p:cNvSpPr>
            <a:spLocks noGrp="1"/>
          </p:cNvSpPr>
          <p:nvPr>
            <p:ph type="sldNum" sz="quarter" idx="10"/>
          </p:nvPr>
        </p:nvSpPr>
        <p:spPr/>
        <p:txBody>
          <a:bodyPr/>
          <a:lstStyle/>
          <a:p>
            <a:fld id="{716C6D39-0485-4245-B91E-AD79BD59399B}" type="slidenum">
              <a:rPr lang="en-GB" smtClean="0"/>
              <a:t>59</a:t>
            </a:fld>
            <a:endParaRPr lang="en-GB"/>
          </a:p>
        </p:txBody>
      </p:sp>
    </p:spTree>
    <p:extLst>
      <p:ext uri="{BB962C8B-B14F-4D97-AF65-F5344CB8AC3E}">
        <p14:creationId xmlns:p14="http://schemas.microsoft.com/office/powerpoint/2010/main" val="2402130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understanding</a:t>
            </a:r>
            <a:r>
              <a:rPr lang="en-ZA" baseline="0" dirty="0"/>
              <a:t> of the wetland indicates that </a:t>
            </a:r>
            <a:r>
              <a:rPr lang="en-ZA" b="1" baseline="0" dirty="0"/>
              <a:t>Quantity</a:t>
            </a:r>
            <a:r>
              <a:rPr lang="en-ZA" baseline="0" dirty="0"/>
              <a:t>: water distribution and retention patterns and </a:t>
            </a:r>
            <a:r>
              <a:rPr lang="en-ZA" b="1" baseline="0" dirty="0"/>
              <a:t>Habitat</a:t>
            </a:r>
            <a:r>
              <a:rPr lang="en-ZA" baseline="0" dirty="0"/>
              <a:t>: geomorphology and vegetation are the important sub-components of this wetland resource unit. The indicator for these would therefore be related to flow concentration, as it is important for water to be retained and move slowly through the wetland. Managing erosion and alien invasive plants is related to managing </a:t>
            </a:r>
            <a:r>
              <a:rPr lang="en-ZA" baseline="0"/>
              <a:t>flow concentration.</a:t>
            </a:r>
            <a:endParaRPr lang="en-GB" dirty="0"/>
          </a:p>
        </p:txBody>
      </p:sp>
      <p:sp>
        <p:nvSpPr>
          <p:cNvPr id="4" name="Slide Number Placeholder 3"/>
          <p:cNvSpPr>
            <a:spLocks noGrp="1"/>
          </p:cNvSpPr>
          <p:nvPr>
            <p:ph type="sldNum" sz="quarter" idx="10"/>
          </p:nvPr>
        </p:nvSpPr>
        <p:spPr/>
        <p:txBody>
          <a:bodyPr/>
          <a:lstStyle/>
          <a:p>
            <a:fld id="{716C6D39-0485-4245-B91E-AD79BD59399B}" type="slidenum">
              <a:rPr lang="en-GB" smtClean="0"/>
              <a:t>62</a:t>
            </a:fld>
            <a:endParaRPr lang="en-GB"/>
          </a:p>
        </p:txBody>
      </p:sp>
    </p:spTree>
    <p:extLst>
      <p:ext uri="{BB962C8B-B14F-4D97-AF65-F5344CB8AC3E}">
        <p14:creationId xmlns:p14="http://schemas.microsoft.com/office/powerpoint/2010/main" val="1657142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Helen to present</a:t>
            </a:r>
            <a:endParaRPr lang="en-GB"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63</a:t>
            </a:fld>
            <a:endParaRPr lang="en-US" altLang="en-US"/>
          </a:p>
        </p:txBody>
      </p:sp>
    </p:spTree>
    <p:extLst>
      <p:ext uri="{BB962C8B-B14F-4D97-AF65-F5344CB8AC3E}">
        <p14:creationId xmlns:p14="http://schemas.microsoft.com/office/powerpoint/2010/main" val="4798540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64</a:t>
            </a:fld>
            <a:endParaRPr lang="en-US" altLang="en-US"/>
          </a:p>
        </p:txBody>
      </p:sp>
    </p:spTree>
    <p:extLst>
      <p:ext uri="{BB962C8B-B14F-4D97-AF65-F5344CB8AC3E}">
        <p14:creationId xmlns:p14="http://schemas.microsoft.com/office/powerpoint/2010/main" val="14179006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ZA" sz="1200" kern="1200" dirty="0">
                <a:solidFill>
                  <a:schemeClr val="tx1"/>
                </a:solidFill>
                <a:effectLst/>
                <a:latin typeface="Calibri" pitchFamily="34" charset="0"/>
                <a:ea typeface="MS PGothic" panose="020B0600070205080204" pitchFamily="34" charset="-128"/>
                <a:cs typeface="ＭＳ Ｐゴシック" charset="0"/>
              </a:rPr>
              <a:t>The Peninsula Formation often forms the head water of major drainage system (sometimes in the opposite direction of the deep groundwater flow system) and depending on the geological setting can contribute to recharge and groundwater flow on either side of the drainage divide. It’s generally observed that the </a:t>
            </a:r>
            <a:r>
              <a:rPr lang="en-ZA" sz="1200" kern="1200" dirty="0" err="1">
                <a:solidFill>
                  <a:schemeClr val="tx1"/>
                </a:solidFill>
                <a:effectLst/>
                <a:latin typeface="Calibri" pitchFamily="34" charset="0"/>
                <a:ea typeface="MS PGothic" panose="020B0600070205080204" pitchFamily="34" charset="-128"/>
                <a:cs typeface="ＭＳ Ｐゴシック" charset="0"/>
              </a:rPr>
              <a:t>Skurweberg</a:t>
            </a:r>
            <a:r>
              <a:rPr lang="en-ZA" sz="1200" kern="1200" dirty="0">
                <a:solidFill>
                  <a:schemeClr val="tx1"/>
                </a:solidFill>
                <a:effectLst/>
                <a:latin typeface="Calibri" pitchFamily="34" charset="0"/>
                <a:ea typeface="MS PGothic" panose="020B0600070205080204" pitchFamily="34" charset="-128"/>
                <a:cs typeface="ＭＳ Ｐゴシック" charset="0"/>
              </a:rPr>
              <a:t> aquifer contributes more directly to river </a:t>
            </a:r>
            <a:r>
              <a:rPr lang="en-ZA" sz="1200" kern="1200" dirty="0" err="1">
                <a:solidFill>
                  <a:schemeClr val="tx1"/>
                </a:solidFill>
                <a:effectLst/>
                <a:latin typeface="Calibri" pitchFamily="34" charset="0"/>
                <a:ea typeface="MS PGothic" panose="020B0600070205080204" pitchFamily="34" charset="-128"/>
                <a:cs typeface="ＭＳ Ｐゴシック" charset="0"/>
              </a:rPr>
              <a:t>baseflow</a:t>
            </a:r>
            <a:r>
              <a:rPr lang="en-ZA" sz="1200" kern="1200" dirty="0">
                <a:solidFill>
                  <a:schemeClr val="tx1"/>
                </a:solidFill>
                <a:effectLst/>
                <a:latin typeface="Calibri" pitchFamily="34" charset="0"/>
                <a:ea typeface="MS PGothic" panose="020B0600070205080204" pitchFamily="34" charset="-128"/>
                <a:cs typeface="ＭＳ Ｐゴシック" charset="0"/>
              </a:rPr>
              <a:t> both via the river bottom and via springs at the </a:t>
            </a:r>
            <a:r>
              <a:rPr lang="en-ZA" sz="1200" kern="1200" dirty="0" err="1">
                <a:solidFill>
                  <a:schemeClr val="tx1"/>
                </a:solidFill>
                <a:effectLst/>
                <a:latin typeface="Calibri" pitchFamily="34" charset="0"/>
                <a:ea typeface="MS PGothic" panose="020B0600070205080204" pitchFamily="34" charset="-128"/>
                <a:cs typeface="ＭＳ Ｐゴシック" charset="0"/>
              </a:rPr>
              <a:t>Nardouw</a:t>
            </a:r>
            <a:r>
              <a:rPr lang="en-ZA" sz="1200" kern="1200" dirty="0">
                <a:solidFill>
                  <a:schemeClr val="tx1"/>
                </a:solidFill>
                <a:effectLst/>
                <a:latin typeface="Calibri" pitchFamily="34" charset="0"/>
                <a:ea typeface="MS PGothic" panose="020B0600070205080204" pitchFamily="34" charset="-128"/>
                <a:cs typeface="ＭＳ Ｐゴシック" charset="0"/>
              </a:rPr>
              <a:t> – Cedarberg contact, while the Peninsula contributes to river flow mainly as surface run-off.</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ZA" sz="1200" kern="1200" dirty="0">
              <a:solidFill>
                <a:schemeClr val="tx1"/>
              </a:solidFill>
              <a:effectLst/>
              <a:latin typeface="Calibri" pitchFamily="34" charset="0"/>
              <a:ea typeface="MS PGothic" panose="020B0600070205080204" pitchFamily="34" charset="-128"/>
              <a:cs typeface="ＭＳ Ｐゴシック" charset="0"/>
            </a:endParaRPr>
          </a:p>
          <a:p>
            <a:r>
              <a:rPr lang="en-ZA" sz="1200" kern="1200" dirty="0">
                <a:solidFill>
                  <a:schemeClr val="tx1"/>
                </a:solidFill>
                <a:effectLst/>
                <a:latin typeface="Calibri" pitchFamily="34" charset="0"/>
                <a:ea typeface="MS PGothic" panose="020B0600070205080204" pitchFamily="34" charset="-128"/>
                <a:cs typeface="ＭＳ Ｐゴシック" charset="0"/>
              </a:rPr>
              <a:t>A water balance based on (surface water) catchment boundaries may lead to erroneous results. </a:t>
            </a:r>
          </a:p>
          <a:p>
            <a:r>
              <a:rPr lang="en-ZA" sz="1200" kern="1200" dirty="0">
                <a:solidFill>
                  <a:schemeClr val="tx1"/>
                </a:solidFill>
                <a:effectLst/>
                <a:latin typeface="Calibri" pitchFamily="34" charset="0"/>
                <a:ea typeface="MS PGothic" panose="020B0600070205080204" pitchFamily="34" charset="-128"/>
                <a:cs typeface="ＭＳ Ｐゴシック" charset="0"/>
              </a:rPr>
              <a:t>An attempt made to define GRUs</a:t>
            </a:r>
            <a:r>
              <a:rPr lang="en-ZA" sz="1200" kern="1200" baseline="0" dirty="0">
                <a:solidFill>
                  <a:schemeClr val="tx1"/>
                </a:solidFill>
                <a:effectLst/>
                <a:latin typeface="Calibri" pitchFamily="34" charset="0"/>
                <a:ea typeface="MS PGothic" panose="020B0600070205080204" pitchFamily="34" charset="-128"/>
                <a:cs typeface="ＭＳ Ｐゴシック" charset="0"/>
              </a:rPr>
              <a:t> that</a:t>
            </a:r>
            <a:r>
              <a:rPr lang="en-ZA" sz="1200" kern="1200" dirty="0">
                <a:solidFill>
                  <a:schemeClr val="tx1"/>
                </a:solidFill>
                <a:effectLst/>
                <a:latin typeface="Calibri" pitchFamily="34" charset="0"/>
                <a:ea typeface="MS PGothic" panose="020B0600070205080204" pitchFamily="34" charset="-128"/>
                <a:cs typeface="ＭＳ Ｐゴシック" charset="0"/>
              </a:rPr>
              <a:t> incorporate the major inputs and outputs</a:t>
            </a:r>
            <a:r>
              <a:rPr lang="en-ZA" sz="1200" kern="1200" baseline="0" dirty="0">
                <a:solidFill>
                  <a:schemeClr val="tx1"/>
                </a:solidFill>
                <a:effectLst/>
                <a:latin typeface="Calibri" pitchFamily="34" charset="0"/>
                <a:ea typeface="MS PGothic" panose="020B0600070205080204" pitchFamily="34" charset="-128"/>
                <a:cs typeface="ＭＳ Ｐゴシック" charset="0"/>
              </a:rPr>
              <a:t> to the groundwater availability within that GRU area.</a:t>
            </a:r>
            <a:endParaRPr lang="en-ZA" sz="1200" kern="1200" dirty="0">
              <a:solidFill>
                <a:schemeClr val="tx1"/>
              </a:solidFill>
              <a:effectLst/>
              <a:latin typeface="Calibri" pitchFamily="34" charset="0"/>
              <a:ea typeface="MS PGothic" panose="020B0600070205080204" pitchFamily="34" charset="-128"/>
              <a:cs typeface="ＭＳ Ｐゴシック" charset="0"/>
            </a:endParaRPr>
          </a:p>
          <a:p>
            <a:endParaRPr lang="en-ZA" sz="1200" kern="1200" dirty="0">
              <a:solidFill>
                <a:schemeClr val="tx1"/>
              </a:solidFill>
              <a:effectLst/>
              <a:latin typeface="Calibri" pitchFamily="34" charset="0"/>
              <a:ea typeface="MS PGothic" panose="020B0600070205080204" pitchFamily="34" charset="-128"/>
              <a:cs typeface="ＭＳ Ｐゴシック" charset="0"/>
            </a:endParaRPr>
          </a:p>
          <a:p>
            <a:r>
              <a:rPr lang="en-ZA" sz="1200" kern="1200" dirty="0">
                <a:solidFill>
                  <a:schemeClr val="tx1"/>
                </a:solidFill>
                <a:effectLst/>
                <a:latin typeface="Calibri" pitchFamily="34" charset="0"/>
                <a:ea typeface="MS PGothic" panose="020B0600070205080204" pitchFamily="34" charset="-128"/>
                <a:cs typeface="ＭＳ Ｐゴシック" charset="0"/>
              </a:rPr>
              <a:t>For consistency during the delineation process the contact between the Peninsula Formation and the reminder of the TMG and the overlying Cape </a:t>
            </a:r>
            <a:r>
              <a:rPr lang="en-ZA" sz="1200" kern="1200" dirty="0" err="1">
                <a:solidFill>
                  <a:schemeClr val="tx1"/>
                </a:solidFill>
                <a:effectLst/>
                <a:latin typeface="Calibri" pitchFamily="34" charset="0"/>
                <a:ea typeface="MS PGothic" panose="020B0600070205080204" pitchFamily="34" charset="-128"/>
                <a:cs typeface="ＭＳ Ｐゴシック" charset="0"/>
              </a:rPr>
              <a:t>Supergroup</a:t>
            </a:r>
            <a:r>
              <a:rPr lang="en-ZA" sz="1200" kern="1200" dirty="0">
                <a:solidFill>
                  <a:schemeClr val="tx1"/>
                </a:solidFill>
                <a:effectLst/>
                <a:latin typeface="Calibri" pitchFamily="34" charset="0"/>
                <a:ea typeface="MS PGothic" panose="020B0600070205080204" pitchFamily="34" charset="-128"/>
                <a:cs typeface="ＭＳ Ｐゴシック" charset="0"/>
              </a:rPr>
              <a:t> was used in cases where it was deemed necessary (i.e. main recharge/run-off area). </a:t>
            </a:r>
          </a:p>
          <a:p>
            <a:r>
              <a:rPr lang="en-ZA" sz="1200" kern="1200" dirty="0">
                <a:solidFill>
                  <a:schemeClr val="tx1"/>
                </a:solidFill>
                <a:effectLst/>
                <a:latin typeface="Calibri" pitchFamily="34" charset="0"/>
                <a:ea typeface="MS PGothic" panose="020B0600070205080204" pitchFamily="34" charset="-128"/>
                <a:cs typeface="ＭＳ Ｐゴシック" charset="0"/>
              </a:rPr>
              <a:t>Using standard procedures the groundwater classification can be applied to each resource unit but with scrutiny some links will exist between resource units. </a:t>
            </a:r>
          </a:p>
          <a:p>
            <a:r>
              <a:rPr lang="en-ZA" sz="1200" kern="1200" dirty="0">
                <a:solidFill>
                  <a:schemeClr val="tx1"/>
                </a:solidFill>
                <a:effectLst/>
                <a:latin typeface="Calibri" pitchFamily="34" charset="0"/>
                <a:ea typeface="MS PGothic" panose="020B0600070205080204" pitchFamily="34" charset="-128"/>
                <a:cs typeface="ＭＳ Ｐゴシック" charset="0"/>
              </a:rPr>
              <a:t>Also</a:t>
            </a:r>
            <a:r>
              <a:rPr lang="en-ZA" sz="1200" kern="1200" baseline="0" dirty="0">
                <a:solidFill>
                  <a:schemeClr val="tx1"/>
                </a:solidFill>
                <a:effectLst/>
                <a:latin typeface="Calibri" pitchFamily="34" charset="0"/>
                <a:ea typeface="MS PGothic" panose="020B0600070205080204" pitchFamily="34" charset="-128"/>
                <a:cs typeface="ＭＳ Ｐゴシック" charset="0"/>
              </a:rPr>
              <a:t> applied the classification process to all quaternary catchments within the GRU – but – the water balance type estimates at catchment scale are subject to greater inaccuracy / misrepresentation</a:t>
            </a:r>
            <a:endParaRPr lang="en-ZA" sz="1200" kern="1200" dirty="0">
              <a:solidFill>
                <a:schemeClr val="tx1"/>
              </a:solidFill>
              <a:effectLst/>
              <a:latin typeface="Calibri" pitchFamily="34" charset="0"/>
              <a:ea typeface="MS PGothic" panose="020B0600070205080204" pitchFamily="34" charset="-128"/>
              <a:cs typeface="ＭＳ Ｐゴシック" charset="0"/>
            </a:endParaRPr>
          </a:p>
          <a:p>
            <a:endParaRPr lang="en-ZA"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65</a:t>
            </a:fld>
            <a:endParaRPr lang="en-US" altLang="en-US"/>
          </a:p>
        </p:txBody>
      </p:sp>
    </p:spTree>
    <p:extLst>
      <p:ext uri="{BB962C8B-B14F-4D97-AF65-F5344CB8AC3E}">
        <p14:creationId xmlns:p14="http://schemas.microsoft.com/office/powerpoint/2010/main" val="1104026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67</a:t>
            </a:fld>
            <a:endParaRPr lang="en-US" altLang="en-US"/>
          </a:p>
        </p:txBody>
      </p:sp>
    </p:spTree>
    <p:extLst>
      <p:ext uri="{BB962C8B-B14F-4D97-AF65-F5344CB8AC3E}">
        <p14:creationId xmlns:p14="http://schemas.microsoft.com/office/powerpoint/2010/main" val="18248682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27401402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72</a:t>
            </a:fld>
            <a:endParaRPr lang="en-US" altLang="en-US"/>
          </a:p>
        </p:txBody>
      </p:sp>
    </p:spTree>
    <p:extLst>
      <p:ext uri="{BB962C8B-B14F-4D97-AF65-F5344CB8AC3E}">
        <p14:creationId xmlns:p14="http://schemas.microsoft.com/office/powerpoint/2010/main" val="1826695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4</a:t>
            </a:fld>
            <a:endParaRPr lang="en-US" altLang="en-US"/>
          </a:p>
        </p:txBody>
      </p:sp>
    </p:spTree>
    <p:extLst>
      <p:ext uri="{BB962C8B-B14F-4D97-AF65-F5344CB8AC3E}">
        <p14:creationId xmlns:p14="http://schemas.microsoft.com/office/powerpoint/2010/main" val="3712043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2302641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Our study has estimated the economic cost of this substitution as being the additional cost of water supply.  NB: This assumes that the water is supplied, rather than the EC being met through curtailing water </a:t>
            </a:r>
            <a:r>
              <a:rPr lang="en-US" sz="1200" dirty="0" err="1"/>
              <a:t>licences</a:t>
            </a:r>
            <a:r>
              <a:rPr lang="en-US" sz="1200" dirty="0"/>
              <a:t>, which we assume would have the biggest economic impact. We therefore assumed a principle of no reduction in the level of existing economic activities, determined that cost, but did not address who will pay.</a:t>
            </a:r>
            <a:endParaRPr lang="en-ZA" sz="1200" dirty="0"/>
          </a:p>
          <a:p>
            <a:endParaRPr lang="en-ZA"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7</a:t>
            </a:fld>
            <a:endParaRPr lang="en-US" altLang="en-US"/>
          </a:p>
        </p:txBody>
      </p:sp>
    </p:spTree>
    <p:extLst>
      <p:ext uri="{BB962C8B-B14F-4D97-AF65-F5344CB8AC3E}">
        <p14:creationId xmlns:p14="http://schemas.microsoft.com/office/powerpoint/2010/main" val="1592318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ESBC = Ecological sustainable</a:t>
            </a:r>
            <a:r>
              <a:rPr lang="en-GB" baseline="0" dirty="0"/>
              <a:t> base configuration “bottom line”</a:t>
            </a:r>
          </a:p>
          <a:p>
            <a:r>
              <a:rPr lang="en-GB" baseline="0" dirty="0"/>
              <a:t>In addition to these four main scenarios a </a:t>
            </a:r>
            <a:r>
              <a:rPr lang="en-GB" baseline="0" dirty="0" err="1"/>
              <a:t>NoEC</a:t>
            </a:r>
            <a:r>
              <a:rPr lang="en-GB" baseline="0" dirty="0"/>
              <a:t> was considered which is a development focused, ecological conditions are not constrained and a climate change scenario. </a:t>
            </a:r>
          </a:p>
          <a:p>
            <a:r>
              <a:rPr lang="en-GB" baseline="0" dirty="0"/>
              <a:t>Additional water supply costs that would need to be incurred in order to meet current and future water demands </a:t>
            </a:r>
          </a:p>
          <a:p>
            <a:r>
              <a:rPr lang="en-GB" baseline="0" dirty="0"/>
              <a:t>For current situation this is in addition to existing water supply infrastructure and for future projections this was in addition to planned surface water infrastructure for the WMA. </a:t>
            </a:r>
            <a:endParaRPr lang="en-GB" dirty="0"/>
          </a:p>
        </p:txBody>
      </p:sp>
      <p:sp>
        <p:nvSpPr>
          <p:cNvPr id="4" name="Slide Number Placeholder 3"/>
          <p:cNvSpPr>
            <a:spLocks noGrp="1"/>
          </p:cNvSpPr>
          <p:nvPr>
            <p:ph type="sldNum" sz="quarter" idx="10"/>
          </p:nvPr>
        </p:nvSpPr>
        <p:spPr/>
        <p:txBody>
          <a:bodyPr/>
          <a:lstStyle/>
          <a:p>
            <a:fld id="{7960CBDE-DFBB-4153-85EA-D9ECF111EA8E}" type="slidenum">
              <a:rPr lang="en-GB" smtClean="0"/>
              <a:pPr/>
              <a:t>11</a:t>
            </a:fld>
            <a:endParaRPr lang="en-GB"/>
          </a:p>
        </p:txBody>
      </p:sp>
    </p:spTree>
    <p:extLst>
      <p:ext uri="{BB962C8B-B14F-4D97-AF65-F5344CB8AC3E}">
        <p14:creationId xmlns:p14="http://schemas.microsoft.com/office/powerpoint/2010/main" val="3331908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Results indicate risks of welfare losses under ESBC scenario would be very high.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A scenario in which demands are met without any environmental constraints would also result in a net welfare loss, and this would be exacerbated under a climate change scenario.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In fact, it should be borne in mind that the results of any classification scenario are likely to be negatively affected by climate change.  Maintaining PES leads to the second-best outcome, but the best outcome from an economic perspective appears to be the allocation of the ecological REC.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The</a:t>
            </a:r>
            <a:r>
              <a:rPr lang="en-ZA" sz="1200" kern="1200" baseline="0" dirty="0">
                <a:solidFill>
                  <a:schemeClr val="tx1"/>
                </a:solidFill>
                <a:effectLst/>
                <a:latin typeface="+mn-lt"/>
                <a:ea typeface="+mn-ea"/>
                <a:cs typeface="+mn-cs"/>
              </a:rPr>
              <a:t> spatially targeted scenario is not shown on here but lies between the REC and PES – in that while the change in ES value is slightly lower than REC the water supply costs are also lower and therefore the difference between the REC and the Spatially-targeted scenario is minor. </a:t>
            </a:r>
            <a:endParaRPr lang="en-GB" dirty="0"/>
          </a:p>
        </p:txBody>
      </p:sp>
      <p:sp>
        <p:nvSpPr>
          <p:cNvPr id="4" name="Slide Number Placeholder 3"/>
          <p:cNvSpPr>
            <a:spLocks noGrp="1"/>
          </p:cNvSpPr>
          <p:nvPr>
            <p:ph type="sldNum" sz="quarter" idx="10"/>
          </p:nvPr>
        </p:nvSpPr>
        <p:spPr/>
        <p:txBody>
          <a:bodyPr/>
          <a:lstStyle/>
          <a:p>
            <a:fld id="{7960CBDE-DFBB-4153-85EA-D9ECF111EA8E}" type="slidenum">
              <a:rPr lang="en-GB" smtClean="0"/>
              <a:pPr/>
              <a:t>12</a:t>
            </a:fld>
            <a:endParaRPr lang="en-GB"/>
          </a:p>
        </p:txBody>
      </p:sp>
    </p:spTree>
    <p:extLst>
      <p:ext uri="{BB962C8B-B14F-4D97-AF65-F5344CB8AC3E}">
        <p14:creationId xmlns:p14="http://schemas.microsoft.com/office/powerpoint/2010/main" val="1022254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945844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45987393-4BAF-44DA-8B76-6012424E7849}" type="datetimeFigureOut">
              <a:rPr lang="en-US" altLang="en-US"/>
              <a:pPr>
                <a:defRPr/>
              </a:pPr>
              <a:t>7/17/2018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B764CC87-6A4C-4263-A52E-8829D8A23EB4}" type="slidenum">
              <a:rPr lang="en-US" altLang="en-US"/>
              <a:pPr>
                <a:defRPr/>
              </a:pPr>
              <a:t>‹#›</a:t>
            </a:fld>
            <a:endParaRPr lang="en-US" altLang="en-US"/>
          </a:p>
        </p:txBody>
      </p:sp>
    </p:spTree>
    <p:extLst>
      <p:ext uri="{BB962C8B-B14F-4D97-AF65-F5344CB8AC3E}">
        <p14:creationId xmlns:p14="http://schemas.microsoft.com/office/powerpoint/2010/main" val="1990236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82161454-ADA6-45D6-B9B6-8C2014FB37B3}" type="datetimeFigureOut">
              <a:rPr lang="en-US" altLang="en-US"/>
              <a:pPr>
                <a:defRPr/>
              </a:pPr>
              <a:t>7/17/2018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2FC5116C-BE80-4217-9CDC-3DB1B70B1F3D}" type="slidenum">
              <a:rPr lang="en-US" altLang="en-US"/>
              <a:pPr>
                <a:defRPr/>
              </a:pPr>
              <a:t>‹#›</a:t>
            </a:fld>
            <a:endParaRPr lang="en-US" altLang="en-US"/>
          </a:p>
        </p:txBody>
      </p:sp>
    </p:spTree>
    <p:extLst>
      <p:ext uri="{BB962C8B-B14F-4D97-AF65-F5344CB8AC3E}">
        <p14:creationId xmlns:p14="http://schemas.microsoft.com/office/powerpoint/2010/main" val="1431536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73D1B60D-D46A-45AA-811C-58C5B89D8541}" type="datetimeFigureOut">
              <a:rPr lang="en-US" altLang="en-US"/>
              <a:pPr>
                <a:defRPr/>
              </a:pPr>
              <a:t>7/17/2018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0EDF0BB2-4187-4818-A057-A34C1D95F967}" type="slidenum">
              <a:rPr lang="en-US" altLang="en-US"/>
              <a:pPr>
                <a:defRPr/>
              </a:pPr>
              <a:t>‹#›</a:t>
            </a:fld>
            <a:endParaRPr lang="en-US" altLang="en-US"/>
          </a:p>
        </p:txBody>
      </p:sp>
    </p:spTree>
    <p:extLst>
      <p:ext uri="{BB962C8B-B14F-4D97-AF65-F5344CB8AC3E}">
        <p14:creationId xmlns:p14="http://schemas.microsoft.com/office/powerpoint/2010/main" val="1317607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Only with Slide Number">
    <p:spTree>
      <p:nvGrpSpPr>
        <p:cNvPr id="1" name=""/>
        <p:cNvGrpSpPr/>
        <p:nvPr/>
      </p:nvGrpSpPr>
      <p:grpSpPr>
        <a:xfrm>
          <a:off x="0" y="0"/>
          <a:ext cx="0" cy="0"/>
          <a:chOff x="0" y="0"/>
          <a:chExt cx="0" cy="0"/>
        </a:xfrm>
      </p:grpSpPr>
      <p:sp>
        <p:nvSpPr>
          <p:cNvPr id="4" name="Title 3"/>
          <p:cNvSpPr>
            <a:spLocks noGrp="1"/>
          </p:cNvSpPr>
          <p:nvPr>
            <p:ph type="title"/>
          </p:nvPr>
        </p:nvSpPr>
        <p:spPr>
          <a:xfrm>
            <a:off x="307930" y="432798"/>
            <a:ext cx="7553521" cy="815950"/>
          </a:xfrm>
          <a:prstGeom prst="rect">
            <a:avLst/>
          </a:prstGeom>
        </p:spPr>
        <p:txBody>
          <a:bodyPr anchor="t" anchorCtr="0"/>
          <a:lstStyle>
            <a:lvl1pPr>
              <a:defRPr/>
            </a:lvl1pPr>
          </a:lstStyle>
          <a:p>
            <a:r>
              <a:rPr lang="en-US" dirty="0"/>
              <a:t>Click to edit Master title style</a:t>
            </a:r>
            <a:endParaRPr lang="en-AU" dirty="0"/>
          </a:p>
        </p:txBody>
      </p:sp>
      <p:sp>
        <p:nvSpPr>
          <p:cNvPr id="5" name="Text Placeholder 4"/>
          <p:cNvSpPr>
            <a:spLocks noGrp="1"/>
          </p:cNvSpPr>
          <p:nvPr>
            <p:ph type="body" sz="quarter" idx="10"/>
          </p:nvPr>
        </p:nvSpPr>
        <p:spPr>
          <a:xfrm>
            <a:off x="307930" y="1725655"/>
            <a:ext cx="7562759" cy="4285367"/>
          </a:xfrm>
          <a:prstGeom prst="rect">
            <a:avLst/>
          </a:prstGeo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427041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7D5D9F13-04AC-4095-A76B-619EAFDF43A8}" type="datetimeFigureOut">
              <a:rPr lang="en-US" altLang="en-US"/>
              <a:pPr>
                <a:defRPr/>
              </a:pPr>
              <a:t>7/17/2018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D44AC2A6-3926-4B6C-98C7-DFAFECD7075D}" type="slidenum">
              <a:rPr lang="en-US" altLang="en-US"/>
              <a:pPr>
                <a:defRPr/>
              </a:pPr>
              <a:t>‹#›</a:t>
            </a:fld>
            <a:endParaRPr lang="en-US" altLang="en-US"/>
          </a:p>
        </p:txBody>
      </p:sp>
    </p:spTree>
    <p:extLst>
      <p:ext uri="{BB962C8B-B14F-4D97-AF65-F5344CB8AC3E}">
        <p14:creationId xmlns:p14="http://schemas.microsoft.com/office/powerpoint/2010/main" val="1704012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1685E36A-282D-4809-A041-055E72C5B7DC}" type="datetimeFigureOut">
              <a:rPr lang="en-US" altLang="en-US"/>
              <a:pPr>
                <a:defRPr/>
              </a:pPr>
              <a:t>7/17/2018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20183E4F-D3B4-4CAC-B6FE-87BEAB8CB8CB}" type="slidenum">
              <a:rPr lang="en-US" altLang="en-US"/>
              <a:pPr>
                <a:defRPr/>
              </a:pPr>
              <a:t>‹#›</a:t>
            </a:fld>
            <a:endParaRPr lang="en-US" altLang="en-US"/>
          </a:p>
        </p:txBody>
      </p:sp>
    </p:spTree>
    <p:extLst>
      <p:ext uri="{BB962C8B-B14F-4D97-AF65-F5344CB8AC3E}">
        <p14:creationId xmlns:p14="http://schemas.microsoft.com/office/powerpoint/2010/main" val="434971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5CE460CD-7DB1-4E0C-9193-8FCCD8024AFB}" type="datetimeFigureOut">
              <a:rPr lang="en-US" altLang="en-US"/>
              <a:pPr>
                <a:defRPr/>
              </a:pPr>
              <a:t>7/17/2018</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6BC22AF0-F511-4896-B988-A3E7727D7266}" type="slidenum">
              <a:rPr lang="en-US" altLang="en-US"/>
              <a:pPr>
                <a:defRPr/>
              </a:pPr>
              <a:t>‹#›</a:t>
            </a:fld>
            <a:endParaRPr lang="en-US" altLang="en-US"/>
          </a:p>
        </p:txBody>
      </p:sp>
    </p:spTree>
    <p:extLst>
      <p:ext uri="{BB962C8B-B14F-4D97-AF65-F5344CB8AC3E}">
        <p14:creationId xmlns:p14="http://schemas.microsoft.com/office/powerpoint/2010/main" val="290395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CECED1E6-E771-42C2-9B7F-2493C1DBB07B}" type="datetimeFigureOut">
              <a:rPr lang="en-US" altLang="en-US"/>
              <a:pPr>
                <a:defRPr/>
              </a:pPr>
              <a:t>7/17/2018</a:t>
            </a:fld>
            <a:endParaRPr lang="en-US" alt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B0B1FCAF-BF12-40C8-A800-87900226EAF8}" type="slidenum">
              <a:rPr lang="en-US" altLang="en-US"/>
              <a:pPr>
                <a:defRPr/>
              </a:pPr>
              <a:t>‹#›</a:t>
            </a:fld>
            <a:endParaRPr lang="en-US" altLang="en-US"/>
          </a:p>
        </p:txBody>
      </p:sp>
    </p:spTree>
    <p:extLst>
      <p:ext uri="{BB962C8B-B14F-4D97-AF65-F5344CB8AC3E}">
        <p14:creationId xmlns:p14="http://schemas.microsoft.com/office/powerpoint/2010/main" val="4047068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2F7667F4-55C5-46E7-990F-B9950AB3CD33}" type="datetimeFigureOut">
              <a:rPr lang="en-US" altLang="en-US"/>
              <a:pPr>
                <a:defRPr/>
              </a:pPr>
              <a:t>7/17/2018</a:t>
            </a:fld>
            <a:endParaRPr lang="en-US" alt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940FFCBB-2AFB-4E3E-9D8B-299DBF95467B}" type="slidenum">
              <a:rPr lang="en-US" altLang="en-US"/>
              <a:pPr>
                <a:defRPr/>
              </a:pPr>
              <a:t>‹#›</a:t>
            </a:fld>
            <a:endParaRPr lang="en-US" altLang="en-US"/>
          </a:p>
        </p:txBody>
      </p:sp>
    </p:spTree>
    <p:extLst>
      <p:ext uri="{BB962C8B-B14F-4D97-AF65-F5344CB8AC3E}">
        <p14:creationId xmlns:p14="http://schemas.microsoft.com/office/powerpoint/2010/main" val="3386957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248508D5-E4F4-46DE-821D-8D58DCACD371}" type="datetimeFigureOut">
              <a:rPr lang="en-US" altLang="en-US"/>
              <a:pPr>
                <a:defRPr/>
              </a:pPr>
              <a:t>7/17/2018</a:t>
            </a:fld>
            <a:endParaRPr lang="en-US" alt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12C80EAA-A15B-4E9D-BF4E-A4D79FA337C3}" type="slidenum">
              <a:rPr lang="en-US" altLang="en-US"/>
              <a:pPr>
                <a:defRPr/>
              </a:pPr>
              <a:t>‹#›</a:t>
            </a:fld>
            <a:endParaRPr lang="en-US" altLang="en-US"/>
          </a:p>
        </p:txBody>
      </p:sp>
    </p:spTree>
    <p:extLst>
      <p:ext uri="{BB962C8B-B14F-4D97-AF65-F5344CB8AC3E}">
        <p14:creationId xmlns:p14="http://schemas.microsoft.com/office/powerpoint/2010/main" val="1963265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8C48E02B-8E60-4869-B957-F79197900361}" type="datetimeFigureOut">
              <a:rPr lang="en-US" altLang="en-US"/>
              <a:pPr>
                <a:defRPr/>
              </a:pPr>
              <a:t>7/17/2018</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CFD386AC-7BBB-4A30-8DFD-FCEC05687458}" type="slidenum">
              <a:rPr lang="en-US" altLang="en-US"/>
              <a:pPr>
                <a:defRPr/>
              </a:pPr>
              <a:t>‹#›</a:t>
            </a:fld>
            <a:endParaRPr lang="en-US" altLang="en-US"/>
          </a:p>
        </p:txBody>
      </p:sp>
    </p:spTree>
    <p:extLst>
      <p:ext uri="{BB962C8B-B14F-4D97-AF65-F5344CB8AC3E}">
        <p14:creationId xmlns:p14="http://schemas.microsoft.com/office/powerpoint/2010/main" val="107472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A272579C-C942-4AE6-A173-E5FB27E4F397}" type="datetimeFigureOut">
              <a:rPr lang="en-US" altLang="en-US"/>
              <a:pPr>
                <a:defRPr/>
              </a:pPr>
              <a:t>7/17/2018</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4FFEFE33-234B-475E-8AD2-B1DC825D9A2E}" type="slidenum">
              <a:rPr lang="en-US" altLang="en-US"/>
              <a:pPr>
                <a:defRPr/>
              </a:pPr>
              <a:t>‹#›</a:t>
            </a:fld>
            <a:endParaRPr lang="en-US" altLang="en-US"/>
          </a:p>
        </p:txBody>
      </p:sp>
    </p:spTree>
    <p:extLst>
      <p:ext uri="{BB962C8B-B14F-4D97-AF65-F5344CB8AC3E}">
        <p14:creationId xmlns:p14="http://schemas.microsoft.com/office/powerpoint/2010/main" val="2170905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DWS Slide Pages1.jpg"/>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7.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jpeg"/><Relationship Id="rId7" Type="http://schemas.openxmlformats.org/officeDocument/2006/relationships/image" Target="../media/image19.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21.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0.jpeg"/><Relationship Id="rId7" Type="http://schemas.openxmlformats.org/officeDocument/2006/relationships/image" Target="../media/image19.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21.svg"/></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4.jpeg"/><Relationship Id="rId7" Type="http://schemas.openxmlformats.org/officeDocument/2006/relationships/image" Target="../media/image19.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3.sv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8.jpeg"/><Relationship Id="rId7" Type="http://schemas.openxmlformats.org/officeDocument/2006/relationships/image" Target="../media/image19.sv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21.sv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19.sv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7.svg"/><Relationship Id="rId4" Type="http://schemas.openxmlformats.org/officeDocument/2006/relationships/image" Target="../media/image16.png"/></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49.jpeg"/></Relationships>
</file>

<file path=ppt/slides/_rels/slide7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hyperlink" Target="mailto:BGClassRQO@gmail.com" TargetMode="External"/><Relationship Id="rId2" Type="http://schemas.openxmlformats.org/officeDocument/2006/relationships/hyperlink" Target="https://www.dwa.gov.za/rdm/Documents.aspx" TargetMode="External"/><Relationship Id="rId1" Type="http://schemas.openxmlformats.org/officeDocument/2006/relationships/slideLayout" Target="../slideLayouts/slideLayout12.xml"/><Relationship Id="rId5" Type="http://schemas.openxmlformats.org/officeDocument/2006/relationships/hyperlink" Target="mailto:LekalakeE@dws.gov.za" TargetMode="External"/><Relationship Id="rId4" Type="http://schemas.openxmlformats.org/officeDocument/2006/relationships/hyperlink" Target="mailto:Erik.vanderBerg@aurecongroup.com"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DWS Slide Cover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253538" cy="693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descr="DWS Slide Cover pic4.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512888"/>
            <a:ext cx="9253538"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6"/>
          <p:cNvSpPr txBox="1">
            <a:spLocks noChangeArrowheads="1"/>
          </p:cNvSpPr>
          <p:nvPr/>
        </p:nvSpPr>
        <p:spPr bwMode="auto">
          <a:xfrm>
            <a:off x="554037" y="2401255"/>
            <a:ext cx="8589963"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0">
              <a:defRPr/>
            </a:pPr>
            <a:r>
              <a:rPr lang="en-US" b="1" dirty="0">
                <a:solidFill>
                  <a:schemeClr val="bg1"/>
                </a:solidFill>
                <a:effectLst>
                  <a:outerShdw blurRad="38100" dist="38100" dir="2700000" algn="tl">
                    <a:srgbClr val="000000">
                      <a:alpha val="43137"/>
                    </a:srgbClr>
                  </a:outerShdw>
                </a:effectLst>
                <a:latin typeface="Gill Snas" charset="0"/>
                <a:ea typeface="ＭＳ Ｐゴシック" pitchFamily="34" charset="-128"/>
                <a:cs typeface="Gill Snas" charset="0"/>
              </a:rPr>
              <a:t>The Determination of Water Resources Classes and Resource Quality Objectives for the water resources in in the Breede-Gouritz WMA</a:t>
            </a:r>
            <a:r>
              <a:rPr lang="en-ZA" b="1" dirty="0">
                <a:solidFill>
                  <a:schemeClr val="bg1"/>
                </a:solidFill>
                <a:effectLst>
                  <a:outerShdw blurRad="38100" dist="38100" dir="2700000" algn="tl">
                    <a:srgbClr val="000000">
                      <a:alpha val="43137"/>
                    </a:srgbClr>
                  </a:outerShdw>
                </a:effectLst>
                <a:latin typeface="Gill Snas" charset="0"/>
                <a:ea typeface="ＭＳ Ｐゴシック" pitchFamily="34" charset="-128"/>
                <a:cs typeface="Gill Snas" charset="0"/>
              </a:rPr>
              <a:t> </a:t>
            </a:r>
          </a:p>
          <a:p>
            <a:pPr lvl="0">
              <a:defRPr/>
            </a:pPr>
            <a:endParaRPr lang="en-US" sz="2800" dirty="0">
              <a:solidFill>
                <a:srgbClr val="EEECE1">
                  <a:lumMod val="25000"/>
                </a:srgbClr>
              </a:solidFill>
              <a:latin typeface="Gill Snas" charset="0"/>
              <a:ea typeface="ＭＳ Ｐゴシック" pitchFamily="34" charset="-128"/>
              <a:cs typeface="Gill Snas" charset="0"/>
            </a:endParaRPr>
          </a:p>
          <a:p>
            <a:pPr lvl="0">
              <a:defRPr/>
            </a:pPr>
            <a:r>
              <a:rPr lang="en-US" sz="3200" b="1" dirty="0">
                <a:solidFill>
                  <a:schemeClr val="bg1"/>
                </a:solidFill>
                <a:effectLst>
                  <a:outerShdw blurRad="38100" dist="38100" dir="2700000" algn="tl">
                    <a:srgbClr val="000000">
                      <a:alpha val="43137"/>
                    </a:srgbClr>
                  </a:outerShdw>
                </a:effectLst>
                <a:latin typeface="Gill Snas" charset="0"/>
                <a:ea typeface="ＭＳ Ｐゴシック" pitchFamily="34" charset="-128"/>
                <a:cs typeface="Gill Snas" charset="0"/>
              </a:rPr>
              <a:t>Public Meeting</a:t>
            </a:r>
            <a:endParaRPr lang="en-US" sz="1600" dirty="0">
              <a:solidFill>
                <a:srgbClr val="EEECE1">
                  <a:lumMod val="25000"/>
                </a:srgbClr>
              </a:solidFill>
              <a:latin typeface="Gill Snas" charset="0"/>
              <a:ea typeface="ＭＳ Ｐゴシック" pitchFamily="34" charset="-128"/>
              <a:cs typeface="Gill Snas" charset="0"/>
            </a:endParaRPr>
          </a:p>
          <a:p>
            <a:pPr lvl="0">
              <a:defRPr/>
            </a:pPr>
            <a:endParaRPr lang="en-US" sz="1600" dirty="0">
              <a:solidFill>
                <a:srgbClr val="EEECE1">
                  <a:lumMod val="25000"/>
                </a:srgbClr>
              </a:solidFill>
              <a:latin typeface="Gill Snas" charset="0"/>
              <a:ea typeface="ＭＳ Ｐゴシック" pitchFamily="34" charset="-128"/>
              <a:cs typeface="Gill Snas" charset="0"/>
            </a:endParaRPr>
          </a:p>
          <a:p>
            <a:pPr lvl="0">
              <a:defRPr/>
            </a:pPr>
            <a:endParaRPr lang="en-US" sz="2000" dirty="0">
              <a:solidFill>
                <a:srgbClr val="EEECE1">
                  <a:lumMod val="25000"/>
                </a:srgbClr>
              </a:solidFill>
              <a:latin typeface="Gill Snas" charset="0"/>
              <a:ea typeface="ＭＳ Ｐゴシック" pitchFamily="34" charset="-128"/>
              <a:cs typeface="Gill Snas" charset="0"/>
            </a:endParaRPr>
          </a:p>
          <a:p>
            <a:pPr eaLnBrk="1" hangingPunct="1">
              <a:defRPr/>
            </a:pPr>
            <a:r>
              <a:rPr lang="en-US" sz="1800" dirty="0">
                <a:solidFill>
                  <a:schemeClr val="bg2">
                    <a:lumMod val="25000"/>
                  </a:schemeClr>
                </a:solidFill>
                <a:latin typeface="Gill Snas" charset="0"/>
                <a:cs typeface="Gill Snas" charset="0"/>
              </a:rPr>
              <a:t>23</a:t>
            </a:r>
            <a:r>
              <a:rPr lang="en-US" sz="1800" baseline="30000" dirty="0">
                <a:solidFill>
                  <a:schemeClr val="bg2">
                    <a:lumMod val="25000"/>
                  </a:schemeClr>
                </a:solidFill>
                <a:latin typeface="Gill Snas" charset="0"/>
                <a:cs typeface="Gill Snas" charset="0"/>
              </a:rPr>
              <a:t>rd</a:t>
            </a:r>
            <a:r>
              <a:rPr lang="en-US" sz="1800" dirty="0">
                <a:solidFill>
                  <a:schemeClr val="bg2">
                    <a:lumMod val="25000"/>
                  </a:schemeClr>
                </a:solidFill>
                <a:latin typeface="Gill Snas" charset="0"/>
                <a:cs typeface="Gill Snas" charset="0"/>
              </a:rPr>
              <a:t> – 24</a:t>
            </a:r>
            <a:r>
              <a:rPr lang="en-US" sz="1800" baseline="30000" dirty="0">
                <a:solidFill>
                  <a:schemeClr val="bg2">
                    <a:lumMod val="25000"/>
                  </a:schemeClr>
                </a:solidFill>
                <a:latin typeface="Gill Snas" charset="0"/>
                <a:cs typeface="Gill Snas" charset="0"/>
              </a:rPr>
              <a:t>th</a:t>
            </a:r>
            <a:r>
              <a:rPr lang="en-US" sz="1800" dirty="0">
                <a:solidFill>
                  <a:schemeClr val="bg2">
                    <a:lumMod val="25000"/>
                  </a:schemeClr>
                </a:solidFill>
                <a:latin typeface="Gill Snas" charset="0"/>
                <a:cs typeface="Gill Snas" charset="0"/>
              </a:rPr>
              <a:t> July 2018</a:t>
            </a:r>
          </a:p>
          <a:p>
            <a:pPr eaLnBrk="1" hangingPunct="1">
              <a:defRPr/>
            </a:pPr>
            <a:r>
              <a:rPr lang="en-ZA" sz="1800" dirty="0">
                <a:latin typeface="Gill Snas" charset="0"/>
                <a:cs typeface="Gill Snas" charset="0"/>
              </a:rPr>
              <a:t>Robertson and George</a:t>
            </a:r>
            <a:endParaRPr lang="en-US" sz="1800" dirty="0">
              <a:latin typeface="Gill Snas" charset="0"/>
              <a:cs typeface="Gill Snas" charset="0"/>
            </a:endParaRPr>
          </a:p>
        </p:txBody>
      </p:sp>
      <p:pic>
        <p:nvPicPr>
          <p:cNvPr id="14341" name="Picture 1" descr="NDP_LOGO-1_colour.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73988" y="304800"/>
            <a:ext cx="954087"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1060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3975" y="1615745"/>
            <a:ext cx="7478129" cy="5369631"/>
          </a:xfrm>
          <a:noFill/>
        </p:spPr>
        <p:txBody>
          <a:bodyPr/>
          <a:lstStyle/>
          <a:p>
            <a:r>
              <a:rPr lang="en-US" sz="2200" dirty="0"/>
              <a:t>Provides supporting information for Scenario Evaluation, to assess impacts of changes in catchment configuration</a:t>
            </a:r>
          </a:p>
          <a:p>
            <a:r>
              <a:rPr lang="en-US" sz="2200" dirty="0"/>
              <a:t>Data on Ecological Water Requirements and changes in the non-water quality Ecosystem Goods Services and Attributes used to determine:</a:t>
            </a:r>
          </a:p>
          <a:p>
            <a:pPr lvl="1"/>
            <a:r>
              <a:rPr lang="en-US" sz="1800" dirty="0">
                <a:solidFill>
                  <a:srgbClr val="0070C0"/>
                </a:solidFill>
              </a:rPr>
              <a:t>flow requirements at individual nodes based on the recommended Ecological Category </a:t>
            </a:r>
          </a:p>
          <a:p>
            <a:pPr lvl="1"/>
            <a:r>
              <a:rPr lang="en-US" sz="1800" dirty="0">
                <a:solidFill>
                  <a:srgbClr val="0070C0"/>
                </a:solidFill>
              </a:rPr>
              <a:t>the impact of alternative development scenario on the ecological condition of individual nodes </a:t>
            </a:r>
          </a:p>
          <a:p>
            <a:pPr lvl="1"/>
            <a:r>
              <a:rPr lang="en-US" sz="1800" dirty="0">
                <a:solidFill>
                  <a:srgbClr val="0070C0"/>
                </a:solidFill>
              </a:rPr>
              <a:t>Associated impact in terms of changes in EGSAs will then be used to evaluate the impacts of alternative scenarios </a:t>
            </a:r>
          </a:p>
        </p:txBody>
      </p:sp>
      <p:sp>
        <p:nvSpPr>
          <p:cNvPr id="4" name="Title 1">
            <a:extLst>
              <a:ext uri="{FF2B5EF4-FFF2-40B4-BE49-F238E27FC236}">
                <a16:creationId xmlns:a16="http://schemas.microsoft.com/office/drawing/2014/main" xmlns="" id="{09D42626-3AC4-47DE-8E04-130D851B9ACF}"/>
              </a:ext>
            </a:extLst>
          </p:cNvPr>
          <p:cNvSpPr txBox="1">
            <a:spLocks/>
          </p:cNvSpPr>
          <p:nvPr/>
        </p:nvSpPr>
        <p:spPr>
          <a:xfrm>
            <a:off x="1643975" y="126207"/>
            <a:ext cx="7174603" cy="1072278"/>
          </a:xfrm>
          <a:prstGeom prst="rect">
            <a:avLst/>
          </a:prstGeom>
          <a:solidFill>
            <a:schemeClr val="accent1">
              <a:lumMod val="20000"/>
              <a:lumOff val="80000"/>
            </a:schemeClr>
          </a:solidFill>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ZA" sz="3200" b="1" dirty="0">
                <a:solidFill>
                  <a:schemeClr val="bg2">
                    <a:lumMod val="25000"/>
                  </a:schemeClr>
                </a:solidFill>
                <a:latin typeface="+mn-lt"/>
                <a:ea typeface="ＭＳ Ｐゴシック" pitchFamily="34" charset="-128"/>
                <a:cs typeface="+mn-cs"/>
              </a:rPr>
              <a:t>Task 3: Determine Water Resource Class</a:t>
            </a:r>
            <a:br>
              <a:rPr lang="en-ZA" sz="3200" b="1" dirty="0">
                <a:solidFill>
                  <a:schemeClr val="bg2">
                    <a:lumMod val="25000"/>
                  </a:schemeClr>
                </a:solidFill>
                <a:latin typeface="+mn-lt"/>
                <a:ea typeface="ＭＳ Ｐゴシック" pitchFamily="34" charset="-128"/>
                <a:cs typeface="+mn-cs"/>
              </a:rPr>
            </a:br>
            <a:r>
              <a:rPr lang="en-ZA" sz="3200" b="1" i="1" dirty="0">
                <a:solidFill>
                  <a:schemeClr val="bg2">
                    <a:lumMod val="25000"/>
                  </a:schemeClr>
                </a:solidFill>
                <a:latin typeface="+mn-lt"/>
                <a:ea typeface="ＭＳ Ｐゴシック" pitchFamily="34" charset="-128"/>
                <a:cs typeface="+mn-cs"/>
              </a:rPr>
              <a:t>INPUT: Ecological Water Requirements</a:t>
            </a:r>
          </a:p>
        </p:txBody>
      </p:sp>
    </p:spTree>
    <p:extLst>
      <p:ext uri="{BB962C8B-B14F-4D97-AF65-F5344CB8AC3E}">
        <p14:creationId xmlns:p14="http://schemas.microsoft.com/office/powerpoint/2010/main" val="1216462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0544" y="1730705"/>
            <a:ext cx="7328681" cy="5112568"/>
          </a:xfrm>
        </p:spPr>
        <p:txBody>
          <a:bodyPr>
            <a:normAutofit/>
          </a:bodyPr>
          <a:lstStyle/>
          <a:p>
            <a:pPr marL="0" indent="0">
              <a:buNone/>
            </a:pPr>
            <a:r>
              <a:rPr lang="en-ZA" sz="2800" dirty="0"/>
              <a:t>6 Scenarios (possible future states) evaluated:</a:t>
            </a:r>
          </a:p>
          <a:p>
            <a:pPr marL="914400" lvl="1" indent="-514350">
              <a:buFont typeface="+mj-lt"/>
              <a:buAutoNum type="arabicPeriod"/>
            </a:pPr>
            <a:r>
              <a:rPr lang="en-ZA" sz="2400" dirty="0">
                <a:solidFill>
                  <a:srgbClr val="0070C0"/>
                </a:solidFill>
              </a:rPr>
              <a:t>Maximum abstraction within set limits (ESBC)</a:t>
            </a:r>
          </a:p>
          <a:p>
            <a:pPr marL="914400" lvl="1" indent="-514350">
              <a:buFont typeface="+mj-lt"/>
              <a:buAutoNum type="arabicPeriod"/>
            </a:pPr>
            <a:r>
              <a:rPr lang="en-ZA" sz="2400" dirty="0">
                <a:solidFill>
                  <a:srgbClr val="0070C0"/>
                </a:solidFill>
              </a:rPr>
              <a:t>Maintain present condition (PES)</a:t>
            </a:r>
          </a:p>
          <a:p>
            <a:pPr marL="914400" lvl="1" indent="-514350">
              <a:buFont typeface="+mj-lt"/>
              <a:buAutoNum type="arabicPeriod"/>
            </a:pPr>
            <a:r>
              <a:rPr lang="en-ZA" sz="2400" dirty="0">
                <a:solidFill>
                  <a:srgbClr val="0070C0"/>
                </a:solidFill>
              </a:rPr>
              <a:t>Recommended ecological condition (REC)</a:t>
            </a:r>
          </a:p>
          <a:p>
            <a:pPr marL="914400" lvl="1" indent="-514350">
              <a:buFont typeface="+mj-lt"/>
              <a:buAutoNum type="arabicPeriod"/>
            </a:pPr>
            <a:r>
              <a:rPr lang="en-ZA" sz="2400" dirty="0">
                <a:solidFill>
                  <a:srgbClr val="0070C0"/>
                </a:solidFill>
              </a:rPr>
              <a:t>Spatially-targeted mix</a:t>
            </a:r>
          </a:p>
          <a:p>
            <a:pPr marL="0" indent="0">
              <a:buNone/>
            </a:pPr>
            <a:r>
              <a:rPr lang="en-ZA" sz="2800" dirty="0"/>
              <a:t>Also (for comparative purposes):</a:t>
            </a:r>
          </a:p>
          <a:p>
            <a:pPr marL="914400" lvl="1" indent="-514350">
              <a:buFont typeface="+mj-lt"/>
              <a:buAutoNum type="arabicPeriod" startAt="5"/>
            </a:pPr>
            <a:r>
              <a:rPr lang="en-ZA" sz="2400" dirty="0">
                <a:solidFill>
                  <a:srgbClr val="0070C0"/>
                </a:solidFill>
              </a:rPr>
              <a:t>What would happen without environmental constraints (No EC), and</a:t>
            </a:r>
          </a:p>
          <a:p>
            <a:pPr marL="914400" lvl="1" indent="-514350">
              <a:buFont typeface="+mj-lt"/>
              <a:buAutoNum type="arabicPeriod" startAt="5"/>
            </a:pPr>
            <a:r>
              <a:rPr lang="en-ZA" sz="2400" dirty="0">
                <a:solidFill>
                  <a:srgbClr val="0070C0"/>
                </a:solidFill>
              </a:rPr>
              <a:t>With climate change as well (No EC + CC)</a:t>
            </a:r>
          </a:p>
        </p:txBody>
      </p:sp>
      <p:sp>
        <p:nvSpPr>
          <p:cNvPr id="4" name="Title 1">
            <a:extLst>
              <a:ext uri="{FF2B5EF4-FFF2-40B4-BE49-F238E27FC236}">
                <a16:creationId xmlns:a16="http://schemas.microsoft.com/office/drawing/2014/main" xmlns="" id="{86EAC2A7-4335-45A7-B851-822615BBE7C4}"/>
              </a:ext>
            </a:extLst>
          </p:cNvPr>
          <p:cNvSpPr txBox="1">
            <a:spLocks/>
          </p:cNvSpPr>
          <p:nvPr/>
        </p:nvSpPr>
        <p:spPr>
          <a:xfrm>
            <a:off x="1643975" y="126207"/>
            <a:ext cx="7174603" cy="1072278"/>
          </a:xfrm>
          <a:prstGeom prst="rect">
            <a:avLst/>
          </a:prstGeom>
          <a:solidFill>
            <a:schemeClr val="accent1">
              <a:lumMod val="20000"/>
              <a:lumOff val="80000"/>
            </a:schemeClr>
          </a:solidFill>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ZA" sz="3200" b="1" dirty="0">
                <a:solidFill>
                  <a:schemeClr val="bg2">
                    <a:lumMod val="25000"/>
                  </a:schemeClr>
                </a:solidFill>
                <a:latin typeface="+mn-lt"/>
                <a:ea typeface="ＭＳ Ｐゴシック" pitchFamily="34" charset="-128"/>
                <a:cs typeface="+mn-cs"/>
              </a:rPr>
              <a:t>Task 3: Determine Water Resource Class</a:t>
            </a:r>
            <a:br>
              <a:rPr lang="en-ZA" sz="3200" b="1" dirty="0">
                <a:solidFill>
                  <a:schemeClr val="bg2">
                    <a:lumMod val="25000"/>
                  </a:schemeClr>
                </a:solidFill>
                <a:latin typeface="+mn-lt"/>
                <a:ea typeface="ＭＳ Ｐゴシック" pitchFamily="34" charset="-128"/>
                <a:cs typeface="+mn-cs"/>
              </a:rPr>
            </a:br>
            <a:r>
              <a:rPr lang="en-ZA" sz="3200" b="1" i="1" dirty="0">
                <a:solidFill>
                  <a:schemeClr val="bg2">
                    <a:lumMod val="25000"/>
                  </a:schemeClr>
                </a:solidFill>
                <a:latin typeface="+mn-lt"/>
                <a:ea typeface="ＭＳ Ｐゴシック" pitchFamily="34" charset="-128"/>
                <a:cs typeface="+mn-cs"/>
              </a:rPr>
              <a:t>Scenarios evaluated</a:t>
            </a:r>
          </a:p>
        </p:txBody>
      </p:sp>
    </p:spTree>
    <p:extLst>
      <p:ext uri="{BB962C8B-B14F-4D97-AF65-F5344CB8AC3E}">
        <p14:creationId xmlns:p14="http://schemas.microsoft.com/office/powerpoint/2010/main" val="3983292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0" y="274638"/>
            <a:ext cx="6972300" cy="573087"/>
          </a:xfrm>
        </p:spPr>
        <p:txBody>
          <a:bodyPr/>
          <a:lstStyle/>
          <a:p>
            <a:pPr algn="l"/>
            <a:r>
              <a:rPr lang="en-ZA" sz="3200" b="1" dirty="0">
                <a:solidFill>
                  <a:schemeClr val="bg2">
                    <a:lumMod val="25000"/>
                  </a:schemeClr>
                </a:solidFill>
                <a:latin typeface="+mn-lt"/>
                <a:ea typeface="ＭＳ Ｐゴシック" pitchFamily="34" charset="-128"/>
                <a:cs typeface="+mn-cs"/>
              </a:rPr>
              <a:t>Scenario analysis economic outcome</a:t>
            </a:r>
          </a:p>
        </p:txBody>
      </p:sp>
      <p:sp>
        <p:nvSpPr>
          <p:cNvPr id="3" name="Content Placeholder 2"/>
          <p:cNvSpPr>
            <a:spLocks noGrp="1"/>
          </p:cNvSpPr>
          <p:nvPr>
            <p:ph sz="half" idx="1"/>
          </p:nvPr>
        </p:nvSpPr>
        <p:spPr>
          <a:xfrm>
            <a:off x="1462669" y="1263111"/>
            <a:ext cx="4219576" cy="967740"/>
          </a:xfrm>
        </p:spPr>
        <p:txBody>
          <a:bodyPr/>
          <a:lstStyle/>
          <a:p>
            <a:r>
              <a:rPr lang="en-ZA" sz="2400" dirty="0"/>
              <a:t>Costs/benefits calculated relative to PES scenario </a:t>
            </a:r>
          </a:p>
        </p:txBody>
      </p:sp>
      <p:sp>
        <p:nvSpPr>
          <p:cNvPr id="5" name="Content Placeholder 4"/>
          <p:cNvSpPr>
            <a:spLocks noGrp="1"/>
          </p:cNvSpPr>
          <p:nvPr>
            <p:ph sz="half" idx="2"/>
          </p:nvPr>
        </p:nvSpPr>
        <p:spPr>
          <a:xfrm>
            <a:off x="5989879" y="1632585"/>
            <a:ext cx="3004555" cy="3844290"/>
          </a:xfrm>
        </p:spPr>
        <p:txBody>
          <a:bodyPr/>
          <a:lstStyle/>
          <a:p>
            <a:pPr>
              <a:spcBef>
                <a:spcPts val="600"/>
              </a:spcBef>
            </a:pPr>
            <a:r>
              <a:rPr lang="en-GB" sz="2000" dirty="0"/>
              <a:t>ESBC comes at very high cost to society</a:t>
            </a:r>
          </a:p>
          <a:p>
            <a:pPr>
              <a:spcBef>
                <a:spcPts val="600"/>
              </a:spcBef>
            </a:pPr>
            <a:r>
              <a:rPr lang="en-GB" sz="2000" dirty="0"/>
              <a:t>REC has highest net benefit</a:t>
            </a:r>
          </a:p>
          <a:p>
            <a:pPr>
              <a:spcBef>
                <a:spcPts val="600"/>
              </a:spcBef>
            </a:pPr>
            <a:r>
              <a:rPr lang="en-GB" sz="2000" dirty="0"/>
              <a:t>Spatially-targeted scenario avoids water losses</a:t>
            </a:r>
          </a:p>
          <a:p>
            <a:pPr lvl="1">
              <a:spcBef>
                <a:spcPts val="600"/>
              </a:spcBef>
            </a:pPr>
            <a:r>
              <a:rPr lang="en-GB" sz="1800" dirty="0">
                <a:solidFill>
                  <a:srgbClr val="0070C0"/>
                </a:solidFill>
              </a:rPr>
              <a:t>Net benefit similar to REC</a:t>
            </a:r>
          </a:p>
          <a:p>
            <a:pPr>
              <a:spcBef>
                <a:spcPts val="600"/>
              </a:spcBef>
            </a:pPr>
            <a:r>
              <a:rPr lang="en-GB" sz="2000" dirty="0"/>
              <a:t>Maintaining PES = third best outcome</a:t>
            </a:r>
          </a:p>
        </p:txBody>
      </p:sp>
      <p:sp>
        <p:nvSpPr>
          <p:cNvPr id="6" name="Title 1">
            <a:extLst>
              <a:ext uri="{FF2B5EF4-FFF2-40B4-BE49-F238E27FC236}">
                <a16:creationId xmlns:a16="http://schemas.microsoft.com/office/drawing/2014/main" xmlns="" id="{967BBB38-7BA1-44E2-8880-1BE9C526F08D}"/>
              </a:ext>
            </a:extLst>
          </p:cNvPr>
          <p:cNvSpPr txBox="1">
            <a:spLocks/>
          </p:cNvSpPr>
          <p:nvPr/>
        </p:nvSpPr>
        <p:spPr>
          <a:xfrm>
            <a:off x="1643975" y="126207"/>
            <a:ext cx="7174603" cy="1072278"/>
          </a:xfrm>
          <a:prstGeom prst="rect">
            <a:avLst/>
          </a:prstGeom>
          <a:solidFill>
            <a:schemeClr val="accent1">
              <a:lumMod val="20000"/>
              <a:lumOff val="80000"/>
            </a:schemeClr>
          </a:solidFill>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ZA" sz="3200" b="1" dirty="0">
                <a:solidFill>
                  <a:schemeClr val="bg2">
                    <a:lumMod val="25000"/>
                  </a:schemeClr>
                </a:solidFill>
                <a:latin typeface="+mn-lt"/>
                <a:ea typeface="ＭＳ Ｐゴシック" pitchFamily="34" charset="-128"/>
                <a:cs typeface="+mn-cs"/>
              </a:rPr>
              <a:t>Task 3: Determine Water Resource Class</a:t>
            </a:r>
            <a:br>
              <a:rPr lang="en-ZA" sz="3200" b="1" dirty="0">
                <a:solidFill>
                  <a:schemeClr val="bg2">
                    <a:lumMod val="25000"/>
                  </a:schemeClr>
                </a:solidFill>
                <a:latin typeface="+mn-lt"/>
                <a:ea typeface="ＭＳ Ｐゴシック" pitchFamily="34" charset="-128"/>
                <a:cs typeface="+mn-cs"/>
              </a:rPr>
            </a:br>
            <a:r>
              <a:rPr lang="en-ZA" sz="3200" b="1" i="1" dirty="0">
                <a:solidFill>
                  <a:schemeClr val="bg2">
                    <a:lumMod val="25000"/>
                  </a:schemeClr>
                </a:solidFill>
                <a:latin typeface="+mn-lt"/>
                <a:ea typeface="ＭＳ Ｐゴシック" pitchFamily="34" charset="-128"/>
                <a:cs typeface="+mn-cs"/>
              </a:rPr>
              <a:t>Scenario outcome</a:t>
            </a:r>
          </a:p>
        </p:txBody>
      </p:sp>
      <p:pic>
        <p:nvPicPr>
          <p:cNvPr id="2" name="Picture 1">
            <a:extLst>
              <a:ext uri="{FF2B5EF4-FFF2-40B4-BE49-F238E27FC236}">
                <a16:creationId xmlns:a16="http://schemas.microsoft.com/office/drawing/2014/main" xmlns="" id="{B26D8BD7-D578-49B7-8D30-402DDBE87ECB}"/>
              </a:ext>
            </a:extLst>
          </p:cNvPr>
          <p:cNvPicPr>
            <a:picLocks noChangeAspect="1"/>
          </p:cNvPicPr>
          <p:nvPr/>
        </p:nvPicPr>
        <p:blipFill>
          <a:blip r:embed="rId3"/>
          <a:stretch>
            <a:fillRect/>
          </a:stretch>
        </p:blipFill>
        <p:spPr>
          <a:xfrm>
            <a:off x="146627" y="2733100"/>
            <a:ext cx="5912245" cy="3351936"/>
          </a:xfrm>
          <a:prstGeom prst="rect">
            <a:avLst/>
          </a:prstGeom>
        </p:spPr>
      </p:pic>
    </p:spTree>
    <p:extLst>
      <p:ext uri="{BB962C8B-B14F-4D97-AF65-F5344CB8AC3E}">
        <p14:creationId xmlns:p14="http://schemas.microsoft.com/office/powerpoint/2010/main" val="3335150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cstate="email">
            <a:extLst>
              <a:ext uri="{28A0092B-C50C-407E-A947-70E740481C1C}">
                <a14:useLocalDpi xmlns:a14="http://schemas.microsoft.com/office/drawing/2010/main"/>
              </a:ext>
            </a:extLst>
          </a:blip>
          <a:srcRect/>
          <a:stretch/>
        </p:blipFill>
        <p:spPr bwMode="auto">
          <a:xfrm>
            <a:off x="1466490" y="94890"/>
            <a:ext cx="7668883" cy="6374920"/>
          </a:xfrm>
          <a:prstGeom prst="rect">
            <a:avLst/>
          </a:prstGeom>
          <a:ln>
            <a:noFill/>
          </a:ln>
          <a:effectLst>
            <a:softEdge rad="112500"/>
          </a:effectLst>
          <a:extLst>
            <a:ext uri="{53640926-AAD7-44D8-BBD7-CCE9431645EC}">
              <a14:shadowObscured xmlns:a14="http://schemas.microsoft.com/office/drawing/2010/main"/>
            </a:ext>
          </a:extLst>
        </p:spPr>
      </p:pic>
      <p:sp>
        <p:nvSpPr>
          <p:cNvPr id="2" name="Round Same Side Corner Rectangle 1"/>
          <p:cNvSpPr/>
          <p:nvPr/>
        </p:nvSpPr>
        <p:spPr>
          <a:xfrm>
            <a:off x="1801813" y="1896533"/>
            <a:ext cx="6383337" cy="2282061"/>
          </a:xfrm>
          <a:prstGeom prst="round2SameRect">
            <a:avLst/>
          </a:prstGeom>
          <a:gradFill flip="none" rotWithShape="1">
            <a:gsLst>
              <a:gs pos="0">
                <a:schemeClr val="bg2">
                  <a:lumMod val="75000"/>
                </a:schemeClr>
              </a:gs>
              <a:gs pos="100000">
                <a:srgbClr val="FFFFD5"/>
              </a:gs>
            </a:gsLst>
            <a:path path="rect">
              <a:fillToRect l="100000" t="100000"/>
            </a:path>
            <a:tileRect r="-100000" b="-100000"/>
          </a:gra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4400" b="1" dirty="0">
                <a:solidFill>
                  <a:schemeClr val="bg2">
                    <a:lumMod val="25000"/>
                  </a:schemeClr>
                </a:solidFill>
                <a:effectLst>
                  <a:outerShdw blurRad="38100" dist="38100" dir="2700000" algn="tl">
                    <a:srgbClr val="000000">
                      <a:alpha val="43137"/>
                    </a:srgbClr>
                  </a:outerShdw>
                </a:effectLst>
              </a:rPr>
              <a:t>5.3 Proposed water resource classes</a:t>
            </a:r>
            <a:endParaRPr lang="en-GB" sz="4400" b="1" dirty="0">
              <a:solidFill>
                <a:schemeClr val="bg2">
                  <a:lumMod val="25000"/>
                </a:schemeClr>
              </a:solidFill>
              <a:effectLst>
                <a:outerShdw blurRad="38100" dist="38100" dir="2700000" algn="tl">
                  <a:srgbClr val="000000">
                    <a:alpha val="43137"/>
                  </a:srgbClr>
                </a:outerShdw>
              </a:effectLst>
            </a:endParaRPr>
          </a:p>
        </p:txBody>
      </p:sp>
      <p:cxnSp>
        <p:nvCxnSpPr>
          <p:cNvPr id="4" name="Straight Connector 3"/>
          <p:cNvCxnSpPr/>
          <p:nvPr/>
        </p:nvCxnSpPr>
        <p:spPr>
          <a:xfrm flipV="1">
            <a:off x="1801812" y="4345836"/>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3845" y="3596640"/>
            <a:ext cx="3324284" cy="3073205"/>
          </a:xfrm>
          <a:prstGeom prst="rect">
            <a:avLst/>
          </a:prstGeom>
        </p:spPr>
      </p:pic>
    </p:spTree>
    <p:extLst>
      <p:ext uri="{BB962C8B-B14F-4D97-AF65-F5344CB8AC3E}">
        <p14:creationId xmlns:p14="http://schemas.microsoft.com/office/powerpoint/2010/main" val="3783153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0544" y="1499615"/>
            <a:ext cx="7328681" cy="4734567"/>
          </a:xfrm>
        </p:spPr>
        <p:txBody>
          <a:bodyPr>
            <a:normAutofit/>
          </a:bodyPr>
          <a:lstStyle/>
          <a:p>
            <a:pPr marL="0" indent="0">
              <a:spcBef>
                <a:spcPts val="0"/>
              </a:spcBef>
              <a:spcAft>
                <a:spcPts val="300"/>
              </a:spcAft>
              <a:buNone/>
            </a:pPr>
            <a:r>
              <a:rPr lang="en-US" sz="2400" b="1" dirty="0"/>
              <a:t>Proposed scenario</a:t>
            </a:r>
          </a:p>
          <a:p>
            <a:pPr>
              <a:spcBef>
                <a:spcPts val="0"/>
              </a:spcBef>
              <a:spcAft>
                <a:spcPts val="300"/>
              </a:spcAft>
            </a:pPr>
            <a:r>
              <a:rPr lang="en-US" sz="2400" dirty="0"/>
              <a:t>Aims to balance protection of critical ecological areas with reduced costs of additional water supply infrastructure to meet shortfalls in terms of EWR requirements</a:t>
            </a:r>
          </a:p>
          <a:p>
            <a:pPr>
              <a:spcBef>
                <a:spcPts val="0"/>
              </a:spcBef>
              <a:spcAft>
                <a:spcPts val="300"/>
              </a:spcAft>
            </a:pPr>
            <a:r>
              <a:rPr lang="en-US" sz="2400" dirty="0"/>
              <a:t>Based on spatial considerations of priority objectives</a:t>
            </a:r>
          </a:p>
          <a:p>
            <a:pPr>
              <a:spcBef>
                <a:spcPts val="0"/>
              </a:spcBef>
              <a:spcAft>
                <a:spcPts val="300"/>
              </a:spcAft>
            </a:pPr>
            <a:r>
              <a:rPr lang="en-US" sz="2400" dirty="0"/>
              <a:t>Results in a blend of targeted ECs for all nodes ranging between REC and ESBC</a:t>
            </a:r>
          </a:p>
          <a:p>
            <a:pPr>
              <a:spcBef>
                <a:spcPts val="0"/>
              </a:spcBef>
              <a:spcAft>
                <a:spcPts val="300"/>
              </a:spcAft>
            </a:pPr>
            <a:r>
              <a:rPr lang="en-US" sz="2400" dirty="0"/>
              <a:t>The impacts of this scenario are tested against future water demands only</a:t>
            </a:r>
          </a:p>
          <a:p>
            <a:pPr>
              <a:spcBef>
                <a:spcPts val="0"/>
              </a:spcBef>
              <a:spcAft>
                <a:spcPts val="300"/>
              </a:spcAft>
            </a:pPr>
            <a:endParaRPr lang="en-ZA" sz="2800" dirty="0"/>
          </a:p>
        </p:txBody>
      </p:sp>
      <p:sp>
        <p:nvSpPr>
          <p:cNvPr id="4" name="Title 1">
            <a:extLst>
              <a:ext uri="{FF2B5EF4-FFF2-40B4-BE49-F238E27FC236}">
                <a16:creationId xmlns:a16="http://schemas.microsoft.com/office/drawing/2014/main" xmlns="" id="{BE6A11F3-C40B-4ACC-9437-E504E55F88D7}"/>
              </a:ext>
            </a:extLst>
          </p:cNvPr>
          <p:cNvSpPr txBox="1">
            <a:spLocks/>
          </p:cNvSpPr>
          <p:nvPr/>
        </p:nvSpPr>
        <p:spPr>
          <a:xfrm>
            <a:off x="1800822" y="122536"/>
            <a:ext cx="7174603" cy="1072278"/>
          </a:xfrm>
          <a:prstGeom prst="rect">
            <a:avLst/>
          </a:prstGeom>
          <a:solidFill>
            <a:schemeClr val="accent1">
              <a:lumMod val="20000"/>
              <a:lumOff val="80000"/>
            </a:schemeClr>
          </a:solidFill>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ZA" sz="3200" b="1" dirty="0">
                <a:solidFill>
                  <a:schemeClr val="bg2">
                    <a:lumMod val="25000"/>
                  </a:schemeClr>
                </a:solidFill>
                <a:latin typeface="+mn-lt"/>
                <a:ea typeface="ＭＳ Ｐゴシック" pitchFamily="34" charset="-128"/>
                <a:cs typeface="+mn-cs"/>
              </a:rPr>
              <a:t>Task 3: Determine Water Resource Class</a:t>
            </a:r>
            <a:br>
              <a:rPr lang="en-ZA" sz="3200" b="1" dirty="0">
                <a:solidFill>
                  <a:schemeClr val="bg2">
                    <a:lumMod val="25000"/>
                  </a:schemeClr>
                </a:solidFill>
                <a:latin typeface="+mn-lt"/>
                <a:ea typeface="ＭＳ Ｐゴシック" pitchFamily="34" charset="-128"/>
                <a:cs typeface="+mn-cs"/>
              </a:rPr>
            </a:br>
            <a:r>
              <a:rPr lang="en-US" sz="3200" b="1" i="1" dirty="0">
                <a:solidFill>
                  <a:schemeClr val="bg2">
                    <a:lumMod val="25000"/>
                  </a:schemeClr>
                </a:solidFill>
                <a:ea typeface="ＭＳ Ｐゴシック" pitchFamily="34" charset="-128"/>
              </a:rPr>
              <a:t>Spatially-targeted Scenario</a:t>
            </a:r>
            <a:endParaRPr lang="en-ZA" sz="3200" b="1" i="1" dirty="0">
              <a:solidFill>
                <a:schemeClr val="bg2">
                  <a:lumMod val="25000"/>
                </a:schemeClr>
              </a:solidFill>
              <a:latin typeface="+mn-lt"/>
              <a:ea typeface="ＭＳ Ｐゴシック" pitchFamily="34" charset="-128"/>
              <a:cs typeface="+mn-cs"/>
            </a:endParaRPr>
          </a:p>
        </p:txBody>
      </p:sp>
    </p:spTree>
    <p:extLst>
      <p:ext uri="{BB962C8B-B14F-4D97-AF65-F5344CB8AC3E}">
        <p14:creationId xmlns:p14="http://schemas.microsoft.com/office/powerpoint/2010/main" val="1307063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DC958C-226C-4FB2-9758-5FF97AF36E21}"/>
              </a:ext>
            </a:extLst>
          </p:cNvPr>
          <p:cNvSpPr>
            <a:spLocks noGrp="1"/>
          </p:cNvSpPr>
          <p:nvPr>
            <p:ph type="title"/>
          </p:nvPr>
        </p:nvSpPr>
        <p:spPr>
          <a:xfrm>
            <a:off x="457200" y="114301"/>
            <a:ext cx="8229600" cy="646340"/>
          </a:xfrm>
        </p:spPr>
        <p:txBody>
          <a:bodyPr/>
          <a:lstStyle/>
          <a:p>
            <a:r>
              <a:rPr lang="en-ZA" dirty="0"/>
              <a:t>Ecological considerations</a:t>
            </a:r>
            <a:endParaRPr lang="en-US" dirty="0"/>
          </a:p>
        </p:txBody>
      </p:sp>
      <p:sp>
        <p:nvSpPr>
          <p:cNvPr id="3" name="Content Placeholder 2">
            <a:extLst>
              <a:ext uri="{FF2B5EF4-FFF2-40B4-BE49-F238E27FC236}">
                <a16:creationId xmlns:a16="http://schemas.microsoft.com/office/drawing/2014/main" xmlns="" id="{C40D400B-7B19-48E3-81CD-AF3DB3C31AD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F8756A3A-5E6B-432D-9EA1-2A9DE87CCAA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846138"/>
            <a:ext cx="9144000" cy="6011862"/>
          </a:xfrm>
          <a:prstGeom prst="rect">
            <a:avLst/>
          </a:prstGeom>
        </p:spPr>
      </p:pic>
    </p:spTree>
    <p:extLst>
      <p:ext uri="{BB962C8B-B14F-4D97-AF65-F5344CB8AC3E}">
        <p14:creationId xmlns:p14="http://schemas.microsoft.com/office/powerpoint/2010/main" val="645901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3122F5E-A46E-4E78-A783-F2A03BF03003}"/>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xmlns="" id="{B0524FDE-A8C1-46EE-938C-40F787B0FF66}"/>
              </a:ext>
            </a:extLst>
          </p:cNvPr>
          <p:cNvPicPr/>
          <p:nvPr/>
        </p:nvPicPr>
        <p:blipFill rotWithShape="1">
          <a:blip r:embed="rId2" cstate="print">
            <a:extLst>
              <a:ext uri="{28A0092B-C50C-407E-A947-70E740481C1C}">
                <a14:useLocalDpi xmlns:a14="http://schemas.microsoft.com/office/drawing/2010/main" val="0"/>
              </a:ext>
            </a:extLst>
          </a:blip>
          <a:srcRect r="760" b="1499"/>
          <a:stretch/>
        </p:blipFill>
        <p:spPr bwMode="auto">
          <a:xfrm>
            <a:off x="0" y="739599"/>
            <a:ext cx="9144000" cy="6118401"/>
          </a:xfrm>
          <a:prstGeom prst="rect">
            <a:avLst/>
          </a:prstGeom>
          <a:ln>
            <a:noFill/>
          </a:ln>
          <a:extLst>
            <a:ext uri="{53640926-AAD7-44D8-BBD7-CCE9431645EC}">
              <a14:shadowObscured xmlns:a14="http://schemas.microsoft.com/office/drawing/2010/main"/>
            </a:ext>
          </a:extLst>
        </p:spPr>
      </p:pic>
      <p:sp>
        <p:nvSpPr>
          <p:cNvPr id="5" name="Title 1">
            <a:extLst>
              <a:ext uri="{FF2B5EF4-FFF2-40B4-BE49-F238E27FC236}">
                <a16:creationId xmlns:a16="http://schemas.microsoft.com/office/drawing/2014/main" xmlns="" id="{1AA4C70E-F313-43F2-81A3-10554B3EEA81}"/>
              </a:ext>
            </a:extLst>
          </p:cNvPr>
          <p:cNvSpPr txBox="1">
            <a:spLocks/>
          </p:cNvSpPr>
          <p:nvPr/>
        </p:nvSpPr>
        <p:spPr>
          <a:xfrm>
            <a:off x="812435" y="7762"/>
            <a:ext cx="8229600" cy="64634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ZA" dirty="0"/>
              <a:t>Development considerations</a:t>
            </a:r>
            <a:endParaRPr lang="en-US" dirty="0"/>
          </a:p>
        </p:txBody>
      </p:sp>
      <p:sp>
        <p:nvSpPr>
          <p:cNvPr id="6" name="TextBox 5">
            <a:extLst>
              <a:ext uri="{FF2B5EF4-FFF2-40B4-BE49-F238E27FC236}">
                <a16:creationId xmlns:a16="http://schemas.microsoft.com/office/drawing/2014/main" xmlns="" id="{36369766-20D3-45D2-9AA5-D9948892D1B6}"/>
              </a:ext>
            </a:extLst>
          </p:cNvPr>
          <p:cNvSpPr txBox="1"/>
          <p:nvPr/>
        </p:nvSpPr>
        <p:spPr>
          <a:xfrm>
            <a:off x="1427517" y="3693904"/>
            <a:ext cx="2901082" cy="2616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ZA" sz="1100" dirty="0"/>
              <a:t>Worcester</a:t>
            </a:r>
            <a:endParaRPr lang="en-US" sz="1100" dirty="0"/>
          </a:p>
        </p:txBody>
      </p:sp>
      <p:sp>
        <p:nvSpPr>
          <p:cNvPr id="7" name="TextBox 6">
            <a:extLst>
              <a:ext uri="{FF2B5EF4-FFF2-40B4-BE49-F238E27FC236}">
                <a16:creationId xmlns:a16="http://schemas.microsoft.com/office/drawing/2014/main" xmlns="" id="{0FAC6DE0-056E-4B17-8359-DFE197E9F280}"/>
              </a:ext>
            </a:extLst>
          </p:cNvPr>
          <p:cNvSpPr txBox="1"/>
          <p:nvPr/>
        </p:nvSpPr>
        <p:spPr>
          <a:xfrm>
            <a:off x="2514052" y="5379075"/>
            <a:ext cx="2901082" cy="2616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ZA" sz="1100" dirty="0" err="1"/>
              <a:t>Bredasdorp</a:t>
            </a:r>
            <a:endParaRPr lang="en-US" sz="1100" dirty="0"/>
          </a:p>
        </p:txBody>
      </p:sp>
      <p:sp>
        <p:nvSpPr>
          <p:cNvPr id="8" name="TextBox 7">
            <a:extLst>
              <a:ext uri="{FF2B5EF4-FFF2-40B4-BE49-F238E27FC236}">
                <a16:creationId xmlns:a16="http://schemas.microsoft.com/office/drawing/2014/main" xmlns="" id="{C5C84DEF-2552-48B9-8E25-C74F53D02968}"/>
              </a:ext>
            </a:extLst>
          </p:cNvPr>
          <p:cNvSpPr txBox="1"/>
          <p:nvPr/>
        </p:nvSpPr>
        <p:spPr>
          <a:xfrm>
            <a:off x="6792216" y="1295842"/>
            <a:ext cx="2901082" cy="2616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ZA" sz="1100" dirty="0"/>
              <a:t>Beaufort West</a:t>
            </a:r>
            <a:endParaRPr lang="en-US" sz="1100" dirty="0"/>
          </a:p>
        </p:txBody>
      </p:sp>
      <p:sp>
        <p:nvSpPr>
          <p:cNvPr id="9" name="TextBox 8">
            <a:extLst>
              <a:ext uri="{FF2B5EF4-FFF2-40B4-BE49-F238E27FC236}">
                <a16:creationId xmlns:a16="http://schemas.microsoft.com/office/drawing/2014/main" xmlns="" id="{06B8EAE0-3825-484F-8B02-00EE32B5083A}"/>
              </a:ext>
            </a:extLst>
          </p:cNvPr>
          <p:cNvSpPr txBox="1"/>
          <p:nvPr/>
        </p:nvSpPr>
        <p:spPr>
          <a:xfrm>
            <a:off x="6302124" y="3611561"/>
            <a:ext cx="2901082" cy="2616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ZA" sz="1100" dirty="0" err="1"/>
              <a:t>Oudtshoorn</a:t>
            </a:r>
            <a:endParaRPr lang="en-US" sz="1100" dirty="0"/>
          </a:p>
        </p:txBody>
      </p:sp>
      <p:sp>
        <p:nvSpPr>
          <p:cNvPr id="10" name="TextBox 9">
            <a:extLst>
              <a:ext uri="{FF2B5EF4-FFF2-40B4-BE49-F238E27FC236}">
                <a16:creationId xmlns:a16="http://schemas.microsoft.com/office/drawing/2014/main" xmlns="" id="{BCC7DF04-228F-43A2-8876-61C77C0C1A09}"/>
              </a:ext>
            </a:extLst>
          </p:cNvPr>
          <p:cNvSpPr txBox="1"/>
          <p:nvPr/>
        </p:nvSpPr>
        <p:spPr>
          <a:xfrm>
            <a:off x="5717741" y="2794565"/>
            <a:ext cx="2901082" cy="2616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ZA" sz="1100" dirty="0"/>
              <a:t>Prince Albert</a:t>
            </a:r>
            <a:endParaRPr lang="en-US" sz="1100" dirty="0"/>
          </a:p>
        </p:txBody>
      </p:sp>
      <p:sp>
        <p:nvSpPr>
          <p:cNvPr id="11" name="TextBox 10">
            <a:extLst>
              <a:ext uri="{FF2B5EF4-FFF2-40B4-BE49-F238E27FC236}">
                <a16:creationId xmlns:a16="http://schemas.microsoft.com/office/drawing/2014/main" xmlns="" id="{8647D3DC-4058-485B-AF9A-294D8D914E4C}"/>
              </a:ext>
            </a:extLst>
          </p:cNvPr>
          <p:cNvSpPr txBox="1"/>
          <p:nvPr/>
        </p:nvSpPr>
        <p:spPr>
          <a:xfrm>
            <a:off x="7464859" y="4491731"/>
            <a:ext cx="2901082" cy="2616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ZA" sz="1100" dirty="0"/>
              <a:t>Knysna</a:t>
            </a:r>
            <a:endParaRPr lang="en-US" sz="1100" dirty="0"/>
          </a:p>
        </p:txBody>
      </p:sp>
      <p:sp>
        <p:nvSpPr>
          <p:cNvPr id="12" name="TextBox 11">
            <a:extLst>
              <a:ext uri="{FF2B5EF4-FFF2-40B4-BE49-F238E27FC236}">
                <a16:creationId xmlns:a16="http://schemas.microsoft.com/office/drawing/2014/main" xmlns="" id="{C95A392E-B675-4B15-9C31-FCE9297EC80B}"/>
              </a:ext>
            </a:extLst>
          </p:cNvPr>
          <p:cNvSpPr txBox="1"/>
          <p:nvPr/>
        </p:nvSpPr>
        <p:spPr>
          <a:xfrm>
            <a:off x="6166718" y="4745004"/>
            <a:ext cx="2901082" cy="2616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ZA" sz="1100" dirty="0" err="1"/>
              <a:t>Mosselbaai</a:t>
            </a:r>
            <a:endParaRPr lang="en-US" sz="1100" dirty="0"/>
          </a:p>
        </p:txBody>
      </p:sp>
      <p:sp>
        <p:nvSpPr>
          <p:cNvPr id="13" name="TextBox 12">
            <a:extLst>
              <a:ext uri="{FF2B5EF4-FFF2-40B4-BE49-F238E27FC236}">
                <a16:creationId xmlns:a16="http://schemas.microsoft.com/office/drawing/2014/main" xmlns="" id="{07A7DF49-1E58-4290-961A-4B40A41D794C}"/>
              </a:ext>
            </a:extLst>
          </p:cNvPr>
          <p:cNvSpPr txBox="1"/>
          <p:nvPr/>
        </p:nvSpPr>
        <p:spPr>
          <a:xfrm>
            <a:off x="4491415" y="4537254"/>
            <a:ext cx="2901082" cy="2616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ZA" sz="1100" dirty="0"/>
              <a:t>Riversdale</a:t>
            </a:r>
            <a:endParaRPr lang="en-US" sz="1100" dirty="0"/>
          </a:p>
        </p:txBody>
      </p:sp>
    </p:spTree>
    <p:extLst>
      <p:ext uri="{BB962C8B-B14F-4D97-AF65-F5344CB8AC3E}">
        <p14:creationId xmlns:p14="http://schemas.microsoft.com/office/powerpoint/2010/main" val="2874581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18872"/>
            <a:ext cx="9122103" cy="683213"/>
          </a:xfrm>
          <a:prstGeom prst="rect">
            <a:avLst/>
          </a:prstGeom>
          <a:solidFill>
            <a:schemeClr val="bg1"/>
          </a:solidFill>
        </p:spPr>
        <p:txBody>
          <a:bodyPr/>
          <a:lstStyle>
            <a:lvl1pPr>
              <a:defRPr sz="3200" b="1">
                <a:solidFill>
                  <a:schemeClr val="bg2">
                    <a:lumMod val="25000"/>
                  </a:schemeClr>
                </a:solidFill>
                <a:latin typeface="+mn-lt"/>
                <a:ea typeface="ＭＳ Ｐゴシック" pitchFamily="34" charset="-128"/>
              </a:defRPr>
            </a:lvl1pPr>
            <a:lvl2pPr algn="ctr">
              <a:defRPr sz="4400">
                <a:latin typeface="Calibri" pitchFamily="34" charset="0"/>
                <a:cs typeface="ＭＳ Ｐゴシック" charset="0"/>
              </a:defRPr>
            </a:lvl2pPr>
            <a:lvl3pPr algn="ctr">
              <a:defRPr sz="4400">
                <a:latin typeface="Calibri" pitchFamily="34" charset="0"/>
                <a:cs typeface="ＭＳ Ｐゴシック" charset="0"/>
              </a:defRPr>
            </a:lvl3pPr>
            <a:lvl4pPr algn="ctr">
              <a:defRPr sz="4400">
                <a:latin typeface="Calibri" pitchFamily="34" charset="0"/>
                <a:cs typeface="ＭＳ Ｐゴシック" charset="0"/>
              </a:defRPr>
            </a:lvl4pPr>
            <a:lvl5pPr algn="ctr">
              <a:defRPr sz="4400">
                <a:latin typeface="Calibri" pitchFamily="34" charset="0"/>
                <a:cs typeface="ＭＳ Ｐゴシック" charset="0"/>
              </a:defRPr>
            </a:lvl5pPr>
            <a:lvl6pPr marL="457200" algn="ctr" defTabSz="457200" fontAlgn="base">
              <a:spcBef>
                <a:spcPct val="0"/>
              </a:spcBef>
              <a:spcAft>
                <a:spcPct val="0"/>
              </a:spcAft>
              <a:defRPr sz="4400">
                <a:latin typeface="Calibri" pitchFamily="34" charset="0"/>
              </a:defRPr>
            </a:lvl6pPr>
            <a:lvl7pPr marL="914400" algn="ctr" defTabSz="457200" fontAlgn="base">
              <a:spcBef>
                <a:spcPct val="0"/>
              </a:spcBef>
              <a:spcAft>
                <a:spcPct val="0"/>
              </a:spcAft>
              <a:defRPr sz="4400">
                <a:latin typeface="Calibri" pitchFamily="34" charset="0"/>
              </a:defRPr>
            </a:lvl7pPr>
            <a:lvl8pPr marL="1371600" algn="ctr" defTabSz="457200" fontAlgn="base">
              <a:spcBef>
                <a:spcPct val="0"/>
              </a:spcBef>
              <a:spcAft>
                <a:spcPct val="0"/>
              </a:spcAft>
              <a:defRPr sz="4400">
                <a:latin typeface="Calibri" pitchFamily="34" charset="0"/>
              </a:defRPr>
            </a:lvl8pPr>
            <a:lvl9pPr marL="1828800" algn="ctr" defTabSz="457200" fontAlgn="base">
              <a:spcBef>
                <a:spcPct val="0"/>
              </a:spcBef>
              <a:spcAft>
                <a:spcPct val="0"/>
              </a:spcAft>
              <a:defRPr sz="4400">
                <a:latin typeface="Calibri" pitchFamily="34" charset="0"/>
              </a:defRPr>
            </a:lvl9pPr>
          </a:lstStyle>
          <a:p>
            <a:pPr marL="1033463"/>
            <a:r>
              <a:rPr lang="en-ZA" dirty="0" err="1"/>
              <a:t>Breede</a:t>
            </a:r>
            <a:r>
              <a:rPr lang="en-ZA" dirty="0"/>
              <a:t>-Overberg Region of the WMA</a:t>
            </a:r>
            <a:endParaRPr lang="en-GB" dirty="0"/>
          </a:p>
        </p:txBody>
      </p:sp>
      <p:sp>
        <p:nvSpPr>
          <p:cNvPr id="4" name="Rectangle 3"/>
          <p:cNvSpPr/>
          <p:nvPr/>
        </p:nvSpPr>
        <p:spPr>
          <a:xfrm>
            <a:off x="0" y="-118872"/>
            <a:ext cx="9122103" cy="51892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TextBox 8"/>
          <p:cNvSpPr txBox="1"/>
          <p:nvPr/>
        </p:nvSpPr>
        <p:spPr>
          <a:xfrm>
            <a:off x="5226093" y="5995903"/>
            <a:ext cx="2716714" cy="830997"/>
          </a:xfrm>
          <a:prstGeom prst="rect">
            <a:avLst/>
          </a:prstGeom>
          <a:noFill/>
        </p:spPr>
        <p:txBody>
          <a:bodyPr wrap="square" rtlCol="0">
            <a:spAutoFit/>
          </a:bodyPr>
          <a:lstStyle/>
          <a:p>
            <a:r>
              <a:rPr lang="en-ZA" b="1" dirty="0" err="1"/>
              <a:t>Breede</a:t>
            </a:r>
            <a:r>
              <a:rPr lang="en-ZA" b="1" dirty="0"/>
              <a:t>-Overberg Region</a:t>
            </a:r>
            <a:endParaRPr lang="en-GB" b="1" dirty="0"/>
          </a:p>
        </p:txBody>
      </p:sp>
      <p:pic>
        <p:nvPicPr>
          <p:cNvPr id="6" name="Picture 5">
            <a:extLst>
              <a:ext uri="{FF2B5EF4-FFF2-40B4-BE49-F238E27FC236}">
                <a16:creationId xmlns:a16="http://schemas.microsoft.com/office/drawing/2014/main" xmlns="" id="{354FB0A0-AF55-4C16-9CF8-918CEF4D43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18526"/>
            <a:ext cx="9144000" cy="6466245"/>
          </a:xfrm>
          <a:prstGeom prst="rect">
            <a:avLst/>
          </a:prstGeom>
        </p:spPr>
      </p:pic>
      <p:sp>
        <p:nvSpPr>
          <p:cNvPr id="7" name="TextBox 6">
            <a:extLst>
              <a:ext uri="{FF2B5EF4-FFF2-40B4-BE49-F238E27FC236}">
                <a16:creationId xmlns:a16="http://schemas.microsoft.com/office/drawing/2014/main" xmlns="" id="{93C6F043-C08B-4B4F-81E3-39A329C0E62D}"/>
              </a:ext>
            </a:extLst>
          </p:cNvPr>
          <p:cNvSpPr txBox="1"/>
          <p:nvPr/>
        </p:nvSpPr>
        <p:spPr>
          <a:xfrm>
            <a:off x="3911466" y="5601234"/>
            <a:ext cx="1299170" cy="261610"/>
          </a:xfrm>
          <a:prstGeom prst="rect">
            <a:avLst/>
          </a:prstGeom>
          <a:no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en-ZA" sz="1050" dirty="0" err="1"/>
              <a:t>Bredasdorp</a:t>
            </a:r>
            <a:endParaRPr lang="en-US" sz="1050" dirty="0"/>
          </a:p>
        </p:txBody>
      </p:sp>
    </p:spTree>
    <p:extLst>
      <p:ext uri="{BB962C8B-B14F-4D97-AF65-F5344CB8AC3E}">
        <p14:creationId xmlns:p14="http://schemas.microsoft.com/office/powerpoint/2010/main" val="4103514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0" y="1245897"/>
          <a:ext cx="9152266" cy="4935830"/>
        </p:xfrm>
        <a:graphic>
          <a:graphicData uri="http://schemas.openxmlformats.org/drawingml/2006/table">
            <a:tbl>
              <a:tblPr firstRow="1" firstCol="1" bandRow="1">
                <a:tableStyleId>{5C22544A-7EE6-4342-B048-85BDC9FD1C3A}</a:tableStyleId>
              </a:tblPr>
              <a:tblGrid>
                <a:gridCol w="163925">
                  <a:extLst>
                    <a:ext uri="{9D8B030D-6E8A-4147-A177-3AD203B41FA5}">
                      <a16:colId xmlns:a16="http://schemas.microsoft.com/office/drawing/2014/main" xmlns="" val="20000"/>
                    </a:ext>
                  </a:extLst>
                </a:gridCol>
                <a:gridCol w="5979700">
                  <a:extLst>
                    <a:ext uri="{9D8B030D-6E8A-4147-A177-3AD203B41FA5}">
                      <a16:colId xmlns:a16="http://schemas.microsoft.com/office/drawing/2014/main" xmlns="" val="20001"/>
                    </a:ext>
                  </a:extLst>
                </a:gridCol>
                <a:gridCol w="3008641">
                  <a:extLst>
                    <a:ext uri="{9D8B030D-6E8A-4147-A177-3AD203B41FA5}">
                      <a16:colId xmlns:a16="http://schemas.microsoft.com/office/drawing/2014/main" xmlns="" val="20002"/>
                    </a:ext>
                  </a:extLst>
                </a:gridCol>
              </a:tblGrid>
              <a:tr h="800238">
                <a:tc>
                  <a:txBody>
                    <a:bodyPr/>
                    <a:lstStyle/>
                    <a:p>
                      <a:pPr marL="0" marR="0" algn="ctr">
                        <a:lnSpc>
                          <a:spcPct val="107000"/>
                        </a:lnSpc>
                        <a:spcBef>
                          <a:spcPts val="0"/>
                        </a:spcBef>
                        <a:spcAft>
                          <a:spcPts val="0"/>
                        </a:spcAft>
                      </a:pPr>
                      <a:endParaRPr lang="en-GB" sz="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2400" dirty="0">
                          <a:effectLst/>
                        </a:rPr>
                        <a:t>Integrated Unit of Analysis (IUA)</a:t>
                      </a:r>
                      <a:endParaRPr lang="en-GB"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2400" dirty="0">
                          <a:effectLst/>
                        </a:rPr>
                        <a:t>Recommended Classes</a:t>
                      </a:r>
                      <a:endParaRPr lang="en-GB"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0000"/>
                  </a:ext>
                </a:extLst>
              </a:tr>
              <a:tr h="400120">
                <a:tc rowSpan="10">
                  <a:txBody>
                    <a:bodyPr/>
                    <a:lstStyle/>
                    <a:p>
                      <a:pPr marL="0" marR="0" algn="ctr">
                        <a:lnSpc>
                          <a:spcPct val="107000"/>
                        </a:lnSpc>
                        <a:spcBef>
                          <a:spcPts val="0"/>
                        </a:spcBef>
                        <a:spcAft>
                          <a:spcPts val="0"/>
                        </a:spcAft>
                      </a:pPr>
                      <a:endParaRPr lang="en-GB" sz="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171450" marR="0" indent="0" algn="l">
                        <a:lnSpc>
                          <a:spcPct val="107000"/>
                        </a:lnSpc>
                        <a:spcBef>
                          <a:spcPts val="0"/>
                        </a:spcBef>
                        <a:spcAft>
                          <a:spcPts val="0"/>
                        </a:spcAft>
                      </a:pPr>
                      <a:r>
                        <a:rPr lang="en-GB" sz="2400" dirty="0">
                          <a:effectLst/>
                        </a:rPr>
                        <a:t>A1 Upper </a:t>
                      </a:r>
                      <a:r>
                        <a:rPr lang="en-GB" sz="2400" dirty="0" err="1">
                          <a:effectLst/>
                        </a:rPr>
                        <a:t>Breede</a:t>
                      </a:r>
                      <a:r>
                        <a:rPr lang="en-GB" sz="2400" dirty="0">
                          <a:effectLst/>
                        </a:rPr>
                        <a:t> Tributaries</a:t>
                      </a:r>
                      <a:endParaRPr lang="en-GB"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2400" dirty="0">
                          <a:effectLst/>
                        </a:rPr>
                        <a:t>II</a:t>
                      </a:r>
                      <a:endParaRPr lang="en-GB"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extLst>
                  <a:ext uri="{0D108BD9-81ED-4DB2-BD59-A6C34878D82A}">
                    <a16:rowId xmlns:a16="http://schemas.microsoft.com/office/drawing/2014/main" xmlns="" val="10001"/>
                  </a:ext>
                </a:extLst>
              </a:tr>
              <a:tr h="400120">
                <a:tc vMerge="1">
                  <a:txBody>
                    <a:bodyPr/>
                    <a:lstStyle/>
                    <a:p>
                      <a:endParaRPr lang="en-GB"/>
                    </a:p>
                  </a:txBody>
                  <a:tcPr/>
                </a:tc>
                <a:tc>
                  <a:txBody>
                    <a:bodyPr/>
                    <a:lstStyle/>
                    <a:p>
                      <a:pPr marL="171450" marR="0" indent="0" algn="l" defTabSz="457200" rtl="0" eaLnBrk="1" latinLnBrk="0" hangingPunct="1">
                        <a:lnSpc>
                          <a:spcPct val="107000"/>
                        </a:lnSpc>
                        <a:spcBef>
                          <a:spcPts val="0"/>
                        </a:spcBef>
                        <a:spcAft>
                          <a:spcPts val="0"/>
                        </a:spcAft>
                      </a:pPr>
                      <a:r>
                        <a:rPr lang="en-GB" sz="2400" kern="1200" dirty="0">
                          <a:solidFill>
                            <a:schemeClr val="dk1"/>
                          </a:solidFill>
                          <a:effectLst/>
                          <a:latin typeface="+mn-lt"/>
                          <a:ea typeface="+mn-ea"/>
                          <a:cs typeface="+mn-cs"/>
                        </a:rPr>
                        <a:t>A2 Middle </a:t>
                      </a:r>
                      <a:r>
                        <a:rPr lang="en-GB" sz="2400" kern="1200" dirty="0" err="1">
                          <a:solidFill>
                            <a:schemeClr val="dk1"/>
                          </a:solidFill>
                          <a:effectLst/>
                          <a:latin typeface="+mn-lt"/>
                          <a:ea typeface="+mn-ea"/>
                          <a:cs typeface="+mn-cs"/>
                        </a:rPr>
                        <a:t>Breede</a:t>
                      </a:r>
                      <a:r>
                        <a:rPr lang="en-GB" sz="2400" kern="1200" dirty="0">
                          <a:solidFill>
                            <a:schemeClr val="dk1"/>
                          </a:solidFill>
                          <a:effectLst/>
                          <a:latin typeface="+mn-lt"/>
                          <a:ea typeface="+mn-ea"/>
                          <a:cs typeface="+mn-cs"/>
                        </a:rPr>
                        <a:t> Renosterveld</a:t>
                      </a:r>
                    </a:p>
                  </a:txBody>
                  <a:tcPr marL="68580" marR="68580" marT="0" marB="0" anchor="ctr"/>
                </a:tc>
                <a:tc>
                  <a:txBody>
                    <a:bodyPr/>
                    <a:lstStyle/>
                    <a:p>
                      <a:pPr marL="0" marR="0" algn="ctr">
                        <a:lnSpc>
                          <a:spcPct val="107000"/>
                        </a:lnSpc>
                        <a:spcBef>
                          <a:spcPts val="0"/>
                        </a:spcBef>
                        <a:spcAft>
                          <a:spcPts val="0"/>
                        </a:spcAft>
                      </a:pPr>
                      <a:r>
                        <a:rPr lang="en-GB" sz="2400" dirty="0">
                          <a:effectLst/>
                        </a:rPr>
                        <a:t>III</a:t>
                      </a:r>
                      <a:endParaRPr lang="en-GB"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000"/>
                    </a:solidFill>
                  </a:tcPr>
                </a:tc>
                <a:extLst>
                  <a:ext uri="{0D108BD9-81ED-4DB2-BD59-A6C34878D82A}">
                    <a16:rowId xmlns:a16="http://schemas.microsoft.com/office/drawing/2014/main" xmlns="" val="10002"/>
                  </a:ext>
                </a:extLst>
              </a:tr>
              <a:tr h="400120">
                <a:tc vMerge="1">
                  <a:txBody>
                    <a:bodyPr/>
                    <a:lstStyle/>
                    <a:p>
                      <a:endParaRPr lang="en-GB"/>
                    </a:p>
                  </a:txBody>
                  <a:tcPr/>
                </a:tc>
                <a:tc>
                  <a:txBody>
                    <a:bodyPr/>
                    <a:lstStyle/>
                    <a:p>
                      <a:pPr marL="171450" marR="0" indent="0" algn="l" defTabSz="457200" rtl="0" eaLnBrk="1" latinLnBrk="0" hangingPunct="1">
                        <a:lnSpc>
                          <a:spcPct val="107000"/>
                        </a:lnSpc>
                        <a:spcBef>
                          <a:spcPts val="0"/>
                        </a:spcBef>
                        <a:spcAft>
                          <a:spcPts val="0"/>
                        </a:spcAft>
                      </a:pPr>
                      <a:r>
                        <a:rPr lang="en-GB" sz="2400" kern="1200" dirty="0">
                          <a:solidFill>
                            <a:schemeClr val="dk1"/>
                          </a:solidFill>
                          <a:effectLst/>
                          <a:latin typeface="+mn-lt"/>
                          <a:ea typeface="+mn-ea"/>
                          <a:cs typeface="+mn-cs"/>
                        </a:rPr>
                        <a:t>A3 </a:t>
                      </a:r>
                      <a:r>
                        <a:rPr lang="en-GB" sz="2400" kern="1200" dirty="0" err="1">
                          <a:solidFill>
                            <a:schemeClr val="dk1"/>
                          </a:solidFill>
                          <a:effectLst/>
                          <a:latin typeface="+mn-lt"/>
                          <a:ea typeface="+mn-ea"/>
                          <a:cs typeface="+mn-cs"/>
                        </a:rPr>
                        <a:t>Breede</a:t>
                      </a:r>
                      <a:r>
                        <a:rPr lang="en-GB" sz="2400" kern="1200" dirty="0">
                          <a:solidFill>
                            <a:schemeClr val="dk1"/>
                          </a:solidFill>
                          <a:effectLst/>
                          <a:latin typeface="+mn-lt"/>
                          <a:ea typeface="+mn-ea"/>
                          <a:cs typeface="+mn-cs"/>
                        </a:rPr>
                        <a:t> Working Tributaries</a:t>
                      </a:r>
                    </a:p>
                  </a:txBody>
                  <a:tcPr marL="68580" marR="68580" marT="0" marB="0" anchor="ctr"/>
                </a:tc>
                <a:tc>
                  <a:txBody>
                    <a:bodyPr/>
                    <a:lstStyle/>
                    <a:p>
                      <a:pPr marL="0" marR="0" algn="ctr">
                        <a:lnSpc>
                          <a:spcPct val="107000"/>
                        </a:lnSpc>
                        <a:spcBef>
                          <a:spcPts val="0"/>
                        </a:spcBef>
                        <a:spcAft>
                          <a:spcPts val="0"/>
                        </a:spcAft>
                      </a:pPr>
                      <a:r>
                        <a:rPr lang="en-GB" sz="2400" dirty="0">
                          <a:effectLst/>
                        </a:rPr>
                        <a:t>III</a:t>
                      </a:r>
                      <a:endParaRPr lang="en-GB"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000"/>
                    </a:solidFill>
                  </a:tcPr>
                </a:tc>
                <a:extLst>
                  <a:ext uri="{0D108BD9-81ED-4DB2-BD59-A6C34878D82A}">
                    <a16:rowId xmlns:a16="http://schemas.microsoft.com/office/drawing/2014/main" xmlns="" val="10003"/>
                  </a:ext>
                </a:extLst>
              </a:tr>
              <a:tr h="400120">
                <a:tc vMerge="1">
                  <a:txBody>
                    <a:bodyPr/>
                    <a:lstStyle/>
                    <a:p>
                      <a:endParaRPr lang="en-GB"/>
                    </a:p>
                  </a:txBody>
                  <a:tcPr/>
                </a:tc>
                <a:tc>
                  <a:txBody>
                    <a:bodyPr/>
                    <a:lstStyle/>
                    <a:p>
                      <a:pPr marL="171450" marR="0" indent="0" algn="l" defTabSz="457200" rtl="0" eaLnBrk="1" latinLnBrk="0" hangingPunct="1">
                        <a:lnSpc>
                          <a:spcPct val="107000"/>
                        </a:lnSpc>
                        <a:spcBef>
                          <a:spcPts val="0"/>
                        </a:spcBef>
                        <a:spcAft>
                          <a:spcPts val="0"/>
                        </a:spcAft>
                      </a:pPr>
                      <a:r>
                        <a:rPr lang="en-GB" sz="2400" kern="1200" dirty="0">
                          <a:solidFill>
                            <a:schemeClr val="dk1"/>
                          </a:solidFill>
                          <a:effectLst/>
                          <a:latin typeface="+mn-lt"/>
                          <a:ea typeface="+mn-ea"/>
                          <a:cs typeface="+mn-cs"/>
                        </a:rPr>
                        <a:t>B4 </a:t>
                      </a:r>
                      <a:r>
                        <a:rPr lang="en-GB" sz="2400" kern="1200" dirty="0" err="1">
                          <a:solidFill>
                            <a:schemeClr val="dk1"/>
                          </a:solidFill>
                          <a:effectLst/>
                          <a:latin typeface="+mn-lt"/>
                          <a:ea typeface="+mn-ea"/>
                          <a:cs typeface="+mn-cs"/>
                        </a:rPr>
                        <a:t>Riversonderend</a:t>
                      </a:r>
                      <a:r>
                        <a:rPr lang="en-GB" sz="2400" kern="1200" dirty="0">
                          <a:solidFill>
                            <a:schemeClr val="dk1"/>
                          </a:solidFill>
                          <a:effectLst/>
                          <a:latin typeface="+mn-lt"/>
                          <a:ea typeface="+mn-ea"/>
                          <a:cs typeface="+mn-cs"/>
                        </a:rPr>
                        <a:t> </a:t>
                      </a:r>
                      <a:r>
                        <a:rPr lang="en-GB" sz="2400" kern="1200" dirty="0" err="1">
                          <a:solidFill>
                            <a:schemeClr val="dk1"/>
                          </a:solidFill>
                          <a:effectLst/>
                          <a:latin typeface="+mn-lt"/>
                          <a:ea typeface="+mn-ea"/>
                          <a:cs typeface="+mn-cs"/>
                        </a:rPr>
                        <a:t>Theewaters</a:t>
                      </a:r>
                      <a:endParaRPr lang="en-GB" sz="2400" kern="1200" dirty="0">
                        <a:solidFill>
                          <a:schemeClr val="dk1"/>
                        </a:solidFill>
                        <a:effectLst/>
                        <a:latin typeface="+mn-lt"/>
                        <a:ea typeface="+mn-ea"/>
                        <a:cs typeface="+mn-cs"/>
                      </a:endParaRPr>
                    </a:p>
                  </a:txBody>
                  <a:tcPr marL="68580" marR="68580" marT="0" marB="0" anchor="ctr"/>
                </a:tc>
                <a:tc>
                  <a:txBody>
                    <a:bodyPr/>
                    <a:lstStyle/>
                    <a:p>
                      <a:pPr marL="0" marR="0" algn="ctr">
                        <a:lnSpc>
                          <a:spcPct val="107000"/>
                        </a:lnSpc>
                        <a:spcBef>
                          <a:spcPts val="0"/>
                        </a:spcBef>
                        <a:spcAft>
                          <a:spcPts val="0"/>
                        </a:spcAft>
                      </a:pPr>
                      <a:r>
                        <a:rPr lang="en-GB" sz="2400" dirty="0">
                          <a:effectLst/>
                        </a:rPr>
                        <a:t>III</a:t>
                      </a:r>
                      <a:endParaRPr lang="en-GB"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000"/>
                    </a:solidFill>
                  </a:tcPr>
                </a:tc>
                <a:extLst>
                  <a:ext uri="{0D108BD9-81ED-4DB2-BD59-A6C34878D82A}">
                    <a16:rowId xmlns:a16="http://schemas.microsoft.com/office/drawing/2014/main" xmlns="" val="10004"/>
                  </a:ext>
                </a:extLst>
              </a:tr>
              <a:tr h="400120">
                <a:tc vMerge="1">
                  <a:txBody>
                    <a:bodyPr/>
                    <a:lstStyle/>
                    <a:p>
                      <a:endParaRPr lang="en-GB"/>
                    </a:p>
                  </a:txBody>
                  <a:tcPr/>
                </a:tc>
                <a:tc>
                  <a:txBody>
                    <a:bodyPr/>
                    <a:lstStyle/>
                    <a:p>
                      <a:pPr marL="171450" marR="0" indent="0" algn="l" defTabSz="457200" rtl="0" eaLnBrk="1" latinLnBrk="0" hangingPunct="1">
                        <a:lnSpc>
                          <a:spcPct val="107000"/>
                        </a:lnSpc>
                        <a:spcBef>
                          <a:spcPts val="0"/>
                        </a:spcBef>
                        <a:spcAft>
                          <a:spcPts val="0"/>
                        </a:spcAft>
                      </a:pPr>
                      <a:r>
                        <a:rPr lang="en-GB" sz="2400" kern="1200" dirty="0">
                          <a:solidFill>
                            <a:schemeClr val="dk1"/>
                          </a:solidFill>
                          <a:effectLst/>
                          <a:latin typeface="+mn-lt"/>
                          <a:ea typeface="+mn-ea"/>
                          <a:cs typeface="+mn-cs"/>
                        </a:rPr>
                        <a:t>F9 Lower </a:t>
                      </a:r>
                      <a:r>
                        <a:rPr lang="en-GB" sz="2400" kern="1200" dirty="0" err="1">
                          <a:solidFill>
                            <a:schemeClr val="dk1"/>
                          </a:solidFill>
                          <a:effectLst/>
                          <a:latin typeface="+mn-lt"/>
                          <a:ea typeface="+mn-ea"/>
                          <a:cs typeface="+mn-cs"/>
                        </a:rPr>
                        <a:t>Riversonderend</a:t>
                      </a:r>
                      <a:endParaRPr lang="en-GB" sz="2400" kern="1200" dirty="0">
                        <a:solidFill>
                          <a:schemeClr val="dk1"/>
                        </a:solidFill>
                        <a:effectLst/>
                        <a:latin typeface="+mn-lt"/>
                        <a:ea typeface="+mn-ea"/>
                        <a:cs typeface="+mn-cs"/>
                      </a:endParaRPr>
                    </a:p>
                  </a:txBody>
                  <a:tcPr marL="68580" marR="68580" marT="0" marB="0" anchor="ctr"/>
                </a:tc>
                <a:tc>
                  <a:txBody>
                    <a:bodyPr/>
                    <a:lstStyle/>
                    <a:p>
                      <a:pPr marL="0" marR="0" algn="ctr">
                        <a:lnSpc>
                          <a:spcPct val="107000"/>
                        </a:lnSpc>
                        <a:spcBef>
                          <a:spcPts val="0"/>
                        </a:spcBef>
                        <a:spcAft>
                          <a:spcPts val="0"/>
                        </a:spcAft>
                      </a:pPr>
                      <a:r>
                        <a:rPr lang="en-GB" sz="2400" dirty="0">
                          <a:effectLst/>
                        </a:rPr>
                        <a:t>III</a:t>
                      </a:r>
                      <a:endParaRPr lang="en-GB"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000"/>
                    </a:solidFill>
                  </a:tcPr>
                </a:tc>
                <a:extLst>
                  <a:ext uri="{0D108BD9-81ED-4DB2-BD59-A6C34878D82A}">
                    <a16:rowId xmlns:a16="http://schemas.microsoft.com/office/drawing/2014/main" xmlns="" val="10005"/>
                  </a:ext>
                </a:extLst>
              </a:tr>
              <a:tr h="400120">
                <a:tc vMerge="1">
                  <a:txBody>
                    <a:bodyPr/>
                    <a:lstStyle/>
                    <a:p>
                      <a:endParaRPr lang="en-GB"/>
                    </a:p>
                  </a:txBody>
                  <a:tcPr/>
                </a:tc>
                <a:tc>
                  <a:txBody>
                    <a:bodyPr/>
                    <a:lstStyle/>
                    <a:p>
                      <a:pPr marL="171450" marR="0" indent="0" algn="l" defTabSz="457200" rtl="0" eaLnBrk="1" latinLnBrk="0" hangingPunct="1">
                        <a:lnSpc>
                          <a:spcPct val="107000"/>
                        </a:lnSpc>
                        <a:spcBef>
                          <a:spcPts val="0"/>
                        </a:spcBef>
                        <a:spcAft>
                          <a:spcPts val="0"/>
                        </a:spcAft>
                      </a:pPr>
                      <a:r>
                        <a:rPr lang="en-GB" sz="2400" kern="1200" dirty="0">
                          <a:solidFill>
                            <a:schemeClr val="dk1"/>
                          </a:solidFill>
                          <a:effectLst/>
                          <a:latin typeface="+mn-lt"/>
                          <a:ea typeface="+mn-ea"/>
                          <a:cs typeface="+mn-cs"/>
                        </a:rPr>
                        <a:t>B5 Overberg West</a:t>
                      </a:r>
                    </a:p>
                  </a:txBody>
                  <a:tcPr marL="68580" marR="68580" marT="0" marB="0" anchor="ctr"/>
                </a:tc>
                <a:tc>
                  <a:txBody>
                    <a:bodyPr/>
                    <a:lstStyle/>
                    <a:p>
                      <a:pPr marL="0" marR="0" algn="ctr">
                        <a:lnSpc>
                          <a:spcPct val="107000"/>
                        </a:lnSpc>
                        <a:spcBef>
                          <a:spcPts val="0"/>
                        </a:spcBef>
                        <a:spcAft>
                          <a:spcPts val="0"/>
                        </a:spcAft>
                      </a:pPr>
                      <a:r>
                        <a:rPr lang="en-GB" sz="2400" dirty="0">
                          <a:effectLst/>
                        </a:rPr>
                        <a:t>II</a:t>
                      </a:r>
                      <a:endParaRPr lang="en-GB"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extLst>
                  <a:ext uri="{0D108BD9-81ED-4DB2-BD59-A6C34878D82A}">
                    <a16:rowId xmlns:a16="http://schemas.microsoft.com/office/drawing/2014/main" xmlns="" val="10006"/>
                  </a:ext>
                </a:extLst>
              </a:tr>
              <a:tr h="474747">
                <a:tc vMerge="1">
                  <a:txBody>
                    <a:bodyPr/>
                    <a:lstStyle/>
                    <a:p>
                      <a:endParaRPr lang="en-GB"/>
                    </a:p>
                  </a:txBody>
                  <a:tcPr/>
                </a:tc>
                <a:tc>
                  <a:txBody>
                    <a:bodyPr/>
                    <a:lstStyle/>
                    <a:p>
                      <a:pPr marL="171450" marR="0" indent="0" algn="l" defTabSz="457200" rtl="0" eaLnBrk="1" latinLnBrk="0" hangingPunct="1">
                        <a:lnSpc>
                          <a:spcPct val="107000"/>
                        </a:lnSpc>
                        <a:spcBef>
                          <a:spcPts val="0"/>
                        </a:spcBef>
                        <a:spcAft>
                          <a:spcPts val="0"/>
                        </a:spcAft>
                      </a:pPr>
                      <a:r>
                        <a:rPr lang="en-GB" sz="2400" kern="1200" dirty="0">
                          <a:solidFill>
                            <a:schemeClr val="dk1"/>
                          </a:solidFill>
                          <a:effectLst/>
                          <a:latin typeface="+mn-lt"/>
                          <a:ea typeface="+mn-ea"/>
                          <a:cs typeface="+mn-cs"/>
                        </a:rPr>
                        <a:t>H16 Overberg West Coastal</a:t>
                      </a:r>
                    </a:p>
                  </a:txBody>
                  <a:tcPr marL="68580" marR="68580" marT="0" marB="0" anchor="ctr"/>
                </a:tc>
                <a:tc>
                  <a:txBody>
                    <a:bodyPr/>
                    <a:lstStyle/>
                    <a:p>
                      <a:pPr marL="0" marR="0" algn="ctr">
                        <a:lnSpc>
                          <a:spcPct val="107000"/>
                        </a:lnSpc>
                        <a:spcBef>
                          <a:spcPts val="0"/>
                        </a:spcBef>
                        <a:spcAft>
                          <a:spcPts val="0"/>
                        </a:spcAft>
                      </a:pPr>
                      <a:r>
                        <a:rPr lang="en-GB" sz="2400" dirty="0">
                          <a:effectLst/>
                        </a:rPr>
                        <a:t>II</a:t>
                      </a:r>
                      <a:endParaRPr lang="en-GB"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extLst>
                  <a:ext uri="{0D108BD9-81ED-4DB2-BD59-A6C34878D82A}">
                    <a16:rowId xmlns:a16="http://schemas.microsoft.com/office/drawing/2014/main" xmlns="" val="10007"/>
                  </a:ext>
                </a:extLst>
              </a:tr>
              <a:tr h="459885">
                <a:tc vMerge="1">
                  <a:txBody>
                    <a:bodyPr/>
                    <a:lstStyle/>
                    <a:p>
                      <a:endParaRPr lang="en-GB"/>
                    </a:p>
                  </a:txBody>
                  <a:tcPr/>
                </a:tc>
                <a:tc>
                  <a:txBody>
                    <a:bodyPr/>
                    <a:lstStyle/>
                    <a:p>
                      <a:pPr marL="171450" marR="0" indent="0" algn="l" defTabSz="457200" rtl="0" eaLnBrk="1" latinLnBrk="0" hangingPunct="1">
                        <a:lnSpc>
                          <a:spcPct val="107000"/>
                        </a:lnSpc>
                        <a:spcBef>
                          <a:spcPts val="0"/>
                        </a:spcBef>
                        <a:spcAft>
                          <a:spcPts val="0"/>
                        </a:spcAft>
                      </a:pPr>
                      <a:r>
                        <a:rPr lang="en-GB" sz="2400" kern="1200" dirty="0">
                          <a:solidFill>
                            <a:schemeClr val="dk1"/>
                          </a:solidFill>
                          <a:effectLst/>
                          <a:latin typeface="+mn-lt"/>
                          <a:ea typeface="+mn-ea"/>
                          <a:cs typeface="+mn-cs"/>
                        </a:rPr>
                        <a:t>F10 Overberg East Renosterveld</a:t>
                      </a:r>
                    </a:p>
                  </a:txBody>
                  <a:tcPr marL="68580" marR="68580" marT="0" marB="0" anchor="ctr"/>
                </a:tc>
                <a:tc>
                  <a:txBody>
                    <a:bodyPr/>
                    <a:lstStyle/>
                    <a:p>
                      <a:pPr marL="0" marR="0" algn="ctr">
                        <a:lnSpc>
                          <a:spcPct val="107000"/>
                        </a:lnSpc>
                        <a:spcBef>
                          <a:spcPts val="0"/>
                        </a:spcBef>
                        <a:spcAft>
                          <a:spcPts val="0"/>
                        </a:spcAft>
                      </a:pPr>
                      <a:r>
                        <a:rPr lang="en-GB" sz="2400" dirty="0">
                          <a:effectLst/>
                        </a:rPr>
                        <a:t>II</a:t>
                      </a:r>
                      <a:endParaRPr lang="en-GB"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extLst>
                  <a:ext uri="{0D108BD9-81ED-4DB2-BD59-A6C34878D82A}">
                    <a16:rowId xmlns:a16="http://schemas.microsoft.com/office/drawing/2014/main" xmlns="" val="10008"/>
                  </a:ext>
                </a:extLst>
              </a:tr>
              <a:tr h="400120">
                <a:tc vMerge="1">
                  <a:txBody>
                    <a:bodyPr/>
                    <a:lstStyle/>
                    <a:p>
                      <a:endParaRPr lang="en-GB"/>
                    </a:p>
                  </a:txBody>
                  <a:tcPr/>
                </a:tc>
                <a:tc>
                  <a:txBody>
                    <a:bodyPr/>
                    <a:lstStyle/>
                    <a:p>
                      <a:pPr marL="171450" marR="0" indent="0" algn="l" defTabSz="457200" rtl="0" eaLnBrk="1" latinLnBrk="0" hangingPunct="1">
                        <a:lnSpc>
                          <a:spcPct val="107000"/>
                        </a:lnSpc>
                        <a:spcBef>
                          <a:spcPts val="0"/>
                        </a:spcBef>
                        <a:spcAft>
                          <a:spcPts val="0"/>
                        </a:spcAft>
                      </a:pPr>
                      <a:r>
                        <a:rPr lang="en-GB" sz="2400" kern="1200" dirty="0">
                          <a:solidFill>
                            <a:schemeClr val="dk1"/>
                          </a:solidFill>
                          <a:effectLst/>
                          <a:latin typeface="+mn-lt"/>
                          <a:ea typeface="+mn-ea"/>
                          <a:cs typeface="+mn-cs"/>
                        </a:rPr>
                        <a:t>H17 Overberg East Fynbos</a:t>
                      </a:r>
                    </a:p>
                  </a:txBody>
                  <a:tcPr marL="68580" marR="68580" marT="0" marB="0" anchor="ctr"/>
                </a:tc>
                <a:tc>
                  <a:txBody>
                    <a:bodyPr/>
                    <a:lstStyle/>
                    <a:p>
                      <a:pPr marL="0" marR="0" algn="ctr">
                        <a:lnSpc>
                          <a:spcPct val="107000"/>
                        </a:lnSpc>
                        <a:spcBef>
                          <a:spcPts val="0"/>
                        </a:spcBef>
                        <a:spcAft>
                          <a:spcPts val="0"/>
                        </a:spcAft>
                      </a:pPr>
                      <a:r>
                        <a:rPr lang="en-GB" sz="2400" dirty="0">
                          <a:effectLst/>
                        </a:rPr>
                        <a:t>III</a:t>
                      </a:r>
                      <a:endParaRPr lang="en-GB"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000"/>
                    </a:solidFill>
                  </a:tcPr>
                </a:tc>
                <a:extLst>
                  <a:ext uri="{0D108BD9-81ED-4DB2-BD59-A6C34878D82A}">
                    <a16:rowId xmlns:a16="http://schemas.microsoft.com/office/drawing/2014/main" xmlns="" val="10009"/>
                  </a:ext>
                </a:extLst>
              </a:tr>
              <a:tr h="400120">
                <a:tc vMerge="1">
                  <a:txBody>
                    <a:bodyPr/>
                    <a:lstStyle/>
                    <a:p>
                      <a:endParaRPr lang="en-GB"/>
                    </a:p>
                  </a:txBody>
                  <a:tcPr/>
                </a:tc>
                <a:tc>
                  <a:txBody>
                    <a:bodyPr/>
                    <a:lstStyle/>
                    <a:p>
                      <a:pPr marL="171450" marR="0" indent="0" algn="l" defTabSz="457200" rtl="0" eaLnBrk="1" latinLnBrk="0" hangingPunct="1">
                        <a:lnSpc>
                          <a:spcPct val="107000"/>
                        </a:lnSpc>
                        <a:spcBef>
                          <a:spcPts val="0"/>
                        </a:spcBef>
                        <a:spcAft>
                          <a:spcPts val="0"/>
                        </a:spcAft>
                      </a:pPr>
                      <a:r>
                        <a:rPr lang="en-GB" sz="2400" kern="1200" dirty="0">
                          <a:solidFill>
                            <a:schemeClr val="dk1"/>
                          </a:solidFill>
                          <a:effectLst/>
                          <a:latin typeface="+mn-lt"/>
                          <a:ea typeface="+mn-ea"/>
                          <a:cs typeface="+mn-cs"/>
                        </a:rPr>
                        <a:t>F11 Lower </a:t>
                      </a:r>
                      <a:r>
                        <a:rPr lang="en-GB" sz="2400" kern="1200" dirty="0" err="1">
                          <a:solidFill>
                            <a:schemeClr val="dk1"/>
                          </a:solidFill>
                          <a:effectLst/>
                          <a:latin typeface="+mn-lt"/>
                          <a:ea typeface="+mn-ea"/>
                          <a:cs typeface="+mn-cs"/>
                        </a:rPr>
                        <a:t>Breede</a:t>
                      </a:r>
                      <a:r>
                        <a:rPr lang="en-GB" sz="2400" kern="1200" dirty="0">
                          <a:solidFill>
                            <a:schemeClr val="dk1"/>
                          </a:solidFill>
                          <a:effectLst/>
                          <a:latin typeface="+mn-lt"/>
                          <a:ea typeface="+mn-ea"/>
                          <a:cs typeface="+mn-cs"/>
                        </a:rPr>
                        <a:t> Renosterveld</a:t>
                      </a:r>
                    </a:p>
                  </a:txBody>
                  <a:tcPr marL="68580" marR="68580" marT="0" marB="0" anchor="ctr"/>
                </a:tc>
                <a:tc>
                  <a:txBody>
                    <a:bodyPr/>
                    <a:lstStyle/>
                    <a:p>
                      <a:pPr marL="0" marR="0" algn="ctr">
                        <a:lnSpc>
                          <a:spcPct val="107000"/>
                        </a:lnSpc>
                        <a:spcBef>
                          <a:spcPts val="0"/>
                        </a:spcBef>
                        <a:spcAft>
                          <a:spcPts val="0"/>
                        </a:spcAft>
                      </a:pPr>
                      <a:r>
                        <a:rPr lang="en-GB" sz="2400" dirty="0">
                          <a:effectLst/>
                        </a:rPr>
                        <a:t>II</a:t>
                      </a:r>
                      <a:endParaRPr lang="en-GB"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extLst>
                  <a:ext uri="{0D108BD9-81ED-4DB2-BD59-A6C34878D82A}">
                    <a16:rowId xmlns:a16="http://schemas.microsoft.com/office/drawing/2014/main" xmlns="" val="10010"/>
                  </a:ext>
                </a:extLst>
              </a:tr>
            </a:tbl>
          </a:graphicData>
        </a:graphic>
      </p:graphicFrame>
      <p:sp>
        <p:nvSpPr>
          <p:cNvPr id="5" name="TextBox 4"/>
          <p:cNvSpPr txBox="1"/>
          <p:nvPr/>
        </p:nvSpPr>
        <p:spPr>
          <a:xfrm>
            <a:off x="2916936" y="343006"/>
            <a:ext cx="4440639" cy="523220"/>
          </a:xfrm>
          <a:prstGeom prst="rect">
            <a:avLst/>
          </a:prstGeom>
        </p:spPr>
        <p:txBody>
          <a:bodyPr/>
          <a:lstStyle>
            <a:lvl1pPr>
              <a:defRPr sz="3200" b="1">
                <a:solidFill>
                  <a:schemeClr val="bg2">
                    <a:lumMod val="25000"/>
                  </a:schemeClr>
                </a:solidFill>
                <a:latin typeface="+mn-lt"/>
                <a:ea typeface="ＭＳ Ｐゴシック" pitchFamily="34" charset="-128"/>
              </a:defRPr>
            </a:lvl1pPr>
            <a:lvl2pPr algn="ctr">
              <a:defRPr sz="4400">
                <a:latin typeface="Calibri" pitchFamily="34" charset="0"/>
                <a:cs typeface="ＭＳ Ｐゴシック" charset="0"/>
              </a:defRPr>
            </a:lvl2pPr>
            <a:lvl3pPr algn="ctr">
              <a:defRPr sz="4400">
                <a:latin typeface="Calibri" pitchFamily="34" charset="0"/>
                <a:cs typeface="ＭＳ Ｐゴシック" charset="0"/>
              </a:defRPr>
            </a:lvl3pPr>
            <a:lvl4pPr algn="ctr">
              <a:defRPr sz="4400">
                <a:latin typeface="Calibri" pitchFamily="34" charset="0"/>
                <a:cs typeface="ＭＳ Ｐゴシック" charset="0"/>
              </a:defRPr>
            </a:lvl4pPr>
            <a:lvl5pPr algn="ctr">
              <a:defRPr sz="4400">
                <a:latin typeface="Calibri" pitchFamily="34" charset="0"/>
                <a:cs typeface="ＭＳ Ｐゴシック" charset="0"/>
              </a:defRPr>
            </a:lvl5pPr>
            <a:lvl6pPr marL="457200" algn="ctr" defTabSz="457200" fontAlgn="base">
              <a:spcBef>
                <a:spcPct val="0"/>
              </a:spcBef>
              <a:spcAft>
                <a:spcPct val="0"/>
              </a:spcAft>
              <a:defRPr sz="4400">
                <a:latin typeface="Calibri" pitchFamily="34" charset="0"/>
              </a:defRPr>
            </a:lvl6pPr>
            <a:lvl7pPr marL="914400" algn="ctr" defTabSz="457200" fontAlgn="base">
              <a:spcBef>
                <a:spcPct val="0"/>
              </a:spcBef>
              <a:spcAft>
                <a:spcPct val="0"/>
              </a:spcAft>
              <a:defRPr sz="4400">
                <a:latin typeface="Calibri" pitchFamily="34" charset="0"/>
              </a:defRPr>
            </a:lvl7pPr>
            <a:lvl8pPr marL="1371600" algn="ctr" defTabSz="457200" fontAlgn="base">
              <a:spcBef>
                <a:spcPct val="0"/>
              </a:spcBef>
              <a:spcAft>
                <a:spcPct val="0"/>
              </a:spcAft>
              <a:defRPr sz="4400">
                <a:latin typeface="Calibri" pitchFamily="34" charset="0"/>
              </a:defRPr>
            </a:lvl8pPr>
            <a:lvl9pPr marL="1828800" algn="ctr" defTabSz="457200" fontAlgn="base">
              <a:spcBef>
                <a:spcPct val="0"/>
              </a:spcBef>
              <a:spcAft>
                <a:spcPct val="0"/>
              </a:spcAft>
              <a:defRPr sz="4400">
                <a:latin typeface="Calibri" pitchFamily="34" charset="0"/>
              </a:defRPr>
            </a:lvl9pPr>
          </a:lstStyle>
          <a:p>
            <a:r>
              <a:rPr lang="en-ZA" dirty="0" err="1"/>
              <a:t>Breede</a:t>
            </a:r>
            <a:r>
              <a:rPr lang="en-ZA" dirty="0"/>
              <a:t>-Overberg Region</a:t>
            </a:r>
            <a:endParaRPr lang="en-GB" dirty="0"/>
          </a:p>
        </p:txBody>
      </p:sp>
    </p:spTree>
    <p:extLst>
      <p:ext uri="{BB962C8B-B14F-4D97-AF65-F5344CB8AC3E}">
        <p14:creationId xmlns:p14="http://schemas.microsoft.com/office/powerpoint/2010/main" val="2928496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758"/>
            <a:ext cx="9122103" cy="54049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bg1"/>
              </a:solidFill>
            </a:endParaRPr>
          </a:p>
        </p:txBody>
      </p:sp>
      <p:sp>
        <p:nvSpPr>
          <p:cNvPr id="9" name="Title 1">
            <a:extLst>
              <a:ext uri="{FF2B5EF4-FFF2-40B4-BE49-F238E27FC236}">
                <a16:creationId xmlns:a16="http://schemas.microsoft.com/office/drawing/2014/main" xmlns="" id="{969260D3-E1D8-45A4-ADFB-637FEF287306}"/>
              </a:ext>
            </a:extLst>
          </p:cNvPr>
          <p:cNvSpPr txBox="1">
            <a:spLocks/>
          </p:cNvSpPr>
          <p:nvPr/>
        </p:nvSpPr>
        <p:spPr>
          <a:xfrm>
            <a:off x="0" y="-118872"/>
            <a:ext cx="9122103" cy="526113"/>
          </a:xfrm>
          <a:prstGeom prst="rect">
            <a:avLst/>
          </a:prstGeom>
          <a:solidFill>
            <a:schemeClr val="bg1"/>
          </a:solidFill>
        </p:spPr>
        <p:txBody>
          <a:bodyPr/>
          <a:lstStyle>
            <a:lvl1pPr>
              <a:defRPr sz="3200" b="1">
                <a:solidFill>
                  <a:schemeClr val="bg2">
                    <a:lumMod val="25000"/>
                  </a:schemeClr>
                </a:solidFill>
                <a:latin typeface="+mn-lt"/>
                <a:ea typeface="ＭＳ Ｐゴシック" pitchFamily="34" charset="-128"/>
              </a:defRPr>
            </a:lvl1pPr>
            <a:lvl2pPr algn="ctr">
              <a:defRPr sz="4400">
                <a:latin typeface="Calibri" pitchFamily="34" charset="0"/>
                <a:cs typeface="ＭＳ Ｐゴシック" charset="0"/>
              </a:defRPr>
            </a:lvl2pPr>
            <a:lvl3pPr algn="ctr">
              <a:defRPr sz="4400">
                <a:latin typeface="Calibri" pitchFamily="34" charset="0"/>
                <a:cs typeface="ＭＳ Ｐゴシック" charset="0"/>
              </a:defRPr>
            </a:lvl3pPr>
            <a:lvl4pPr algn="ctr">
              <a:defRPr sz="4400">
                <a:latin typeface="Calibri" pitchFamily="34" charset="0"/>
                <a:cs typeface="ＭＳ Ｐゴシック" charset="0"/>
              </a:defRPr>
            </a:lvl4pPr>
            <a:lvl5pPr algn="ctr">
              <a:defRPr sz="4400">
                <a:latin typeface="Calibri" pitchFamily="34" charset="0"/>
                <a:cs typeface="ＭＳ Ｐゴシック" charset="0"/>
              </a:defRPr>
            </a:lvl5pPr>
            <a:lvl6pPr marL="457200" algn="ctr" defTabSz="457200" fontAlgn="base">
              <a:spcBef>
                <a:spcPct val="0"/>
              </a:spcBef>
              <a:spcAft>
                <a:spcPct val="0"/>
              </a:spcAft>
              <a:defRPr sz="4400">
                <a:latin typeface="Calibri" pitchFamily="34" charset="0"/>
              </a:defRPr>
            </a:lvl6pPr>
            <a:lvl7pPr marL="914400" algn="ctr" defTabSz="457200" fontAlgn="base">
              <a:spcBef>
                <a:spcPct val="0"/>
              </a:spcBef>
              <a:spcAft>
                <a:spcPct val="0"/>
              </a:spcAft>
              <a:defRPr sz="4400">
                <a:latin typeface="Calibri" pitchFamily="34" charset="0"/>
              </a:defRPr>
            </a:lvl7pPr>
            <a:lvl8pPr marL="1371600" algn="ctr" defTabSz="457200" fontAlgn="base">
              <a:spcBef>
                <a:spcPct val="0"/>
              </a:spcBef>
              <a:spcAft>
                <a:spcPct val="0"/>
              </a:spcAft>
              <a:defRPr sz="4400">
                <a:latin typeface="Calibri" pitchFamily="34" charset="0"/>
              </a:defRPr>
            </a:lvl8pPr>
            <a:lvl9pPr marL="1828800" algn="ctr" defTabSz="457200" fontAlgn="base">
              <a:spcBef>
                <a:spcPct val="0"/>
              </a:spcBef>
              <a:spcAft>
                <a:spcPct val="0"/>
              </a:spcAft>
              <a:defRPr sz="4400">
                <a:latin typeface="Calibri" pitchFamily="34" charset="0"/>
              </a:defRPr>
            </a:lvl9pPr>
          </a:lstStyle>
          <a:p>
            <a:pPr marL="1033463"/>
            <a:r>
              <a:rPr lang="en-ZA" dirty="0" err="1"/>
              <a:t>Gouritz</a:t>
            </a:r>
            <a:r>
              <a:rPr lang="en-ZA" dirty="0"/>
              <a:t>-Coastal Region of the WMA</a:t>
            </a:r>
            <a:endParaRPr lang="en-GB" dirty="0"/>
          </a:p>
        </p:txBody>
      </p:sp>
      <p:pic>
        <p:nvPicPr>
          <p:cNvPr id="12" name="Picture 11">
            <a:extLst>
              <a:ext uri="{FF2B5EF4-FFF2-40B4-BE49-F238E27FC236}">
                <a16:creationId xmlns:a16="http://schemas.microsoft.com/office/drawing/2014/main" xmlns="" id="{5AFA8B19-5BE5-45F6-83CF-7AABD28811D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407241"/>
            <a:ext cx="9144000" cy="6450759"/>
          </a:xfrm>
          <a:prstGeom prst="rect">
            <a:avLst/>
          </a:prstGeom>
        </p:spPr>
      </p:pic>
    </p:spTree>
    <p:extLst>
      <p:ext uri="{BB962C8B-B14F-4D97-AF65-F5344CB8AC3E}">
        <p14:creationId xmlns:p14="http://schemas.microsoft.com/office/powerpoint/2010/main" val="1844404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7"/>
          <p:cNvSpPr txBox="1">
            <a:spLocks noChangeArrowheads="1"/>
          </p:cNvSpPr>
          <p:nvPr/>
        </p:nvSpPr>
        <p:spPr bwMode="auto">
          <a:xfrm>
            <a:off x="1595069" y="1301816"/>
            <a:ext cx="7439201" cy="462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lvl="0" indent="0">
              <a:lnSpc>
                <a:spcPct val="110000"/>
              </a:lnSpc>
            </a:pPr>
            <a:r>
              <a:rPr lang="en-US" dirty="0"/>
              <a:t>Co-ordinate implementation of the Water Resources Classification System (WRCS):</a:t>
            </a:r>
          </a:p>
          <a:p>
            <a:pPr lvl="0">
              <a:lnSpc>
                <a:spcPct val="110000"/>
              </a:lnSpc>
              <a:buFont typeface="Arial" panose="020B0604020202020204" pitchFamily="34" charset="0"/>
              <a:buChar char="•"/>
            </a:pPr>
            <a:endParaRPr lang="en-US" sz="800" dirty="0"/>
          </a:p>
          <a:p>
            <a:pPr lvl="1">
              <a:lnSpc>
                <a:spcPct val="110000"/>
              </a:lnSpc>
              <a:buFont typeface="Arial" panose="020B0604020202020204" pitchFamily="34" charset="0"/>
              <a:buChar char="•"/>
            </a:pPr>
            <a:r>
              <a:rPr lang="en-US" b="1" dirty="0">
                <a:solidFill>
                  <a:srgbClr val="0070C0"/>
                </a:solidFill>
              </a:rPr>
              <a:t>Determine Water Resources Classes (WRCs)</a:t>
            </a:r>
          </a:p>
          <a:p>
            <a:pPr lvl="1">
              <a:lnSpc>
                <a:spcPct val="110000"/>
              </a:lnSpc>
              <a:buFont typeface="Arial" panose="020B0604020202020204" pitchFamily="34" charset="0"/>
              <a:buChar char="•"/>
            </a:pPr>
            <a:endParaRPr lang="en-GB" sz="800" b="1" dirty="0">
              <a:solidFill>
                <a:srgbClr val="0070C0"/>
              </a:solidFill>
            </a:endParaRPr>
          </a:p>
          <a:p>
            <a:pPr lvl="1">
              <a:lnSpc>
                <a:spcPct val="110000"/>
              </a:lnSpc>
              <a:buFont typeface="Arial" panose="020B0604020202020204" pitchFamily="34" charset="0"/>
              <a:buChar char="•"/>
            </a:pPr>
            <a:r>
              <a:rPr lang="en-US" b="1" dirty="0">
                <a:solidFill>
                  <a:srgbClr val="0070C0"/>
                </a:solidFill>
              </a:rPr>
              <a:t>Determine Resource Quality Objectives (RQOs)</a:t>
            </a:r>
          </a:p>
          <a:p>
            <a:pPr lvl="1">
              <a:lnSpc>
                <a:spcPct val="110000"/>
              </a:lnSpc>
              <a:buFont typeface="Arial" panose="020B0604020202020204" pitchFamily="34" charset="0"/>
              <a:buChar char="•"/>
            </a:pPr>
            <a:endParaRPr lang="en-US" sz="800" b="1" dirty="0">
              <a:solidFill>
                <a:srgbClr val="0070C0"/>
              </a:solidFill>
            </a:endParaRPr>
          </a:p>
          <a:p>
            <a:pPr lvl="1">
              <a:lnSpc>
                <a:spcPct val="110000"/>
              </a:lnSpc>
              <a:buFont typeface="Arial" panose="020B0604020202020204" pitchFamily="34" charset="0"/>
              <a:buChar char="•"/>
            </a:pPr>
            <a:r>
              <a:rPr lang="en-US" b="1" dirty="0">
                <a:solidFill>
                  <a:srgbClr val="0070C0"/>
                </a:solidFill>
              </a:rPr>
              <a:t>Support Gazetting of Recommended Water Resources Classes and RQOs</a:t>
            </a:r>
          </a:p>
          <a:p>
            <a:pPr marL="0" lvl="1" indent="0">
              <a:lnSpc>
                <a:spcPct val="110000"/>
              </a:lnSpc>
            </a:pPr>
            <a:endParaRPr lang="en-ZA" sz="1400" b="1" dirty="0">
              <a:solidFill>
                <a:srgbClr val="0070C0"/>
              </a:solidFill>
            </a:endParaRPr>
          </a:p>
          <a:p>
            <a:pPr marL="0" lvl="1" indent="0" algn="ctr">
              <a:lnSpc>
                <a:spcPct val="110000"/>
              </a:lnSpc>
              <a:spcAft>
                <a:spcPts val="300"/>
              </a:spcAft>
            </a:pPr>
            <a:r>
              <a:rPr lang="en-ZA" sz="2200" i="1" dirty="0">
                <a:effectLst>
                  <a:outerShdw blurRad="38100" dist="38100" dir="2700000" algn="tl">
                    <a:srgbClr val="000000">
                      <a:alpha val="43137"/>
                    </a:srgbClr>
                  </a:outerShdw>
                </a:effectLst>
              </a:rPr>
              <a:t>for the water resources in the Breede-Gouritz WMA:</a:t>
            </a:r>
          </a:p>
          <a:p>
            <a:pPr marL="0" lvl="1" indent="0" algn="ctr">
              <a:lnSpc>
                <a:spcPct val="110000"/>
              </a:lnSpc>
            </a:pPr>
            <a:r>
              <a:rPr lang="en-ZA" sz="2000" dirty="0">
                <a:effectLst>
                  <a:outerShdw blurRad="38100" dist="38100" dir="2700000" algn="tl">
                    <a:srgbClr val="000000">
                      <a:alpha val="43137"/>
                    </a:srgbClr>
                  </a:outerShdw>
                </a:effectLst>
              </a:rPr>
              <a:t>- </a:t>
            </a:r>
            <a:r>
              <a:rPr lang="en-ZA" sz="2000" dirty="0">
                <a:solidFill>
                  <a:srgbClr val="CC6600"/>
                </a:solidFill>
                <a:effectLst>
                  <a:outerShdw blurRad="38100" dist="38100" dir="2700000" algn="tl">
                    <a:srgbClr val="000000">
                      <a:alpha val="43137"/>
                    </a:srgbClr>
                  </a:outerShdw>
                </a:effectLst>
              </a:rPr>
              <a:t>Rivers		- Estuaries		- Groundwater</a:t>
            </a:r>
          </a:p>
          <a:p>
            <a:pPr marL="0" lvl="1" indent="0" algn="ctr">
              <a:lnSpc>
                <a:spcPct val="110000"/>
              </a:lnSpc>
            </a:pPr>
            <a:r>
              <a:rPr lang="en-ZA" sz="2000" dirty="0">
                <a:solidFill>
                  <a:srgbClr val="CC6600"/>
                </a:solidFill>
                <a:effectLst>
                  <a:outerShdw blurRad="38100" dist="38100" dir="2700000" algn="tl">
                    <a:srgbClr val="000000">
                      <a:alpha val="43137"/>
                    </a:srgbClr>
                  </a:outerShdw>
                </a:effectLst>
              </a:rPr>
              <a:t>- Dams		- Wetlands</a:t>
            </a:r>
          </a:p>
        </p:txBody>
      </p:sp>
      <p:sp>
        <p:nvSpPr>
          <p:cNvPr id="6" name="TextBox 5"/>
          <p:cNvSpPr txBox="1"/>
          <p:nvPr/>
        </p:nvSpPr>
        <p:spPr bwMode="auto">
          <a:xfrm>
            <a:off x="1661744" y="502448"/>
            <a:ext cx="6335712" cy="584775"/>
          </a:xfrm>
          <a:prstGeom prst="rect">
            <a:avLst/>
          </a:prstGeom>
          <a:noFill/>
        </p:spPr>
        <p:txBody>
          <a:bodyPr wrap="square">
            <a:spAutoFit/>
          </a:bodyPr>
          <a:lstStyle/>
          <a:p>
            <a:pPr>
              <a:defRPr/>
            </a:pPr>
            <a:r>
              <a:rPr lang="en-US" sz="3200" b="1" dirty="0">
                <a:solidFill>
                  <a:schemeClr val="bg2">
                    <a:lumMod val="25000"/>
                  </a:schemeClr>
                </a:solidFill>
                <a:latin typeface="+mn-lt"/>
                <a:ea typeface="ＭＳ Ｐゴシック" pitchFamily="34" charset="-128"/>
              </a:rPr>
              <a:t>Study Objectives</a:t>
            </a:r>
          </a:p>
        </p:txBody>
      </p:sp>
    </p:spTree>
    <p:extLst>
      <p:ext uri="{BB962C8B-B14F-4D97-AF65-F5344CB8AC3E}">
        <p14:creationId xmlns:p14="http://schemas.microsoft.com/office/powerpoint/2010/main" val="1758181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59917" y="369171"/>
            <a:ext cx="4179349" cy="523220"/>
          </a:xfrm>
          <a:prstGeom prst="rect">
            <a:avLst/>
          </a:prstGeom>
        </p:spPr>
        <p:txBody>
          <a:bodyPr/>
          <a:lstStyle>
            <a:lvl1pPr>
              <a:defRPr sz="3200" b="1">
                <a:solidFill>
                  <a:schemeClr val="bg2">
                    <a:lumMod val="25000"/>
                  </a:schemeClr>
                </a:solidFill>
                <a:latin typeface="+mn-lt"/>
                <a:ea typeface="ＭＳ Ｐゴシック" pitchFamily="34" charset="-128"/>
              </a:defRPr>
            </a:lvl1pPr>
            <a:lvl2pPr algn="ctr">
              <a:defRPr sz="4400">
                <a:latin typeface="Calibri" pitchFamily="34" charset="0"/>
                <a:cs typeface="ＭＳ Ｐゴシック" charset="0"/>
              </a:defRPr>
            </a:lvl2pPr>
            <a:lvl3pPr algn="ctr">
              <a:defRPr sz="4400">
                <a:latin typeface="Calibri" pitchFamily="34" charset="0"/>
                <a:cs typeface="ＭＳ Ｐゴシック" charset="0"/>
              </a:defRPr>
            </a:lvl3pPr>
            <a:lvl4pPr algn="ctr">
              <a:defRPr sz="4400">
                <a:latin typeface="Calibri" pitchFamily="34" charset="0"/>
                <a:cs typeface="ＭＳ Ｐゴシック" charset="0"/>
              </a:defRPr>
            </a:lvl4pPr>
            <a:lvl5pPr algn="ctr">
              <a:defRPr sz="4400">
                <a:latin typeface="Calibri" pitchFamily="34" charset="0"/>
                <a:cs typeface="ＭＳ Ｐゴシック" charset="0"/>
              </a:defRPr>
            </a:lvl5pPr>
            <a:lvl6pPr marL="457200" algn="ctr" defTabSz="457200" fontAlgn="base">
              <a:spcBef>
                <a:spcPct val="0"/>
              </a:spcBef>
              <a:spcAft>
                <a:spcPct val="0"/>
              </a:spcAft>
              <a:defRPr sz="4400">
                <a:latin typeface="Calibri" pitchFamily="34" charset="0"/>
              </a:defRPr>
            </a:lvl6pPr>
            <a:lvl7pPr marL="914400" algn="ctr" defTabSz="457200" fontAlgn="base">
              <a:spcBef>
                <a:spcPct val="0"/>
              </a:spcBef>
              <a:spcAft>
                <a:spcPct val="0"/>
              </a:spcAft>
              <a:defRPr sz="4400">
                <a:latin typeface="Calibri" pitchFamily="34" charset="0"/>
              </a:defRPr>
            </a:lvl7pPr>
            <a:lvl8pPr marL="1371600" algn="ctr" defTabSz="457200" fontAlgn="base">
              <a:spcBef>
                <a:spcPct val="0"/>
              </a:spcBef>
              <a:spcAft>
                <a:spcPct val="0"/>
              </a:spcAft>
              <a:defRPr sz="4400">
                <a:latin typeface="Calibri" pitchFamily="34" charset="0"/>
              </a:defRPr>
            </a:lvl8pPr>
            <a:lvl9pPr marL="1828800" algn="ctr" defTabSz="457200" fontAlgn="base">
              <a:spcBef>
                <a:spcPct val="0"/>
              </a:spcBef>
              <a:spcAft>
                <a:spcPct val="0"/>
              </a:spcAft>
              <a:defRPr sz="4400">
                <a:latin typeface="Calibri" pitchFamily="34" charset="0"/>
              </a:defRPr>
            </a:lvl9pPr>
          </a:lstStyle>
          <a:p>
            <a:r>
              <a:rPr lang="en-ZA" dirty="0" err="1"/>
              <a:t>Gouritz</a:t>
            </a:r>
            <a:r>
              <a:rPr lang="en-ZA" dirty="0"/>
              <a:t>-Coastal Region</a:t>
            </a:r>
            <a:endParaRPr lang="en-GB" dirty="0"/>
          </a:p>
        </p:txBody>
      </p:sp>
      <p:graphicFrame>
        <p:nvGraphicFramePr>
          <p:cNvPr id="7" name="Table 6"/>
          <p:cNvGraphicFramePr>
            <a:graphicFrameLocks noGrp="1"/>
          </p:cNvGraphicFramePr>
          <p:nvPr>
            <p:extLst/>
          </p:nvPr>
        </p:nvGraphicFramePr>
        <p:xfrm>
          <a:off x="331951" y="1247351"/>
          <a:ext cx="8458199" cy="5182422"/>
        </p:xfrm>
        <a:graphic>
          <a:graphicData uri="http://schemas.openxmlformats.org/drawingml/2006/table">
            <a:tbl>
              <a:tblPr firstRow="1" firstCol="1" bandRow="1">
                <a:tableStyleId>{5C22544A-7EE6-4342-B048-85BDC9FD1C3A}</a:tableStyleId>
              </a:tblPr>
              <a:tblGrid>
                <a:gridCol w="208280">
                  <a:extLst>
                    <a:ext uri="{9D8B030D-6E8A-4147-A177-3AD203B41FA5}">
                      <a16:colId xmlns:a16="http://schemas.microsoft.com/office/drawing/2014/main" xmlns="" val="20000"/>
                    </a:ext>
                  </a:extLst>
                </a:gridCol>
                <a:gridCol w="4525645">
                  <a:extLst>
                    <a:ext uri="{9D8B030D-6E8A-4147-A177-3AD203B41FA5}">
                      <a16:colId xmlns:a16="http://schemas.microsoft.com/office/drawing/2014/main" xmlns="" val="20001"/>
                    </a:ext>
                  </a:extLst>
                </a:gridCol>
                <a:gridCol w="1161068">
                  <a:extLst>
                    <a:ext uri="{9D8B030D-6E8A-4147-A177-3AD203B41FA5}">
                      <a16:colId xmlns:a16="http://schemas.microsoft.com/office/drawing/2014/main" xmlns="" val="20002"/>
                    </a:ext>
                  </a:extLst>
                </a:gridCol>
                <a:gridCol w="2563206">
                  <a:extLst>
                    <a:ext uri="{9D8B030D-6E8A-4147-A177-3AD203B41FA5}">
                      <a16:colId xmlns:a16="http://schemas.microsoft.com/office/drawing/2014/main" xmlns="" val="20003"/>
                    </a:ext>
                  </a:extLst>
                </a:gridCol>
              </a:tblGrid>
              <a:tr h="1051504">
                <a:tc>
                  <a:txBody>
                    <a:bodyPr/>
                    <a:lstStyle/>
                    <a:p>
                      <a:pPr marL="0" marR="0" algn="ctr">
                        <a:lnSpc>
                          <a:spcPct val="107000"/>
                        </a:lnSpc>
                        <a:spcBef>
                          <a:spcPts val="0"/>
                        </a:spcBef>
                        <a:spcAft>
                          <a:spcPts val="0"/>
                        </a:spcAft>
                      </a:pPr>
                      <a:endParaRPr lang="en-GB" sz="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2400" dirty="0">
                          <a:effectLst/>
                        </a:rPr>
                        <a:t>Integrated Unit of Analysis (IUA)</a:t>
                      </a:r>
                      <a:endParaRPr lang="en-GB"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2400" dirty="0">
                          <a:effectLst/>
                        </a:rPr>
                        <a:t> </a:t>
                      </a:r>
                      <a:endParaRPr lang="en-GB"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2400" dirty="0">
                          <a:effectLst/>
                        </a:rPr>
                        <a:t>Recommended Classes</a:t>
                      </a:r>
                      <a:endParaRPr lang="en-GB"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0000"/>
                  </a:ext>
                </a:extLst>
              </a:tr>
              <a:tr h="591373">
                <a:tc>
                  <a:txBody>
                    <a:bodyPr/>
                    <a:lstStyle/>
                    <a:p>
                      <a:pPr marL="0" marR="0">
                        <a:lnSpc>
                          <a:spcPct val="107000"/>
                        </a:lnSpc>
                        <a:spcBef>
                          <a:spcPts val="0"/>
                        </a:spcBef>
                        <a:spcAft>
                          <a:spcPts val="0"/>
                        </a:spcAft>
                      </a:pPr>
                      <a:endParaRPr lang="en-GB" sz="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285750" marR="0" indent="0" algn="l">
                        <a:lnSpc>
                          <a:spcPct val="107000"/>
                        </a:lnSpc>
                        <a:spcBef>
                          <a:spcPts val="0"/>
                        </a:spcBef>
                        <a:spcAft>
                          <a:spcPts val="0"/>
                        </a:spcAft>
                      </a:pPr>
                      <a:r>
                        <a:rPr lang="en-GB" sz="2400" dirty="0" err="1">
                          <a:effectLst/>
                        </a:rPr>
                        <a:t>Gamka</a:t>
                      </a:r>
                      <a:r>
                        <a:rPr lang="en-GB" sz="2400" dirty="0">
                          <a:effectLst/>
                        </a:rPr>
                        <a:t> </a:t>
                      </a:r>
                      <a:r>
                        <a:rPr lang="en-GB" sz="2400" dirty="0" err="1">
                          <a:effectLst/>
                        </a:rPr>
                        <a:t>Buffels</a:t>
                      </a:r>
                      <a:endParaRPr lang="en-GB" sz="4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GB" sz="2400" dirty="0">
                          <a:effectLst/>
                        </a:rPr>
                        <a:t>C6</a:t>
                      </a:r>
                      <a:endParaRPr lang="en-GB" sz="4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2400" dirty="0">
                          <a:effectLst/>
                        </a:rPr>
                        <a:t>II</a:t>
                      </a:r>
                      <a:endParaRPr lang="en-GB" sz="4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extLst>
                  <a:ext uri="{0D108BD9-81ED-4DB2-BD59-A6C34878D82A}">
                    <a16:rowId xmlns:a16="http://schemas.microsoft.com/office/drawing/2014/main" xmlns="" val="10001"/>
                  </a:ext>
                </a:extLst>
              </a:tr>
              <a:tr h="288981">
                <a:tc>
                  <a:txBody>
                    <a:bodyPr/>
                    <a:lstStyle/>
                    <a:p>
                      <a:endParaRPr lang="en-GB"/>
                    </a:p>
                  </a:txBody>
                  <a:tcPr/>
                </a:tc>
                <a:tc>
                  <a:txBody>
                    <a:bodyPr/>
                    <a:lstStyle/>
                    <a:p>
                      <a:pPr marL="285750" marR="0" indent="0" algn="l" defTabSz="457200" rtl="0" eaLnBrk="1" latinLnBrk="0" hangingPunct="1">
                        <a:lnSpc>
                          <a:spcPct val="107000"/>
                        </a:lnSpc>
                        <a:spcBef>
                          <a:spcPts val="0"/>
                        </a:spcBef>
                        <a:spcAft>
                          <a:spcPts val="0"/>
                        </a:spcAft>
                      </a:pPr>
                      <a:r>
                        <a:rPr lang="en-GB" sz="2400" kern="1200" dirty="0" err="1">
                          <a:solidFill>
                            <a:schemeClr val="dk1"/>
                          </a:solidFill>
                          <a:effectLst/>
                          <a:latin typeface="+mn-lt"/>
                          <a:ea typeface="+mn-ea"/>
                          <a:cs typeface="+mn-cs"/>
                        </a:rPr>
                        <a:t>Touws</a:t>
                      </a:r>
                      <a:endParaRPr lang="en-GB" sz="2400" kern="1200" dirty="0">
                        <a:solidFill>
                          <a:schemeClr val="dk1"/>
                        </a:solidFill>
                        <a:effectLst/>
                        <a:latin typeface="+mn-lt"/>
                        <a:ea typeface="+mn-ea"/>
                        <a:cs typeface="+mn-cs"/>
                      </a:endParaRPr>
                    </a:p>
                  </a:txBody>
                  <a:tcPr marL="68580" marR="68580" marT="0" marB="0" anchor="ctr"/>
                </a:tc>
                <a:tc>
                  <a:txBody>
                    <a:bodyPr/>
                    <a:lstStyle/>
                    <a:p>
                      <a:pPr marL="0" marR="0">
                        <a:lnSpc>
                          <a:spcPct val="107000"/>
                        </a:lnSpc>
                        <a:spcBef>
                          <a:spcPts val="0"/>
                        </a:spcBef>
                        <a:spcAft>
                          <a:spcPts val="0"/>
                        </a:spcAft>
                      </a:pPr>
                      <a:r>
                        <a:rPr lang="en-GB" sz="2400" dirty="0">
                          <a:effectLst/>
                        </a:rPr>
                        <a:t>E8</a:t>
                      </a:r>
                      <a:endParaRPr lang="en-GB" sz="4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2400" dirty="0">
                          <a:effectLst/>
                        </a:rPr>
                        <a:t>III</a:t>
                      </a:r>
                      <a:endParaRPr lang="en-GB" sz="4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000"/>
                    </a:solidFill>
                  </a:tcPr>
                </a:tc>
                <a:extLst>
                  <a:ext uri="{0D108BD9-81ED-4DB2-BD59-A6C34878D82A}">
                    <a16:rowId xmlns:a16="http://schemas.microsoft.com/office/drawing/2014/main" xmlns="" val="10002"/>
                  </a:ext>
                </a:extLst>
              </a:tr>
              <a:tr h="591373">
                <a:tc>
                  <a:txBody>
                    <a:bodyPr/>
                    <a:lstStyle/>
                    <a:p>
                      <a:endParaRPr lang="en-GB"/>
                    </a:p>
                  </a:txBody>
                  <a:tcPr/>
                </a:tc>
                <a:tc>
                  <a:txBody>
                    <a:bodyPr/>
                    <a:lstStyle/>
                    <a:p>
                      <a:pPr marL="285750" marR="0" indent="0" algn="l" defTabSz="457200" rtl="0" eaLnBrk="1" latinLnBrk="0" hangingPunct="1">
                        <a:lnSpc>
                          <a:spcPct val="107000"/>
                        </a:lnSpc>
                        <a:spcBef>
                          <a:spcPts val="0"/>
                        </a:spcBef>
                        <a:spcAft>
                          <a:spcPts val="0"/>
                        </a:spcAft>
                      </a:pPr>
                      <a:r>
                        <a:rPr lang="en-GB" sz="2400" kern="1200" dirty="0" err="1">
                          <a:solidFill>
                            <a:schemeClr val="dk1"/>
                          </a:solidFill>
                          <a:effectLst/>
                          <a:latin typeface="+mn-lt"/>
                          <a:ea typeface="+mn-ea"/>
                          <a:cs typeface="+mn-cs"/>
                        </a:rPr>
                        <a:t>Gouritz-Olifants</a:t>
                      </a:r>
                      <a:endParaRPr lang="en-GB" sz="2400" kern="1200" dirty="0">
                        <a:solidFill>
                          <a:schemeClr val="dk1"/>
                        </a:solidFill>
                        <a:effectLst/>
                        <a:latin typeface="+mn-lt"/>
                        <a:ea typeface="+mn-ea"/>
                        <a:cs typeface="+mn-cs"/>
                      </a:endParaRPr>
                    </a:p>
                  </a:txBody>
                  <a:tcPr marL="68580" marR="68580" marT="0" marB="0" anchor="ctr"/>
                </a:tc>
                <a:tc>
                  <a:txBody>
                    <a:bodyPr/>
                    <a:lstStyle/>
                    <a:p>
                      <a:pPr marL="0" marR="0">
                        <a:lnSpc>
                          <a:spcPct val="107000"/>
                        </a:lnSpc>
                        <a:spcBef>
                          <a:spcPts val="0"/>
                        </a:spcBef>
                        <a:spcAft>
                          <a:spcPts val="0"/>
                        </a:spcAft>
                      </a:pPr>
                      <a:r>
                        <a:rPr lang="en-GB" sz="2400" dirty="0">
                          <a:effectLst/>
                        </a:rPr>
                        <a:t>D7</a:t>
                      </a:r>
                      <a:endParaRPr lang="en-GB" sz="4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2400" dirty="0">
                          <a:effectLst/>
                        </a:rPr>
                        <a:t>III</a:t>
                      </a:r>
                      <a:endParaRPr lang="en-GB" sz="4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000"/>
                    </a:solidFill>
                  </a:tcPr>
                </a:tc>
                <a:extLst>
                  <a:ext uri="{0D108BD9-81ED-4DB2-BD59-A6C34878D82A}">
                    <a16:rowId xmlns:a16="http://schemas.microsoft.com/office/drawing/2014/main" xmlns="" val="10003"/>
                  </a:ext>
                </a:extLst>
              </a:tr>
              <a:tr h="591373">
                <a:tc>
                  <a:txBody>
                    <a:bodyPr/>
                    <a:lstStyle/>
                    <a:p>
                      <a:endParaRPr lang="en-GB"/>
                    </a:p>
                  </a:txBody>
                  <a:tcPr/>
                </a:tc>
                <a:tc>
                  <a:txBody>
                    <a:bodyPr/>
                    <a:lstStyle/>
                    <a:p>
                      <a:pPr marL="285750" marR="0" indent="0" algn="l" defTabSz="457200" rtl="0" eaLnBrk="1" latinLnBrk="0" hangingPunct="1">
                        <a:lnSpc>
                          <a:spcPct val="107000"/>
                        </a:lnSpc>
                        <a:spcBef>
                          <a:spcPts val="0"/>
                        </a:spcBef>
                        <a:spcAft>
                          <a:spcPts val="0"/>
                        </a:spcAft>
                      </a:pPr>
                      <a:r>
                        <a:rPr lang="en-GB" sz="2400" kern="1200" dirty="0">
                          <a:solidFill>
                            <a:schemeClr val="dk1"/>
                          </a:solidFill>
                          <a:effectLst/>
                          <a:latin typeface="+mn-lt"/>
                          <a:ea typeface="+mn-ea"/>
                          <a:cs typeface="+mn-cs"/>
                        </a:rPr>
                        <a:t>Lower </a:t>
                      </a:r>
                      <a:r>
                        <a:rPr lang="en-GB" sz="2400" kern="1200" dirty="0" err="1">
                          <a:solidFill>
                            <a:schemeClr val="dk1"/>
                          </a:solidFill>
                          <a:effectLst/>
                          <a:latin typeface="+mn-lt"/>
                          <a:ea typeface="+mn-ea"/>
                          <a:cs typeface="+mn-cs"/>
                        </a:rPr>
                        <a:t>Gouritz</a:t>
                      </a:r>
                      <a:endParaRPr lang="en-GB" sz="2400" kern="1200" dirty="0">
                        <a:solidFill>
                          <a:schemeClr val="dk1"/>
                        </a:solidFill>
                        <a:effectLst/>
                        <a:latin typeface="+mn-lt"/>
                        <a:ea typeface="+mn-ea"/>
                        <a:cs typeface="+mn-cs"/>
                      </a:endParaRPr>
                    </a:p>
                  </a:txBody>
                  <a:tcPr marL="68580" marR="68580" marT="0" marB="0" anchor="ctr"/>
                </a:tc>
                <a:tc>
                  <a:txBody>
                    <a:bodyPr/>
                    <a:lstStyle/>
                    <a:p>
                      <a:pPr marL="0" marR="0">
                        <a:lnSpc>
                          <a:spcPct val="107000"/>
                        </a:lnSpc>
                        <a:spcBef>
                          <a:spcPts val="0"/>
                        </a:spcBef>
                        <a:spcAft>
                          <a:spcPts val="0"/>
                        </a:spcAft>
                      </a:pPr>
                      <a:r>
                        <a:rPr lang="en-GB" sz="2400" dirty="0">
                          <a:effectLst/>
                        </a:rPr>
                        <a:t>F13</a:t>
                      </a:r>
                      <a:endParaRPr lang="en-GB" sz="4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2400" dirty="0">
                          <a:effectLst/>
                        </a:rPr>
                        <a:t>II</a:t>
                      </a:r>
                      <a:endParaRPr lang="en-GB" sz="4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extLst>
                  <a:ext uri="{0D108BD9-81ED-4DB2-BD59-A6C34878D82A}">
                    <a16:rowId xmlns:a16="http://schemas.microsoft.com/office/drawing/2014/main" xmlns="" val="10004"/>
                  </a:ext>
                </a:extLst>
              </a:tr>
              <a:tr h="591373">
                <a:tc>
                  <a:txBody>
                    <a:bodyPr/>
                    <a:lstStyle/>
                    <a:p>
                      <a:endParaRPr lang="en-GB"/>
                    </a:p>
                  </a:txBody>
                  <a:tcPr/>
                </a:tc>
                <a:tc>
                  <a:txBody>
                    <a:bodyPr/>
                    <a:lstStyle/>
                    <a:p>
                      <a:pPr marL="285750" marR="0" indent="0" algn="l" defTabSz="457200" rtl="0" eaLnBrk="1" latinLnBrk="0" hangingPunct="1">
                        <a:lnSpc>
                          <a:spcPct val="107000"/>
                        </a:lnSpc>
                        <a:spcBef>
                          <a:spcPts val="0"/>
                        </a:spcBef>
                        <a:spcAft>
                          <a:spcPts val="0"/>
                        </a:spcAft>
                      </a:pPr>
                      <a:r>
                        <a:rPr lang="en-GB" sz="2400" kern="1200" dirty="0" err="1">
                          <a:solidFill>
                            <a:schemeClr val="dk1"/>
                          </a:solidFill>
                          <a:effectLst/>
                          <a:latin typeface="+mn-lt"/>
                          <a:ea typeface="+mn-ea"/>
                          <a:cs typeface="+mn-cs"/>
                        </a:rPr>
                        <a:t>Duiwenhoks</a:t>
                      </a:r>
                      <a:endParaRPr lang="en-GB" sz="2400" kern="1200" dirty="0">
                        <a:solidFill>
                          <a:schemeClr val="dk1"/>
                        </a:solidFill>
                        <a:effectLst/>
                        <a:latin typeface="+mn-lt"/>
                        <a:ea typeface="+mn-ea"/>
                        <a:cs typeface="+mn-cs"/>
                      </a:endParaRPr>
                    </a:p>
                  </a:txBody>
                  <a:tcPr marL="68580" marR="68580" marT="0" marB="0" anchor="ctr"/>
                </a:tc>
                <a:tc>
                  <a:txBody>
                    <a:bodyPr/>
                    <a:lstStyle/>
                    <a:p>
                      <a:pPr marL="0" marR="0">
                        <a:lnSpc>
                          <a:spcPct val="107000"/>
                        </a:lnSpc>
                        <a:spcBef>
                          <a:spcPts val="0"/>
                        </a:spcBef>
                        <a:spcAft>
                          <a:spcPts val="0"/>
                        </a:spcAft>
                      </a:pPr>
                      <a:r>
                        <a:rPr lang="en-GB" sz="2400" dirty="0">
                          <a:effectLst/>
                        </a:rPr>
                        <a:t>F12</a:t>
                      </a:r>
                      <a:endParaRPr lang="en-GB" sz="4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2400" dirty="0">
                          <a:effectLst/>
                        </a:rPr>
                        <a:t>III</a:t>
                      </a:r>
                      <a:endParaRPr lang="en-GB" sz="4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000"/>
                    </a:solidFill>
                  </a:tcPr>
                </a:tc>
                <a:extLst>
                  <a:ext uri="{0D108BD9-81ED-4DB2-BD59-A6C34878D82A}">
                    <a16:rowId xmlns:a16="http://schemas.microsoft.com/office/drawing/2014/main" xmlns="" val="10005"/>
                  </a:ext>
                </a:extLst>
              </a:tr>
              <a:tr h="288981">
                <a:tc>
                  <a:txBody>
                    <a:bodyPr/>
                    <a:lstStyle/>
                    <a:p>
                      <a:endParaRPr lang="en-GB"/>
                    </a:p>
                  </a:txBody>
                  <a:tcPr/>
                </a:tc>
                <a:tc>
                  <a:txBody>
                    <a:bodyPr/>
                    <a:lstStyle/>
                    <a:p>
                      <a:pPr marL="285750" marR="0" indent="0" algn="l" defTabSz="457200" rtl="0" eaLnBrk="1" latinLnBrk="0" hangingPunct="1">
                        <a:lnSpc>
                          <a:spcPct val="107000"/>
                        </a:lnSpc>
                        <a:spcBef>
                          <a:spcPts val="0"/>
                        </a:spcBef>
                        <a:spcAft>
                          <a:spcPts val="0"/>
                        </a:spcAft>
                      </a:pPr>
                      <a:r>
                        <a:rPr lang="en-GB" sz="2400" kern="1200" dirty="0" err="1">
                          <a:solidFill>
                            <a:schemeClr val="dk1"/>
                          </a:solidFill>
                          <a:effectLst/>
                          <a:latin typeface="+mn-lt"/>
                          <a:ea typeface="+mn-ea"/>
                          <a:cs typeface="+mn-cs"/>
                        </a:rPr>
                        <a:t>Hessequa</a:t>
                      </a:r>
                      <a:endParaRPr lang="en-GB" sz="2400" kern="1200" dirty="0">
                        <a:solidFill>
                          <a:schemeClr val="dk1"/>
                        </a:solidFill>
                        <a:effectLst/>
                        <a:latin typeface="+mn-lt"/>
                        <a:ea typeface="+mn-ea"/>
                        <a:cs typeface="+mn-cs"/>
                      </a:endParaRPr>
                    </a:p>
                  </a:txBody>
                  <a:tcPr marL="68580" marR="68580" marT="0" marB="0" anchor="ctr"/>
                </a:tc>
                <a:tc>
                  <a:txBody>
                    <a:bodyPr/>
                    <a:lstStyle/>
                    <a:p>
                      <a:pPr marL="0" marR="0">
                        <a:lnSpc>
                          <a:spcPct val="107000"/>
                        </a:lnSpc>
                        <a:spcBef>
                          <a:spcPts val="0"/>
                        </a:spcBef>
                        <a:spcAft>
                          <a:spcPts val="0"/>
                        </a:spcAft>
                      </a:pPr>
                      <a:r>
                        <a:rPr lang="en-GB" sz="2400" dirty="0">
                          <a:effectLst/>
                        </a:rPr>
                        <a:t>I18</a:t>
                      </a:r>
                      <a:endParaRPr lang="en-GB" sz="4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2400" dirty="0">
                          <a:effectLst/>
                        </a:rPr>
                        <a:t>III</a:t>
                      </a:r>
                      <a:endParaRPr lang="en-GB" sz="4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000"/>
                    </a:solidFill>
                  </a:tcPr>
                </a:tc>
                <a:extLst>
                  <a:ext uri="{0D108BD9-81ED-4DB2-BD59-A6C34878D82A}">
                    <a16:rowId xmlns:a16="http://schemas.microsoft.com/office/drawing/2014/main" xmlns="" val="10006"/>
                  </a:ext>
                </a:extLst>
              </a:tr>
              <a:tr h="591373">
                <a:tc>
                  <a:txBody>
                    <a:bodyPr/>
                    <a:lstStyle/>
                    <a:p>
                      <a:endParaRPr lang="en-GB"/>
                    </a:p>
                  </a:txBody>
                  <a:tcPr/>
                </a:tc>
                <a:tc>
                  <a:txBody>
                    <a:bodyPr/>
                    <a:lstStyle/>
                    <a:p>
                      <a:pPr marL="285750" marR="0" indent="0" algn="l" defTabSz="457200" rtl="0" eaLnBrk="1" latinLnBrk="0" hangingPunct="1">
                        <a:lnSpc>
                          <a:spcPct val="107000"/>
                        </a:lnSpc>
                        <a:spcBef>
                          <a:spcPts val="0"/>
                        </a:spcBef>
                        <a:spcAft>
                          <a:spcPts val="0"/>
                        </a:spcAft>
                      </a:pPr>
                      <a:r>
                        <a:rPr lang="en-GB" sz="2400" kern="1200" dirty="0">
                          <a:solidFill>
                            <a:schemeClr val="dk1"/>
                          </a:solidFill>
                          <a:effectLst/>
                          <a:latin typeface="+mn-lt"/>
                          <a:ea typeface="+mn-ea"/>
                          <a:cs typeface="+mn-cs"/>
                        </a:rPr>
                        <a:t>Groot </a:t>
                      </a:r>
                      <a:r>
                        <a:rPr lang="en-GB" sz="2400" kern="1200" dirty="0" err="1">
                          <a:solidFill>
                            <a:schemeClr val="dk1"/>
                          </a:solidFill>
                          <a:effectLst/>
                          <a:latin typeface="+mn-lt"/>
                          <a:ea typeface="+mn-ea"/>
                          <a:cs typeface="+mn-cs"/>
                        </a:rPr>
                        <a:t>Brak</a:t>
                      </a:r>
                      <a:endParaRPr lang="en-GB" sz="2400" kern="1200" dirty="0">
                        <a:solidFill>
                          <a:schemeClr val="dk1"/>
                        </a:solidFill>
                        <a:effectLst/>
                        <a:latin typeface="+mn-lt"/>
                        <a:ea typeface="+mn-ea"/>
                        <a:cs typeface="+mn-cs"/>
                      </a:endParaRPr>
                    </a:p>
                  </a:txBody>
                  <a:tcPr marL="68580" marR="68580" marT="0" marB="0" anchor="ctr"/>
                </a:tc>
                <a:tc>
                  <a:txBody>
                    <a:bodyPr/>
                    <a:lstStyle/>
                    <a:p>
                      <a:pPr marL="0" marR="0">
                        <a:lnSpc>
                          <a:spcPct val="107000"/>
                        </a:lnSpc>
                        <a:spcBef>
                          <a:spcPts val="0"/>
                        </a:spcBef>
                        <a:spcAft>
                          <a:spcPts val="0"/>
                        </a:spcAft>
                      </a:pPr>
                      <a:r>
                        <a:rPr lang="en-GB" sz="2400" dirty="0">
                          <a:effectLst/>
                        </a:rPr>
                        <a:t>G14</a:t>
                      </a:r>
                      <a:endParaRPr lang="en-GB" sz="4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2400" dirty="0">
                          <a:effectLst/>
                        </a:rPr>
                        <a:t>III</a:t>
                      </a:r>
                      <a:endParaRPr lang="en-GB" sz="4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000"/>
                    </a:solidFill>
                  </a:tcPr>
                </a:tc>
                <a:extLst>
                  <a:ext uri="{0D108BD9-81ED-4DB2-BD59-A6C34878D82A}">
                    <a16:rowId xmlns:a16="http://schemas.microsoft.com/office/drawing/2014/main" xmlns="" val="10007"/>
                  </a:ext>
                </a:extLst>
              </a:tr>
              <a:tr h="288981">
                <a:tc>
                  <a:txBody>
                    <a:bodyPr/>
                    <a:lstStyle/>
                    <a:p>
                      <a:endParaRPr lang="en-GB" dirty="0"/>
                    </a:p>
                  </a:txBody>
                  <a:tcPr/>
                </a:tc>
                <a:tc>
                  <a:txBody>
                    <a:bodyPr/>
                    <a:lstStyle/>
                    <a:p>
                      <a:pPr marL="285750" marR="0" indent="0" algn="l" defTabSz="457200" rtl="0" eaLnBrk="1" latinLnBrk="0" hangingPunct="1">
                        <a:lnSpc>
                          <a:spcPct val="107000"/>
                        </a:lnSpc>
                        <a:spcBef>
                          <a:spcPts val="0"/>
                        </a:spcBef>
                        <a:spcAft>
                          <a:spcPts val="0"/>
                        </a:spcAft>
                      </a:pPr>
                      <a:r>
                        <a:rPr lang="en-GB" sz="2400" kern="1200" dirty="0">
                          <a:solidFill>
                            <a:schemeClr val="dk1"/>
                          </a:solidFill>
                          <a:effectLst/>
                          <a:latin typeface="+mn-lt"/>
                          <a:ea typeface="+mn-ea"/>
                          <a:cs typeface="+mn-cs"/>
                        </a:rPr>
                        <a:t>Coastal</a:t>
                      </a:r>
                    </a:p>
                  </a:txBody>
                  <a:tcPr marL="68580" marR="68580" marT="0" marB="0" anchor="ctr"/>
                </a:tc>
                <a:tc>
                  <a:txBody>
                    <a:bodyPr/>
                    <a:lstStyle/>
                    <a:p>
                      <a:pPr marL="0" marR="0">
                        <a:lnSpc>
                          <a:spcPct val="107000"/>
                        </a:lnSpc>
                        <a:spcBef>
                          <a:spcPts val="0"/>
                        </a:spcBef>
                        <a:spcAft>
                          <a:spcPts val="0"/>
                        </a:spcAft>
                      </a:pPr>
                      <a:r>
                        <a:rPr lang="en-GB" sz="2400" dirty="0">
                          <a:effectLst/>
                        </a:rPr>
                        <a:t>G15</a:t>
                      </a:r>
                      <a:endParaRPr lang="en-GB" sz="4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2400" dirty="0">
                          <a:effectLst/>
                        </a:rPr>
                        <a:t>II</a:t>
                      </a:r>
                      <a:endParaRPr lang="en-GB" sz="4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918112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192776"/>
            <a:ext cx="9144000" cy="4348441"/>
          </a:xfrm>
          <a:prstGeom prst="rect">
            <a:avLst/>
          </a:prstGeom>
        </p:spPr>
      </p:pic>
      <p:sp>
        <p:nvSpPr>
          <p:cNvPr id="6" name="Title 1"/>
          <p:cNvSpPr txBox="1">
            <a:spLocks/>
          </p:cNvSpPr>
          <p:nvPr/>
        </p:nvSpPr>
        <p:spPr>
          <a:xfrm>
            <a:off x="-4459" y="-27985"/>
            <a:ext cx="9116568" cy="630932"/>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endParaRPr lang="en-GB" sz="2800" dirty="0"/>
          </a:p>
        </p:txBody>
      </p:sp>
      <p:sp>
        <p:nvSpPr>
          <p:cNvPr id="3" name="TextBox 2"/>
          <p:cNvSpPr txBox="1"/>
          <p:nvPr/>
        </p:nvSpPr>
        <p:spPr>
          <a:xfrm>
            <a:off x="94391" y="837708"/>
            <a:ext cx="4546190" cy="1077218"/>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ZA" sz="1600" b="1" dirty="0"/>
              <a:t>Increase in status at 4 </a:t>
            </a:r>
            <a:r>
              <a:rPr lang="en-ZA" sz="1600" b="1" dirty="0" err="1"/>
              <a:t>quats</a:t>
            </a:r>
            <a:r>
              <a:rPr lang="en-ZA" sz="1600" b="1" dirty="0"/>
              <a:t> in the Upper </a:t>
            </a:r>
            <a:r>
              <a:rPr lang="en-ZA" sz="1600" b="1" dirty="0" err="1"/>
              <a:t>Breede</a:t>
            </a:r>
            <a:r>
              <a:rPr lang="en-ZA" sz="1600" b="1" dirty="0"/>
              <a:t> Tributaries IUA</a:t>
            </a:r>
          </a:p>
          <a:p>
            <a:pPr marL="285750" indent="-285750">
              <a:buFont typeface="Arial" panose="020B0604020202020204" pitchFamily="34" charset="0"/>
              <a:buChar char="•"/>
            </a:pPr>
            <a:r>
              <a:rPr lang="en-ZA" sz="1600" b="1" dirty="0"/>
              <a:t>2 of these have significant increase. </a:t>
            </a:r>
          </a:p>
          <a:p>
            <a:pPr marL="285750" indent="-285750">
              <a:buFont typeface="Arial" panose="020B0604020202020204" pitchFamily="34" charset="0"/>
              <a:buChar char="•"/>
            </a:pPr>
            <a:r>
              <a:rPr lang="en-ZA" sz="1600" b="1" dirty="0"/>
              <a:t>None are high GWBF/EWR</a:t>
            </a:r>
          </a:p>
        </p:txBody>
      </p:sp>
      <p:cxnSp>
        <p:nvCxnSpPr>
          <p:cNvPr id="7" name="Straight Arrow Connector 6"/>
          <p:cNvCxnSpPr>
            <a:cxnSpLocks/>
            <a:stCxn id="3" idx="2"/>
          </p:cNvCxnSpPr>
          <p:nvPr/>
        </p:nvCxnSpPr>
        <p:spPr>
          <a:xfrm flipH="1">
            <a:off x="979296" y="1914926"/>
            <a:ext cx="1388190" cy="23680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029141" y="5304888"/>
            <a:ext cx="3205315" cy="1569660"/>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ZA" sz="1600" b="1" dirty="0"/>
              <a:t>Moderate increase in status at 4 </a:t>
            </a:r>
            <a:r>
              <a:rPr lang="en-ZA" sz="1600" b="1" dirty="0" err="1"/>
              <a:t>quats</a:t>
            </a:r>
            <a:r>
              <a:rPr lang="en-ZA" sz="1600" b="1" dirty="0"/>
              <a:t> in the Overberg West / Coastal IUA </a:t>
            </a:r>
          </a:p>
          <a:p>
            <a:pPr marL="285750" indent="-285750">
              <a:buFont typeface="Arial" panose="020B0604020202020204" pitchFamily="34" charset="0"/>
              <a:buChar char="•"/>
            </a:pPr>
            <a:r>
              <a:rPr lang="en-ZA" sz="1600" b="1" dirty="0"/>
              <a:t>One </a:t>
            </a:r>
            <a:r>
              <a:rPr lang="en-ZA" sz="1600" b="1" dirty="0" err="1"/>
              <a:t>quat</a:t>
            </a:r>
            <a:r>
              <a:rPr lang="en-ZA" sz="1600" b="1" dirty="0"/>
              <a:t> has high GWBF/EWR: to be managed with  RQOs</a:t>
            </a:r>
          </a:p>
        </p:txBody>
      </p:sp>
      <p:cxnSp>
        <p:nvCxnSpPr>
          <p:cNvPr id="16" name="Straight Arrow Connector 15"/>
          <p:cNvCxnSpPr/>
          <p:nvPr/>
        </p:nvCxnSpPr>
        <p:spPr>
          <a:xfrm flipH="1">
            <a:off x="989603" y="5616186"/>
            <a:ext cx="5039538" cy="3480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733128" y="848619"/>
            <a:ext cx="4378982" cy="1077218"/>
          </a:xfrm>
          <a:prstGeom prst="rect">
            <a:avLst/>
          </a:prstGeom>
          <a:noFill/>
        </p:spPr>
        <p:txBody>
          <a:bodyPr wrap="square" rtlCol="0">
            <a:spAutoFit/>
          </a:bodyPr>
          <a:lstStyle/>
          <a:p>
            <a:pPr marL="285750" indent="-285750">
              <a:buFont typeface="Arial" panose="020B0604020202020204" pitchFamily="34" charset="0"/>
              <a:buChar char="•"/>
            </a:pPr>
            <a:r>
              <a:rPr lang="en-ZA" sz="1600" b="1" dirty="0"/>
              <a:t>Moderate increase in status at 7 </a:t>
            </a:r>
            <a:r>
              <a:rPr lang="en-ZA" sz="1600" b="1" dirty="0" err="1"/>
              <a:t>quats</a:t>
            </a:r>
            <a:r>
              <a:rPr lang="en-ZA" sz="1600" b="1" dirty="0"/>
              <a:t> in the </a:t>
            </a:r>
            <a:r>
              <a:rPr lang="en-ZA" sz="1600" b="1" dirty="0" err="1"/>
              <a:t>Gouritz-Olifants</a:t>
            </a:r>
            <a:r>
              <a:rPr lang="en-ZA" sz="1600" b="1" dirty="0"/>
              <a:t> IUA</a:t>
            </a:r>
          </a:p>
          <a:p>
            <a:pPr marL="285750" indent="-285750">
              <a:buFont typeface="Arial" panose="020B0604020202020204" pitchFamily="34" charset="0"/>
              <a:buChar char="•"/>
            </a:pPr>
            <a:r>
              <a:rPr lang="en-ZA" sz="1600" b="1" dirty="0"/>
              <a:t>4/7 change from I to III</a:t>
            </a:r>
          </a:p>
          <a:p>
            <a:pPr marL="285750" indent="-285750">
              <a:buFont typeface="Arial" panose="020B0604020202020204" pitchFamily="34" charset="0"/>
              <a:buChar char="•"/>
            </a:pPr>
            <a:r>
              <a:rPr lang="en-ZA" sz="1600" b="1" dirty="0"/>
              <a:t>None are high GWBF/EWR</a:t>
            </a:r>
          </a:p>
        </p:txBody>
      </p:sp>
      <p:cxnSp>
        <p:nvCxnSpPr>
          <p:cNvPr id="14" name="Straight Arrow Connector 13"/>
          <p:cNvCxnSpPr/>
          <p:nvPr/>
        </p:nvCxnSpPr>
        <p:spPr>
          <a:xfrm flipH="1">
            <a:off x="5238628" y="1825209"/>
            <a:ext cx="1221166" cy="27408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377203" y="1856311"/>
            <a:ext cx="82591" cy="27569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7" name="Picture 16" descr="10_A3_Berg_Stress"/>
          <p:cNvPicPr/>
          <p:nvPr/>
        </p:nvPicPr>
        <p:blipFill rotWithShape="1">
          <a:blip r:embed="rId4" cstate="screen">
            <a:extLst>
              <a:ext uri="{28A0092B-C50C-407E-A947-70E740481C1C}">
                <a14:useLocalDpi xmlns:a14="http://schemas.microsoft.com/office/drawing/2010/main"/>
              </a:ext>
            </a:extLst>
          </a:blip>
          <a:srcRect/>
          <a:stretch/>
        </p:blipFill>
        <p:spPr bwMode="auto">
          <a:xfrm>
            <a:off x="7411904" y="2712488"/>
            <a:ext cx="914400" cy="489310"/>
          </a:xfrm>
          <a:prstGeom prst="rect">
            <a:avLst/>
          </a:prstGeom>
          <a:noFill/>
          <a:ln>
            <a:noFill/>
          </a:ln>
        </p:spPr>
      </p:pic>
      <p:sp>
        <p:nvSpPr>
          <p:cNvPr id="18" name="TextBox 17"/>
          <p:cNvSpPr txBox="1"/>
          <p:nvPr/>
        </p:nvSpPr>
        <p:spPr>
          <a:xfrm>
            <a:off x="7333888" y="2450878"/>
            <a:ext cx="2624223" cy="261610"/>
          </a:xfrm>
          <a:prstGeom prst="rect">
            <a:avLst/>
          </a:prstGeom>
          <a:noFill/>
        </p:spPr>
        <p:txBody>
          <a:bodyPr wrap="square" rtlCol="0">
            <a:spAutoFit/>
          </a:bodyPr>
          <a:lstStyle/>
          <a:p>
            <a:r>
              <a:rPr lang="en-ZA" sz="1050" b="1" dirty="0"/>
              <a:t>Groundwater category</a:t>
            </a:r>
          </a:p>
        </p:txBody>
      </p:sp>
      <p:sp>
        <p:nvSpPr>
          <p:cNvPr id="19" name="Rectangle 18">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89" eaLnBrk="0" fontAlgn="base" hangingPunct="0">
              <a:spcBef>
                <a:spcPct val="0"/>
              </a:spcBef>
              <a:spcAft>
                <a:spcPct val="0"/>
              </a:spcAft>
            </a:pPr>
            <a:r>
              <a:rPr lang="en-ZA" sz="2400" dirty="0">
                <a:solidFill>
                  <a:prstClr val="white"/>
                </a:solidFill>
              </a:rPr>
              <a:t>Impacts on groundwater</a:t>
            </a:r>
            <a:endParaRPr lang="en-GB" sz="2400" dirty="0">
              <a:solidFill>
                <a:prstClr val="white"/>
              </a:solidFill>
            </a:endParaRPr>
          </a:p>
        </p:txBody>
      </p:sp>
    </p:spTree>
    <p:extLst>
      <p:ext uri="{BB962C8B-B14F-4D97-AF65-F5344CB8AC3E}">
        <p14:creationId xmlns:p14="http://schemas.microsoft.com/office/powerpoint/2010/main" val="35214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cstate="email">
            <a:extLst>
              <a:ext uri="{28A0092B-C50C-407E-A947-70E740481C1C}">
                <a14:useLocalDpi xmlns:a14="http://schemas.microsoft.com/office/drawing/2010/main"/>
              </a:ext>
            </a:extLst>
          </a:blip>
          <a:srcRect/>
          <a:stretch/>
        </p:blipFill>
        <p:spPr bwMode="auto">
          <a:xfrm>
            <a:off x="1466490" y="94890"/>
            <a:ext cx="7668883" cy="6374920"/>
          </a:xfrm>
          <a:prstGeom prst="rect">
            <a:avLst/>
          </a:prstGeom>
          <a:ln>
            <a:noFill/>
          </a:ln>
          <a:effectLst>
            <a:softEdge rad="112500"/>
          </a:effectLst>
          <a:extLst>
            <a:ext uri="{53640926-AAD7-44D8-BBD7-CCE9431645EC}">
              <a14:shadowObscured xmlns:a14="http://schemas.microsoft.com/office/drawing/2010/main"/>
            </a:ext>
          </a:extLst>
        </p:spPr>
      </p:pic>
      <p:sp>
        <p:nvSpPr>
          <p:cNvPr id="2" name="Round Same Side Corner Rectangle 1"/>
          <p:cNvSpPr/>
          <p:nvPr/>
        </p:nvSpPr>
        <p:spPr>
          <a:xfrm>
            <a:off x="1801813" y="2638425"/>
            <a:ext cx="6383337" cy="1540169"/>
          </a:xfrm>
          <a:prstGeom prst="round2SameRect">
            <a:avLst/>
          </a:prstGeom>
          <a:gradFill flip="none" rotWithShape="1">
            <a:gsLst>
              <a:gs pos="0">
                <a:schemeClr val="bg2">
                  <a:lumMod val="75000"/>
                </a:schemeClr>
              </a:gs>
              <a:gs pos="100000">
                <a:srgbClr val="FFFFD5"/>
              </a:gs>
            </a:gsLst>
            <a:path path="rect">
              <a:fillToRect l="100000" t="100000"/>
            </a:path>
            <a:tileRect r="-100000" b="-100000"/>
          </a:gra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4400" b="1" dirty="0">
                <a:solidFill>
                  <a:schemeClr val="bg2">
                    <a:lumMod val="25000"/>
                  </a:schemeClr>
                </a:solidFill>
                <a:effectLst>
                  <a:outerShdw blurRad="38100" dist="38100" dir="2700000" algn="tl">
                    <a:srgbClr val="000000">
                      <a:alpha val="43137"/>
                    </a:srgbClr>
                  </a:outerShdw>
                </a:effectLst>
              </a:rPr>
              <a:t>5.4 Proposed RQOs</a:t>
            </a:r>
            <a:endParaRPr lang="en-GB" sz="4400" b="1" dirty="0">
              <a:solidFill>
                <a:schemeClr val="bg2">
                  <a:lumMod val="25000"/>
                </a:schemeClr>
              </a:solidFill>
              <a:effectLst>
                <a:outerShdw blurRad="38100" dist="38100" dir="2700000" algn="tl">
                  <a:srgbClr val="000000">
                    <a:alpha val="43137"/>
                  </a:srgbClr>
                </a:outerShdw>
              </a:effectLst>
            </a:endParaRPr>
          </a:p>
        </p:txBody>
      </p:sp>
      <p:cxnSp>
        <p:nvCxnSpPr>
          <p:cNvPr id="4" name="Straight Connector 3"/>
          <p:cNvCxnSpPr/>
          <p:nvPr/>
        </p:nvCxnSpPr>
        <p:spPr>
          <a:xfrm flipV="1">
            <a:off x="1801812" y="4345836"/>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3845" y="3596640"/>
            <a:ext cx="3324284" cy="3073205"/>
          </a:xfrm>
          <a:prstGeom prst="rect">
            <a:avLst/>
          </a:prstGeom>
        </p:spPr>
      </p:pic>
    </p:spTree>
    <p:extLst>
      <p:ext uri="{BB962C8B-B14F-4D97-AF65-F5344CB8AC3E}">
        <p14:creationId xmlns:p14="http://schemas.microsoft.com/office/powerpoint/2010/main" val="3588898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4892" y="1586287"/>
            <a:ext cx="6518131" cy="5663089"/>
          </a:xfrm>
          <a:prstGeom prst="rect">
            <a:avLst/>
          </a:prstGeom>
        </p:spPr>
        <p:txBody>
          <a:bodyPr wrap="square">
            <a:spAutoFit/>
          </a:bodyPr>
          <a:lstStyle/>
          <a:p>
            <a:pPr>
              <a:spcAft>
                <a:spcPts val="600"/>
              </a:spcAft>
            </a:pPr>
            <a:r>
              <a:rPr lang="en-ZA" b="1" dirty="0"/>
              <a:t>Classification:</a:t>
            </a:r>
          </a:p>
          <a:p>
            <a:pPr marL="342900" indent="-342900">
              <a:buFont typeface="Arial" panose="020B0604020202020204" pitchFamily="34" charset="0"/>
              <a:buChar char="•"/>
            </a:pPr>
            <a:r>
              <a:rPr lang="en-ZA" sz="2000" dirty="0"/>
              <a:t>Proposed Scenario</a:t>
            </a:r>
          </a:p>
          <a:p>
            <a:pPr marL="346075"/>
            <a:r>
              <a:rPr lang="en-ZA" sz="2000" dirty="0">
                <a:solidFill>
                  <a:srgbClr val="0070C0"/>
                </a:solidFill>
              </a:rPr>
              <a:t>(RUs with Targeted ECs (TECs) for water resources, per IUA class)</a:t>
            </a:r>
          </a:p>
          <a:p>
            <a:endParaRPr lang="en-ZA" sz="2000" dirty="0"/>
          </a:p>
          <a:p>
            <a:endParaRPr lang="en-ZA" sz="2000" dirty="0"/>
          </a:p>
          <a:p>
            <a:endParaRPr lang="en-ZA" sz="2000" dirty="0"/>
          </a:p>
          <a:p>
            <a:pPr>
              <a:spcAft>
                <a:spcPts val="600"/>
              </a:spcAft>
            </a:pPr>
            <a:r>
              <a:rPr lang="en-ZA" b="1" dirty="0"/>
              <a:t>Resource Quality Objectives (RQOs):</a:t>
            </a:r>
          </a:p>
          <a:p>
            <a:pPr marL="342900" indent="-342900">
              <a:spcAft>
                <a:spcPts val="600"/>
              </a:spcAft>
              <a:buFont typeface="Arial" panose="020B0604020202020204" pitchFamily="34" charset="0"/>
              <a:buChar char="•"/>
            </a:pPr>
            <a:r>
              <a:rPr lang="en-ZA" sz="2000" dirty="0"/>
              <a:t>Resource Unit prioritisation</a:t>
            </a:r>
          </a:p>
          <a:p>
            <a:pPr marL="342900" indent="-342900">
              <a:spcAft>
                <a:spcPts val="600"/>
              </a:spcAft>
              <a:buFont typeface="Arial" panose="020B0604020202020204" pitchFamily="34" charset="0"/>
              <a:buChar char="•"/>
            </a:pPr>
            <a:r>
              <a:rPr lang="en-ZA" sz="2000" dirty="0"/>
              <a:t>Resource Unit evaluation</a:t>
            </a:r>
          </a:p>
          <a:p>
            <a:pPr marL="342900" indent="-342900">
              <a:spcAft>
                <a:spcPts val="600"/>
              </a:spcAft>
              <a:buFont typeface="Arial" panose="020B0604020202020204" pitchFamily="34" charset="0"/>
              <a:buChar char="•"/>
            </a:pPr>
            <a:r>
              <a:rPr lang="en-ZA" sz="2000" dirty="0"/>
              <a:t>Define RQOs &amp; Numerical Limits</a:t>
            </a:r>
          </a:p>
          <a:p>
            <a:pPr marL="342900" indent="-342900">
              <a:spcAft>
                <a:spcPts val="600"/>
              </a:spcAft>
              <a:buFont typeface="Arial" panose="020B0604020202020204" pitchFamily="34" charset="0"/>
              <a:buChar char="•"/>
            </a:pPr>
            <a:r>
              <a:rPr lang="en-ZA" sz="2000" dirty="0"/>
              <a:t>Define Monitoring Program</a:t>
            </a:r>
            <a:endParaRPr lang="en-GB" sz="2000" dirty="0"/>
          </a:p>
          <a:p>
            <a:pPr marL="342900" lvl="0" indent="-342900" algn="just">
              <a:lnSpc>
                <a:spcPct val="115000"/>
              </a:lnSpc>
              <a:spcBef>
                <a:spcPts val="600"/>
              </a:spcBef>
              <a:spcAft>
                <a:spcPts val="0"/>
              </a:spcAft>
              <a:buClr>
                <a:srgbClr val="7AB800"/>
              </a:buClr>
              <a:buSzPts val="1000"/>
              <a:buFont typeface="Symbol" panose="05050102010706020507" pitchFamily="18" charset="2"/>
              <a:buChar char=""/>
            </a:pPr>
            <a:endParaRPr lang="en-ZA" sz="2000" b="1" dirty="0">
              <a:ea typeface="Arial" panose="020B0604020202020204" pitchFamily="34" charset="0"/>
            </a:endParaRPr>
          </a:p>
          <a:p>
            <a:pPr marL="342900" lvl="0" indent="-342900" algn="just">
              <a:lnSpc>
                <a:spcPct val="115000"/>
              </a:lnSpc>
              <a:spcBef>
                <a:spcPts val="600"/>
              </a:spcBef>
              <a:spcAft>
                <a:spcPts val="0"/>
              </a:spcAft>
              <a:buClr>
                <a:srgbClr val="7AB800"/>
              </a:buClr>
              <a:buSzPts val="1000"/>
              <a:buFont typeface="Symbol" panose="05050102010706020507" pitchFamily="18" charset="2"/>
              <a:buChar char=""/>
            </a:pPr>
            <a:endParaRPr lang="en-ZA" sz="2000" b="1" dirty="0">
              <a:ea typeface="Arial" panose="020B0604020202020204" pitchFamily="34" charset="0"/>
            </a:endParaRPr>
          </a:p>
          <a:p>
            <a:pPr marL="800100" lvl="1" indent="-342900" algn="just">
              <a:lnSpc>
                <a:spcPct val="115000"/>
              </a:lnSpc>
              <a:spcBef>
                <a:spcPts val="600"/>
              </a:spcBef>
              <a:spcAft>
                <a:spcPts val="0"/>
              </a:spcAft>
              <a:buClr>
                <a:srgbClr val="7AB800"/>
              </a:buClr>
              <a:buSzPts val="1000"/>
              <a:buFont typeface="Symbol" panose="05050102010706020507" pitchFamily="18" charset="2"/>
              <a:buChar char=""/>
            </a:pPr>
            <a:endParaRPr lang="en-GB" sz="2000" dirty="0">
              <a:ea typeface="Arial" panose="020B0604020202020204" pitchFamily="34" charset="0"/>
            </a:endParaRPr>
          </a:p>
        </p:txBody>
      </p:sp>
      <p:sp>
        <p:nvSpPr>
          <p:cNvPr id="6" name="Rectangle 5">
            <a:extLst>
              <a:ext uri="{FF2B5EF4-FFF2-40B4-BE49-F238E27FC236}">
                <a16:creationId xmlns:a16="http://schemas.microsoft.com/office/drawing/2014/main" xmlns="" id="{8C59D194-7FF7-4AFE-A25B-1003609E103E}"/>
              </a:ext>
            </a:extLst>
          </p:cNvPr>
          <p:cNvSpPr/>
          <p:nvPr/>
        </p:nvSpPr>
        <p:spPr>
          <a:xfrm>
            <a:off x="1539240" y="1316287"/>
            <a:ext cx="7469107" cy="540000"/>
          </a:xfrm>
          <a:prstGeom prst="rect">
            <a:avLst/>
          </a:prstGeom>
        </p:spPr>
        <p:txBody>
          <a:bodyPr/>
          <a:lstStyle/>
          <a:p>
            <a:endParaRPr lang="en-GB" sz="3200" b="1" dirty="0">
              <a:solidFill>
                <a:schemeClr val="bg2">
                  <a:lumMod val="25000"/>
                </a:schemeClr>
              </a:solidFill>
              <a:ea typeface="ＭＳ Ｐゴシック" pitchFamily="34" charset="-128"/>
            </a:endParaRPr>
          </a:p>
        </p:txBody>
      </p:sp>
      <p:cxnSp>
        <p:nvCxnSpPr>
          <p:cNvPr id="3" name="Straight Arrow Connector 2">
            <a:extLst>
              <a:ext uri="{FF2B5EF4-FFF2-40B4-BE49-F238E27FC236}">
                <a16:creationId xmlns:a16="http://schemas.microsoft.com/office/drawing/2014/main" xmlns="" id="{A8101FA0-7C68-4183-B110-8FF0377205FB}"/>
              </a:ext>
            </a:extLst>
          </p:cNvPr>
          <p:cNvCxnSpPr>
            <a:cxnSpLocks/>
          </p:cNvCxnSpPr>
          <p:nvPr/>
        </p:nvCxnSpPr>
        <p:spPr>
          <a:xfrm>
            <a:off x="2954422" y="3110076"/>
            <a:ext cx="0" cy="613317"/>
          </a:xfrm>
          <a:prstGeom prst="straightConnector1">
            <a:avLst/>
          </a:prstGeom>
          <a:ln w="88900">
            <a:solidFill>
              <a:srgbClr val="E47420"/>
            </a:solidFill>
            <a:tailEnd type="triangle"/>
          </a:ln>
        </p:spPr>
        <p:style>
          <a:lnRef idx="2">
            <a:schemeClr val="accent1"/>
          </a:lnRef>
          <a:fillRef idx="0">
            <a:schemeClr val="accent1"/>
          </a:fillRef>
          <a:effectRef idx="1">
            <a:schemeClr val="accent1"/>
          </a:effectRef>
          <a:fontRef idx="minor">
            <a:schemeClr val="tx1"/>
          </a:fontRef>
        </p:style>
      </p:cxnSp>
      <p:sp>
        <p:nvSpPr>
          <p:cNvPr id="7" name="Title 1">
            <a:extLst>
              <a:ext uri="{FF2B5EF4-FFF2-40B4-BE49-F238E27FC236}">
                <a16:creationId xmlns:a16="http://schemas.microsoft.com/office/drawing/2014/main" xmlns="" id="{23B63C68-F39B-431C-9F19-8B7E509917DD}"/>
              </a:ext>
            </a:extLst>
          </p:cNvPr>
          <p:cNvSpPr txBox="1">
            <a:spLocks/>
          </p:cNvSpPr>
          <p:nvPr/>
        </p:nvSpPr>
        <p:spPr>
          <a:xfrm>
            <a:off x="1539240" y="122536"/>
            <a:ext cx="7536180" cy="988964"/>
          </a:xfrm>
          <a:prstGeom prst="rect">
            <a:avLst/>
          </a:prstGeom>
          <a:solidFill>
            <a:schemeClr val="accent1">
              <a:lumMod val="20000"/>
              <a:lumOff val="80000"/>
            </a:schemeClr>
          </a:solidFill>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ZA" sz="2800" b="1" dirty="0">
                <a:solidFill>
                  <a:schemeClr val="bg2">
                    <a:lumMod val="25000"/>
                  </a:schemeClr>
                </a:solidFill>
                <a:latin typeface="+mn-lt"/>
                <a:ea typeface="ＭＳ Ｐゴシック" pitchFamily="34" charset="-128"/>
                <a:cs typeface="+mn-cs"/>
              </a:rPr>
              <a:t>Task 4: Determine Resource Quality Objectives</a:t>
            </a:r>
          </a:p>
          <a:p>
            <a:pPr algn="l"/>
            <a:r>
              <a:rPr lang="en-ZA" sz="2800" b="1" i="1" dirty="0">
                <a:solidFill>
                  <a:schemeClr val="bg2">
                    <a:lumMod val="25000"/>
                  </a:schemeClr>
                </a:solidFill>
                <a:latin typeface="+mn-lt"/>
                <a:ea typeface="ＭＳ Ｐゴシック" pitchFamily="34" charset="-128"/>
                <a:cs typeface="+mn-cs"/>
              </a:rPr>
              <a:t>Link between Classes &amp; RQOs</a:t>
            </a:r>
          </a:p>
        </p:txBody>
      </p:sp>
    </p:spTree>
    <p:extLst>
      <p:ext uri="{BB962C8B-B14F-4D97-AF65-F5344CB8AC3E}">
        <p14:creationId xmlns:p14="http://schemas.microsoft.com/office/powerpoint/2010/main" val="3346281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1600200"/>
            <a:ext cx="7467600" cy="5086350"/>
          </a:xfrm>
        </p:spPr>
        <p:txBody>
          <a:bodyPr>
            <a:normAutofit/>
          </a:bodyPr>
          <a:lstStyle/>
          <a:p>
            <a:pPr marL="0" indent="0">
              <a:buNone/>
            </a:pPr>
            <a:r>
              <a:rPr lang="en-ZA" sz="2800" dirty="0"/>
              <a:t>Customised DWS </a:t>
            </a:r>
            <a:r>
              <a:rPr lang="en-ZA" sz="2800" b="1" dirty="0">
                <a:solidFill>
                  <a:srgbClr val="00B0F0"/>
                </a:solidFill>
              </a:rPr>
              <a:t>RQO Tools are </a:t>
            </a:r>
            <a:r>
              <a:rPr lang="en-ZA" sz="2800" dirty="0"/>
              <a:t>used to prioritise RUs &amp; then identify selected indicators </a:t>
            </a:r>
            <a:r>
              <a:rPr lang="en-ZA" sz="2800" i="1" dirty="0"/>
              <a:t>for prioritised RUs, </a:t>
            </a:r>
            <a:r>
              <a:rPr lang="en-ZA" sz="2800" dirty="0"/>
              <a:t>for which RQOs </a:t>
            </a:r>
            <a:r>
              <a:rPr lang="en-ZA" sz="2600" dirty="0">
                <a:solidFill>
                  <a:srgbClr val="0070C0"/>
                </a:solidFill>
              </a:rPr>
              <a:t>(descriptive and numerical) </a:t>
            </a:r>
            <a:r>
              <a:rPr lang="en-ZA" sz="2800" dirty="0"/>
              <a:t>are written, by identifying:</a:t>
            </a:r>
          </a:p>
          <a:p>
            <a:pPr marL="2171700" lvl="1" indent="0">
              <a:spcAft>
                <a:spcPts val="300"/>
              </a:spcAft>
              <a:buNone/>
            </a:pPr>
            <a:r>
              <a:rPr lang="en-ZA" b="1" dirty="0">
                <a:solidFill>
                  <a:srgbClr val="0070C0"/>
                </a:solidFill>
                <a:effectLst>
                  <a:outerShdw blurRad="38100" dist="38100" dir="2700000" algn="tl">
                    <a:srgbClr val="000000">
                      <a:alpha val="43137"/>
                    </a:srgbClr>
                  </a:outerShdw>
                </a:effectLst>
              </a:rPr>
              <a:t>Components</a:t>
            </a:r>
          </a:p>
          <a:p>
            <a:pPr marL="2171700" lvl="1" indent="0">
              <a:buNone/>
            </a:pPr>
            <a:endParaRPr lang="en-ZA" dirty="0">
              <a:solidFill>
                <a:srgbClr val="0070C0"/>
              </a:solidFill>
            </a:endParaRPr>
          </a:p>
          <a:p>
            <a:pPr marL="2000250" lvl="1" indent="0">
              <a:spcAft>
                <a:spcPts val="300"/>
              </a:spcAft>
              <a:buNone/>
            </a:pPr>
            <a:r>
              <a:rPr lang="en-ZA" b="1" dirty="0">
                <a:solidFill>
                  <a:srgbClr val="0070C0"/>
                </a:solidFill>
                <a:effectLst>
                  <a:outerShdw blurRad="38100" dist="38100" dir="2700000" algn="tl">
                    <a:srgbClr val="000000">
                      <a:alpha val="43137"/>
                    </a:srgbClr>
                  </a:outerShdw>
                </a:effectLst>
              </a:rPr>
              <a:t>Sub-components</a:t>
            </a:r>
          </a:p>
          <a:p>
            <a:pPr marL="2171700" lvl="1" indent="0">
              <a:buNone/>
            </a:pPr>
            <a:endParaRPr lang="en-ZA" dirty="0"/>
          </a:p>
          <a:p>
            <a:pPr marL="2457450" lvl="1" indent="0">
              <a:buNone/>
            </a:pPr>
            <a:r>
              <a:rPr lang="en-ZA" b="1" dirty="0">
                <a:solidFill>
                  <a:srgbClr val="0070C0"/>
                </a:solidFill>
                <a:effectLst>
                  <a:outerShdw blurRad="38100" dist="38100" dir="2700000" algn="tl">
                    <a:srgbClr val="000000">
                      <a:alpha val="43137"/>
                    </a:srgbClr>
                  </a:outerShdw>
                </a:effectLst>
              </a:rPr>
              <a:t>Indicators</a:t>
            </a:r>
          </a:p>
          <a:p>
            <a:pPr lvl="2"/>
            <a:endParaRPr lang="en-ZA" dirty="0"/>
          </a:p>
        </p:txBody>
      </p:sp>
      <p:sp>
        <p:nvSpPr>
          <p:cNvPr id="4" name="Arrow: Down 3">
            <a:extLst>
              <a:ext uri="{FF2B5EF4-FFF2-40B4-BE49-F238E27FC236}">
                <a16:creationId xmlns:a16="http://schemas.microsoft.com/office/drawing/2014/main" xmlns="" id="{DDD62BA0-62CF-45B7-A6CB-F5BDDD23DADF}"/>
              </a:ext>
            </a:extLst>
          </p:cNvPr>
          <p:cNvSpPr/>
          <p:nvPr/>
        </p:nvSpPr>
        <p:spPr>
          <a:xfrm>
            <a:off x="4543424" y="3914775"/>
            <a:ext cx="733425" cy="457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xmlns="" id="{0CCCBF9D-C706-4036-A9AE-6BF85E85E966}"/>
              </a:ext>
            </a:extLst>
          </p:cNvPr>
          <p:cNvSpPr/>
          <p:nvPr/>
        </p:nvSpPr>
        <p:spPr>
          <a:xfrm>
            <a:off x="4551045" y="4985385"/>
            <a:ext cx="733425" cy="457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060DBCA-B320-463C-9DBE-4FA6488F58AE}"/>
              </a:ext>
            </a:extLst>
          </p:cNvPr>
          <p:cNvSpPr txBox="1"/>
          <p:nvPr/>
        </p:nvSpPr>
        <p:spPr>
          <a:xfrm>
            <a:off x="5410200" y="3789432"/>
            <a:ext cx="2687444" cy="707886"/>
          </a:xfrm>
          <a:prstGeom prst="rect">
            <a:avLst/>
          </a:prstGeom>
          <a:noFill/>
        </p:spPr>
        <p:txBody>
          <a:bodyPr wrap="square" rtlCol="0">
            <a:spAutoFit/>
          </a:bodyPr>
          <a:lstStyle/>
          <a:p>
            <a:r>
              <a:rPr lang="en-ZA" sz="2000" i="1" dirty="0"/>
              <a:t>Quantity, Quality</a:t>
            </a:r>
          </a:p>
          <a:p>
            <a:r>
              <a:rPr lang="en-ZA" sz="2000" i="1" dirty="0"/>
              <a:t>Habitat, Biota</a:t>
            </a:r>
            <a:endParaRPr lang="en-US" sz="2000" i="1" dirty="0"/>
          </a:p>
        </p:txBody>
      </p:sp>
      <p:sp>
        <p:nvSpPr>
          <p:cNvPr id="7" name="Title 1">
            <a:extLst>
              <a:ext uri="{FF2B5EF4-FFF2-40B4-BE49-F238E27FC236}">
                <a16:creationId xmlns:a16="http://schemas.microsoft.com/office/drawing/2014/main" xmlns="" id="{4C0F0A3D-0DA9-4E70-9250-6F8B51CF868F}"/>
              </a:ext>
            </a:extLst>
          </p:cNvPr>
          <p:cNvSpPr txBox="1">
            <a:spLocks/>
          </p:cNvSpPr>
          <p:nvPr/>
        </p:nvSpPr>
        <p:spPr>
          <a:xfrm>
            <a:off x="1539240" y="122536"/>
            <a:ext cx="7536180" cy="988964"/>
          </a:xfrm>
          <a:prstGeom prst="rect">
            <a:avLst/>
          </a:prstGeom>
          <a:solidFill>
            <a:schemeClr val="accent1">
              <a:lumMod val="20000"/>
              <a:lumOff val="80000"/>
            </a:schemeClr>
          </a:solidFill>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ZA" sz="2800" b="1" dirty="0">
                <a:solidFill>
                  <a:schemeClr val="bg2">
                    <a:lumMod val="25000"/>
                  </a:schemeClr>
                </a:solidFill>
                <a:latin typeface="+mn-lt"/>
                <a:ea typeface="ＭＳ Ｐゴシック" pitchFamily="34" charset="-128"/>
                <a:cs typeface="+mn-cs"/>
              </a:rPr>
              <a:t>Task 4: Determine Resource Quality Objectives</a:t>
            </a:r>
          </a:p>
          <a:p>
            <a:pPr algn="l"/>
            <a:r>
              <a:rPr lang="en-ZA" sz="2800" b="1" i="1" dirty="0">
                <a:solidFill>
                  <a:schemeClr val="bg2">
                    <a:lumMod val="25000"/>
                  </a:schemeClr>
                </a:solidFill>
                <a:ea typeface="ＭＳ Ｐゴシック" pitchFamily="34" charset="-128"/>
              </a:rPr>
              <a:t>Evaluation of RUs - method</a:t>
            </a:r>
            <a:endParaRPr lang="en-ZA" sz="2800" b="1" i="1" dirty="0">
              <a:solidFill>
                <a:schemeClr val="bg2">
                  <a:lumMod val="25000"/>
                </a:schemeClr>
              </a:solidFill>
              <a:latin typeface="+mn-lt"/>
              <a:ea typeface="ＭＳ Ｐゴシック" pitchFamily="34" charset="-128"/>
              <a:cs typeface="+mn-cs"/>
            </a:endParaRPr>
          </a:p>
        </p:txBody>
      </p:sp>
    </p:spTree>
    <p:extLst>
      <p:ext uri="{BB962C8B-B14F-4D97-AF65-F5344CB8AC3E}">
        <p14:creationId xmlns:p14="http://schemas.microsoft.com/office/powerpoint/2010/main" val="492514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xmlns="" id="{D2F84E0C-E16E-4241-AB20-166B197952F0}"/>
              </a:ext>
            </a:extLst>
          </p:cNvPr>
          <p:cNvSpPr txBox="1">
            <a:spLocks/>
          </p:cNvSpPr>
          <p:nvPr/>
        </p:nvSpPr>
        <p:spPr>
          <a:xfrm>
            <a:off x="1714500" y="191991"/>
            <a:ext cx="7429500" cy="608776"/>
          </a:xfrm>
          <a:prstGeom prst="rect">
            <a:avLst/>
          </a:prstGeom>
          <a:noFill/>
        </p:spPr>
        <p:txBody>
          <a:bodyPr/>
          <a:lstStyle>
            <a:defPPr>
              <a:defRPr lang="en-US"/>
            </a:defPPr>
            <a:lvl1pPr>
              <a:defRPr sz="3200" b="1">
                <a:solidFill>
                  <a:schemeClr val="bg2">
                    <a:lumMod val="25000"/>
                  </a:schemeClr>
                </a:solidFill>
                <a:latin typeface="+mn-lt"/>
                <a:ea typeface="ＭＳ Ｐゴシック" pitchFamily="34" charset="-128"/>
              </a:defRPr>
            </a:lvl1pPr>
            <a:lvl2pPr algn="ctr">
              <a:defRPr sz="4400">
                <a:latin typeface="Calibri" pitchFamily="34" charset="0"/>
                <a:cs typeface="ＭＳ Ｐゴシック" charset="0"/>
              </a:defRPr>
            </a:lvl2pPr>
            <a:lvl3pPr algn="ctr">
              <a:defRPr sz="4400">
                <a:latin typeface="Calibri" pitchFamily="34" charset="0"/>
                <a:cs typeface="ＭＳ Ｐゴシック" charset="0"/>
              </a:defRPr>
            </a:lvl3pPr>
            <a:lvl4pPr algn="ctr">
              <a:defRPr sz="4400">
                <a:latin typeface="Calibri" pitchFamily="34" charset="0"/>
                <a:cs typeface="ＭＳ Ｐゴシック" charset="0"/>
              </a:defRPr>
            </a:lvl4pPr>
            <a:lvl5pPr algn="ctr">
              <a:defRPr sz="4400">
                <a:latin typeface="Calibri" pitchFamily="34" charset="0"/>
                <a:cs typeface="ＭＳ Ｐゴシック" charset="0"/>
              </a:defRPr>
            </a:lvl5pPr>
            <a:lvl6pPr marL="457200" algn="ctr" defTabSz="457200" fontAlgn="base">
              <a:spcBef>
                <a:spcPct val="0"/>
              </a:spcBef>
              <a:spcAft>
                <a:spcPct val="0"/>
              </a:spcAft>
              <a:defRPr sz="4400">
                <a:latin typeface="Calibri" pitchFamily="34" charset="0"/>
              </a:defRPr>
            </a:lvl6pPr>
            <a:lvl7pPr marL="914400" algn="ctr" defTabSz="457200" fontAlgn="base">
              <a:spcBef>
                <a:spcPct val="0"/>
              </a:spcBef>
              <a:spcAft>
                <a:spcPct val="0"/>
              </a:spcAft>
              <a:defRPr sz="4400">
                <a:latin typeface="Calibri" pitchFamily="34" charset="0"/>
              </a:defRPr>
            </a:lvl7pPr>
            <a:lvl8pPr marL="1371600" algn="ctr" defTabSz="457200" fontAlgn="base">
              <a:spcBef>
                <a:spcPct val="0"/>
              </a:spcBef>
              <a:spcAft>
                <a:spcPct val="0"/>
              </a:spcAft>
              <a:defRPr sz="4400">
                <a:latin typeface="Calibri" pitchFamily="34" charset="0"/>
              </a:defRPr>
            </a:lvl8pPr>
            <a:lvl9pPr marL="1828800" algn="ctr" defTabSz="457200" fontAlgn="base">
              <a:spcBef>
                <a:spcPct val="0"/>
              </a:spcBef>
              <a:spcAft>
                <a:spcPct val="0"/>
              </a:spcAft>
              <a:defRPr sz="4400">
                <a:latin typeface="Calibri" pitchFamily="34" charset="0"/>
              </a:defRPr>
            </a:lvl9pPr>
          </a:lstStyle>
          <a:p>
            <a:r>
              <a:rPr lang="en-ZA" dirty="0"/>
              <a:t>Example of indicators: River Example</a:t>
            </a:r>
            <a:endParaRPr lang="en-GB" dirty="0"/>
          </a:p>
        </p:txBody>
      </p:sp>
      <p:graphicFrame>
        <p:nvGraphicFramePr>
          <p:cNvPr id="24" name="Content Placeholder 3">
            <a:extLst>
              <a:ext uri="{FF2B5EF4-FFF2-40B4-BE49-F238E27FC236}">
                <a16:creationId xmlns:a16="http://schemas.microsoft.com/office/drawing/2014/main" xmlns="" id="{C594DF8A-49CA-4C4C-BA7F-CE0B29D68CC2}"/>
              </a:ext>
            </a:extLst>
          </p:cNvPr>
          <p:cNvGraphicFramePr>
            <a:graphicFrameLocks noGrp="1"/>
          </p:cNvGraphicFramePr>
          <p:nvPr>
            <p:ph idx="1"/>
            <p:extLst>
              <p:ext uri="{D42A27DB-BD31-4B8C-83A1-F6EECF244321}">
                <p14:modId xmlns:p14="http://schemas.microsoft.com/office/powerpoint/2010/main" val="4188283975"/>
              </p:ext>
            </p:extLst>
          </p:nvPr>
        </p:nvGraphicFramePr>
        <p:xfrm>
          <a:off x="1575088" y="892133"/>
          <a:ext cx="7296150" cy="5475954"/>
        </p:xfrm>
        <a:graphic>
          <a:graphicData uri="http://schemas.openxmlformats.org/drawingml/2006/table">
            <a:tbl>
              <a:tblPr firstRow="1" firstCol="1" bandRow="1">
                <a:tableStyleId>{5C22544A-7EE6-4342-B048-85BDC9FD1C3A}</a:tableStyleId>
              </a:tblPr>
              <a:tblGrid>
                <a:gridCol w="1210767">
                  <a:extLst>
                    <a:ext uri="{9D8B030D-6E8A-4147-A177-3AD203B41FA5}">
                      <a16:colId xmlns:a16="http://schemas.microsoft.com/office/drawing/2014/main" xmlns="" val="2428577448"/>
                    </a:ext>
                  </a:extLst>
                </a:gridCol>
                <a:gridCol w="1037978">
                  <a:extLst>
                    <a:ext uri="{9D8B030D-6E8A-4147-A177-3AD203B41FA5}">
                      <a16:colId xmlns:a16="http://schemas.microsoft.com/office/drawing/2014/main" xmlns="" val="20000"/>
                    </a:ext>
                  </a:extLst>
                </a:gridCol>
                <a:gridCol w="1808905">
                  <a:extLst>
                    <a:ext uri="{9D8B030D-6E8A-4147-A177-3AD203B41FA5}">
                      <a16:colId xmlns:a16="http://schemas.microsoft.com/office/drawing/2014/main" xmlns="" val="20001"/>
                    </a:ext>
                  </a:extLst>
                </a:gridCol>
                <a:gridCol w="3238500">
                  <a:extLst>
                    <a:ext uri="{9D8B030D-6E8A-4147-A177-3AD203B41FA5}">
                      <a16:colId xmlns:a16="http://schemas.microsoft.com/office/drawing/2014/main" xmlns="" val="20002"/>
                    </a:ext>
                  </a:extLst>
                </a:gridCol>
              </a:tblGrid>
              <a:tr h="732145">
                <a:tc gridSpan="2">
                  <a:txBody>
                    <a:bodyPr/>
                    <a:lstStyle/>
                    <a:p>
                      <a:pPr algn="ctr">
                        <a:lnSpc>
                          <a:spcPct val="115000"/>
                        </a:lnSpc>
                        <a:spcBef>
                          <a:spcPts val="600"/>
                        </a:spcBef>
                        <a:spcAft>
                          <a:spcPts val="0"/>
                        </a:spcAft>
                      </a:pPr>
                      <a:r>
                        <a:rPr lang="en-ZA" sz="1800" dirty="0">
                          <a:effectLst/>
                        </a:rPr>
                        <a:t>Component</a:t>
                      </a:r>
                      <a:endParaRPr lang="en-ZA" sz="1400" dirty="0">
                        <a:effectLst/>
                        <a:latin typeface="Arial" panose="020B0604020202020204" pitchFamily="34" charset="0"/>
                        <a:ea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a:lnSpc>
                          <a:spcPct val="115000"/>
                        </a:lnSpc>
                        <a:spcBef>
                          <a:spcPts val="600"/>
                        </a:spcBef>
                        <a:spcAft>
                          <a:spcPts val="0"/>
                        </a:spcAft>
                      </a:pPr>
                      <a:endParaRPr lang="en-ZA" sz="1200" dirty="0">
                        <a:effectLst/>
                        <a:latin typeface="Arial" panose="020B0604020202020204" pitchFamily="34" charset="0"/>
                        <a:ea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Bef>
                          <a:spcPts val="600"/>
                        </a:spcBef>
                        <a:spcAft>
                          <a:spcPts val="0"/>
                        </a:spcAft>
                      </a:pPr>
                      <a:r>
                        <a:rPr lang="en-ZA" sz="1800" dirty="0">
                          <a:effectLst/>
                        </a:rPr>
                        <a:t>Sub-Component</a:t>
                      </a:r>
                      <a:endParaRPr lang="en-ZA" sz="1400" dirty="0">
                        <a:effectLst/>
                        <a:latin typeface="Arial" panose="020B0604020202020204" pitchFamily="34" charset="0"/>
                        <a:ea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Bef>
                          <a:spcPts val="600"/>
                        </a:spcBef>
                        <a:spcAft>
                          <a:spcPts val="0"/>
                        </a:spcAft>
                      </a:pPr>
                      <a:r>
                        <a:rPr lang="en-ZA" sz="1800" dirty="0">
                          <a:effectLst/>
                        </a:rPr>
                        <a:t>Indicator example</a:t>
                      </a:r>
                      <a:endParaRPr lang="en-ZA" sz="1400" dirty="0">
                        <a:effectLst/>
                        <a:latin typeface="Arial" panose="020B0604020202020204" pitchFamily="34" charset="0"/>
                        <a:ea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0"/>
                  </a:ext>
                </a:extLst>
              </a:tr>
              <a:tr h="1442163">
                <a:tc>
                  <a:txBody>
                    <a:bodyPr/>
                    <a:lstStyle/>
                    <a:p>
                      <a:pPr marL="0" marR="0" lvl="0" indent="0" algn="ctr" defTabSz="457200" rtl="0" eaLnBrk="1" fontAlgn="auto" latinLnBrk="0" hangingPunct="1">
                        <a:lnSpc>
                          <a:spcPct val="115000"/>
                        </a:lnSpc>
                        <a:spcBef>
                          <a:spcPts val="600"/>
                        </a:spcBef>
                        <a:spcAft>
                          <a:spcPts val="0"/>
                        </a:spcAft>
                        <a:buClrTx/>
                        <a:buSzTx/>
                        <a:buFontTx/>
                        <a:buNone/>
                        <a:tabLst/>
                        <a:defRPr/>
                      </a:pPr>
                      <a:endParaRPr lang="en-ZA" sz="1200" dirty="0">
                        <a:solidFill>
                          <a:schemeClr val="bg1"/>
                        </a:solidFill>
                        <a:effectLst/>
                        <a:latin typeface="Arial" panose="020B0604020202020204" pitchFamily="34" charset="0"/>
                        <a:ea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457200" rtl="0" eaLnBrk="1" fontAlgn="auto" latinLnBrk="0" hangingPunct="1">
                        <a:lnSpc>
                          <a:spcPct val="115000"/>
                        </a:lnSpc>
                        <a:spcBef>
                          <a:spcPts val="600"/>
                        </a:spcBef>
                        <a:spcAft>
                          <a:spcPts val="0"/>
                        </a:spcAft>
                        <a:buClrTx/>
                        <a:buSzTx/>
                        <a:buFontTx/>
                        <a:buNone/>
                        <a:tabLst/>
                        <a:defRPr/>
                      </a:pPr>
                      <a:r>
                        <a:rPr lang="en-ZA" sz="1600" dirty="0">
                          <a:solidFill>
                            <a:schemeClr val="bg1"/>
                          </a:solidFill>
                          <a:effectLst/>
                        </a:rPr>
                        <a:t>QUANTITY</a:t>
                      </a:r>
                      <a:endParaRPr lang="en-ZA" sz="1200" dirty="0">
                        <a:solidFill>
                          <a:schemeClr val="bg1"/>
                        </a:solidFill>
                        <a:effectLst/>
                        <a:latin typeface="Arial" panose="020B0604020202020204" pitchFamily="34" charset="0"/>
                        <a:ea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Bef>
                          <a:spcPts val="600"/>
                        </a:spcBef>
                        <a:spcAft>
                          <a:spcPts val="0"/>
                        </a:spcAft>
                      </a:pPr>
                      <a:r>
                        <a:rPr lang="en-ZA" sz="1600" kern="1200" dirty="0">
                          <a:solidFill>
                            <a:schemeClr val="dk1"/>
                          </a:solidFill>
                          <a:effectLst/>
                          <a:latin typeface="+mn-lt"/>
                          <a:ea typeface="+mn-ea"/>
                          <a:cs typeface="+mn-cs"/>
                        </a:rPr>
                        <a:t>Flow</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15000"/>
                        </a:lnSpc>
                        <a:spcBef>
                          <a:spcPts val="600"/>
                        </a:spcBef>
                        <a:spcAft>
                          <a:spcPts val="0"/>
                        </a:spcAft>
                        <a:buClrTx/>
                        <a:buSzTx/>
                        <a:buFontTx/>
                        <a:buNone/>
                        <a:tabLst/>
                        <a:defRPr/>
                      </a:pPr>
                      <a:r>
                        <a:rPr lang="en-ZA" sz="1600" kern="1200" dirty="0">
                          <a:solidFill>
                            <a:schemeClr val="dk1"/>
                          </a:solidFill>
                          <a:effectLst/>
                          <a:latin typeface="+mn-lt"/>
                          <a:ea typeface="+mn-ea"/>
                          <a:cs typeface="+mn-cs"/>
                        </a:rPr>
                        <a:t>Water level recovers from abstraction impact during wet season, under consideration of climate change and drought cycles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130130">
                <a:tc>
                  <a:txBody>
                    <a:bodyPr/>
                    <a:lstStyle/>
                    <a:p>
                      <a:pPr algn="ctr">
                        <a:lnSpc>
                          <a:spcPct val="115000"/>
                        </a:lnSpc>
                        <a:spcBef>
                          <a:spcPts val="600"/>
                        </a:spcBef>
                        <a:spcAft>
                          <a:spcPts val="0"/>
                        </a:spcAft>
                      </a:pPr>
                      <a:endParaRPr lang="en-ZA" sz="1200" dirty="0">
                        <a:solidFill>
                          <a:schemeClr val="bg1"/>
                        </a:solidFill>
                        <a:effectLst/>
                        <a:latin typeface="Arial" panose="020B0604020202020204" pitchFamily="34" charset="0"/>
                        <a:ea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Bef>
                          <a:spcPts val="600"/>
                        </a:spcBef>
                        <a:spcAft>
                          <a:spcPts val="0"/>
                        </a:spcAft>
                      </a:pPr>
                      <a:r>
                        <a:rPr lang="en-ZA" sz="1600" dirty="0">
                          <a:solidFill>
                            <a:schemeClr val="bg1"/>
                          </a:solidFill>
                          <a:effectLst/>
                        </a:rPr>
                        <a:t>QUALITY</a:t>
                      </a:r>
                      <a:endParaRPr lang="en-ZA" sz="1200" dirty="0">
                        <a:solidFill>
                          <a:schemeClr val="bg1"/>
                        </a:solidFill>
                        <a:effectLst/>
                        <a:latin typeface="Arial" panose="020B0604020202020204" pitchFamily="34" charset="0"/>
                        <a:ea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Bef>
                          <a:spcPts val="600"/>
                        </a:spcBef>
                        <a:spcAft>
                          <a:spcPts val="0"/>
                        </a:spcAft>
                      </a:pPr>
                      <a:r>
                        <a:rPr lang="en-ZA" sz="1600" dirty="0">
                          <a:effectLst/>
                        </a:rPr>
                        <a:t>Nutrients</a:t>
                      </a:r>
                      <a:endParaRPr lang="en-ZA" sz="1200" dirty="0">
                        <a:effectLst/>
                        <a:latin typeface="Arial" panose="020B0604020202020204" pitchFamily="34" charset="0"/>
                        <a:ea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0"/>
                        </a:spcAft>
                      </a:pPr>
                      <a:r>
                        <a:rPr lang="en-ZA" sz="1600" dirty="0">
                          <a:effectLst/>
                        </a:rPr>
                        <a:t>NO</a:t>
                      </a:r>
                      <a:r>
                        <a:rPr lang="en-ZA" sz="1600" baseline="-25000" dirty="0">
                          <a:effectLst/>
                        </a:rPr>
                        <a:t>3</a:t>
                      </a:r>
                      <a:r>
                        <a:rPr lang="en-ZA" sz="1600" dirty="0">
                          <a:effectLst/>
                        </a:rPr>
                        <a:t>/NO</a:t>
                      </a:r>
                      <a:r>
                        <a:rPr lang="en-ZA" sz="1600" baseline="-25000" dirty="0">
                          <a:effectLst/>
                        </a:rPr>
                        <a:t>2</a:t>
                      </a:r>
                      <a:endParaRPr lang="en-ZA" sz="1200" dirty="0">
                        <a:effectLst/>
                        <a:latin typeface="Arial" panose="020B0604020202020204" pitchFamily="34" charset="0"/>
                        <a:ea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1054249">
                <a:tc>
                  <a:txBody>
                    <a:bodyPr/>
                    <a:lstStyle/>
                    <a:p>
                      <a:pPr algn="ctr">
                        <a:lnSpc>
                          <a:spcPct val="115000"/>
                        </a:lnSpc>
                        <a:spcBef>
                          <a:spcPts val="600"/>
                        </a:spcBef>
                        <a:spcAft>
                          <a:spcPts val="0"/>
                        </a:spcAft>
                      </a:pPr>
                      <a:endParaRPr lang="en-ZA" sz="1600" dirty="0">
                        <a:solidFill>
                          <a:schemeClr val="bg1"/>
                        </a:solidFill>
                        <a:effectLst/>
                        <a:latin typeface="+mn-lt"/>
                        <a:ea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Bef>
                          <a:spcPts val="600"/>
                        </a:spcBef>
                        <a:spcAft>
                          <a:spcPts val="0"/>
                        </a:spcAft>
                      </a:pPr>
                      <a:r>
                        <a:rPr lang="en-ZA" sz="1600" dirty="0">
                          <a:solidFill>
                            <a:schemeClr val="bg1"/>
                          </a:solidFill>
                          <a:effectLst/>
                          <a:latin typeface="+mn-lt"/>
                          <a:ea typeface="Arial" panose="020B0604020202020204" pitchFamily="34" charset="0"/>
                        </a:rPr>
                        <a:t>HABITAT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Bef>
                          <a:spcPts val="600"/>
                        </a:spcBef>
                        <a:spcAft>
                          <a:spcPts val="0"/>
                        </a:spcAft>
                      </a:pPr>
                      <a:r>
                        <a:rPr lang="en-ZA" sz="1600" dirty="0">
                          <a:effectLst/>
                          <a:latin typeface="+mn-lt"/>
                          <a:ea typeface="Arial" panose="020B0604020202020204" pitchFamily="34" charset="0"/>
                        </a:rPr>
                        <a:t>Geomorphology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0"/>
                        </a:spcAft>
                      </a:pPr>
                      <a:r>
                        <a:rPr lang="en-ZA" sz="1600">
                          <a:effectLst/>
                          <a:latin typeface="+mn-lt"/>
                          <a:ea typeface="Arial" panose="020B0604020202020204" pitchFamily="34" charset="0"/>
                        </a:rPr>
                        <a:t>Sediment particle size (D</a:t>
                      </a:r>
                      <a:r>
                        <a:rPr lang="en-ZA" sz="1600" baseline="-25000">
                          <a:effectLst/>
                          <a:latin typeface="+mn-lt"/>
                          <a:ea typeface="Arial" panose="020B0604020202020204" pitchFamily="34" charset="0"/>
                        </a:rPr>
                        <a:t>50</a:t>
                      </a:r>
                      <a:r>
                        <a:rPr lang="en-ZA" sz="1600">
                          <a:effectLst/>
                          <a:latin typeface="+mn-lt"/>
                          <a:ea typeface="Arial" panose="020B0604020202020204" pitchFamily="34" charset="0"/>
                        </a:rPr>
                        <a:t>)</a:t>
                      </a:r>
                      <a:endParaRPr lang="en-ZA" sz="1600" dirty="0">
                        <a:effectLst/>
                        <a:latin typeface="+mn-lt"/>
                        <a:ea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62971071"/>
                  </a:ext>
                </a:extLst>
              </a:tr>
              <a:tr h="1117267">
                <a:tc>
                  <a:txBody>
                    <a:bodyPr/>
                    <a:lstStyle/>
                    <a:p>
                      <a:pPr algn="ctr">
                        <a:lnSpc>
                          <a:spcPct val="115000"/>
                        </a:lnSpc>
                        <a:spcBef>
                          <a:spcPts val="600"/>
                        </a:spcBef>
                        <a:spcAft>
                          <a:spcPts val="0"/>
                        </a:spcAft>
                      </a:pPr>
                      <a:endParaRPr lang="en-ZA" sz="1600" dirty="0">
                        <a:solidFill>
                          <a:schemeClr val="bg1"/>
                        </a:solidFill>
                        <a:effectLst/>
                        <a:latin typeface="+mn-lt"/>
                        <a:ea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Bef>
                          <a:spcPts val="600"/>
                        </a:spcBef>
                        <a:spcAft>
                          <a:spcPts val="0"/>
                        </a:spcAft>
                      </a:pPr>
                      <a:r>
                        <a:rPr lang="en-ZA" sz="1600" dirty="0">
                          <a:solidFill>
                            <a:schemeClr val="bg1"/>
                          </a:solidFill>
                          <a:effectLst/>
                          <a:latin typeface="+mn-lt"/>
                          <a:ea typeface="Arial" panose="020B0604020202020204" pitchFamily="34" charset="0"/>
                        </a:rPr>
                        <a:t>BIOTA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Bef>
                          <a:spcPts val="600"/>
                        </a:spcBef>
                        <a:spcAft>
                          <a:spcPts val="0"/>
                        </a:spcAft>
                      </a:pPr>
                      <a:r>
                        <a:rPr lang="en-ZA" sz="1600" dirty="0">
                          <a:effectLst/>
                          <a:latin typeface="+mn-lt"/>
                          <a:ea typeface="Arial" panose="020B0604020202020204" pitchFamily="34" charset="0"/>
                        </a:rPr>
                        <a:t>Macroinvertebrates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0"/>
                        </a:spcAft>
                      </a:pPr>
                      <a:r>
                        <a:rPr lang="en-ZA" sz="1600" dirty="0">
                          <a:effectLst/>
                          <a:latin typeface="+mn-lt"/>
                          <a:ea typeface="Arial" panose="020B0604020202020204" pitchFamily="34" charset="0"/>
                        </a:rPr>
                        <a:t>SASS and ASPT scores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903524114"/>
                  </a:ext>
                </a:extLst>
              </a:tr>
            </a:tbl>
          </a:graphicData>
        </a:graphic>
      </p:graphicFrame>
      <p:pic>
        <p:nvPicPr>
          <p:cNvPr id="3" name="Graphic 2" descr="Water">
            <a:extLst>
              <a:ext uri="{FF2B5EF4-FFF2-40B4-BE49-F238E27FC236}">
                <a16:creationId xmlns:a16="http://schemas.microsoft.com/office/drawing/2014/main" xmlns="" id="{A6590227-95F1-492B-AB75-85088D83733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14500" y="1916822"/>
            <a:ext cx="914400" cy="914400"/>
          </a:xfrm>
          <a:prstGeom prst="rect">
            <a:avLst/>
          </a:prstGeom>
          <a:effectLst>
            <a:outerShdw blurRad="50800" dist="38100" dir="8100000" algn="tr" rotWithShape="0">
              <a:prstClr val="black">
                <a:alpha val="40000"/>
              </a:prstClr>
            </a:outerShdw>
          </a:effectLst>
        </p:spPr>
      </p:pic>
      <p:pic>
        <p:nvPicPr>
          <p:cNvPr id="7" name="Graphic 6" descr="Water">
            <a:extLst>
              <a:ext uri="{FF2B5EF4-FFF2-40B4-BE49-F238E27FC236}">
                <a16:creationId xmlns:a16="http://schemas.microsoft.com/office/drawing/2014/main" xmlns="" id="{334D4050-45B0-4127-9FF1-E5CF44314A3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714500" y="3148547"/>
            <a:ext cx="914400" cy="914400"/>
          </a:xfrm>
          <a:prstGeom prst="rect">
            <a:avLst/>
          </a:prstGeom>
          <a:effectLst>
            <a:outerShdw blurRad="50800" dist="38100" dir="5400000" algn="t" rotWithShape="0">
              <a:prstClr val="black">
                <a:alpha val="40000"/>
              </a:prstClr>
            </a:outerShdw>
          </a:effectLst>
        </p:spPr>
      </p:pic>
      <p:pic>
        <p:nvPicPr>
          <p:cNvPr id="5" name="Graphic 4" descr="Plant">
            <a:extLst>
              <a:ext uri="{FF2B5EF4-FFF2-40B4-BE49-F238E27FC236}">
                <a16:creationId xmlns:a16="http://schemas.microsoft.com/office/drawing/2014/main" xmlns="" id="{4B989EB3-E762-476F-8F3C-745A65C1076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96745" y="4328217"/>
            <a:ext cx="749910" cy="749910"/>
          </a:xfrm>
          <a:prstGeom prst="rect">
            <a:avLst/>
          </a:prstGeom>
        </p:spPr>
      </p:pic>
      <p:pic>
        <p:nvPicPr>
          <p:cNvPr id="8" name="Graphic 7" descr="Fish">
            <a:extLst>
              <a:ext uri="{FF2B5EF4-FFF2-40B4-BE49-F238E27FC236}">
                <a16:creationId xmlns:a16="http://schemas.microsoft.com/office/drawing/2014/main" xmlns="" id="{2A2E3280-A2A1-4D75-9970-F42E46D9EFD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714500" y="5362321"/>
            <a:ext cx="914400" cy="914400"/>
          </a:xfrm>
          <a:prstGeom prst="rect">
            <a:avLst/>
          </a:prstGeom>
        </p:spPr>
      </p:pic>
    </p:spTree>
    <p:extLst>
      <p:ext uri="{BB962C8B-B14F-4D97-AF65-F5344CB8AC3E}">
        <p14:creationId xmlns:p14="http://schemas.microsoft.com/office/powerpoint/2010/main" val="3196907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0700" y="1254375"/>
            <a:ext cx="7007612" cy="6226320"/>
          </a:xfrm>
          <a:prstGeom prst="rect">
            <a:avLst/>
          </a:prstGeom>
        </p:spPr>
        <p:txBody>
          <a:bodyPr wrap="square">
            <a:spAutoFit/>
          </a:bodyPr>
          <a:lstStyle/>
          <a:p>
            <a:pPr lvl="0">
              <a:lnSpc>
                <a:spcPct val="115000"/>
              </a:lnSpc>
              <a:spcBef>
                <a:spcPts val="600"/>
              </a:spcBef>
              <a:spcAft>
                <a:spcPts val="0"/>
              </a:spcAft>
              <a:buClr>
                <a:srgbClr val="7AB800"/>
              </a:buClr>
              <a:buSzPts val="1000"/>
            </a:pPr>
            <a:r>
              <a:rPr lang="en-ZA" sz="1800" b="1" dirty="0">
                <a:ea typeface="Arial" panose="020B0604020202020204" pitchFamily="34" charset="0"/>
              </a:rPr>
              <a:t>Prioritised Resource Unit per IUA: </a:t>
            </a:r>
          </a:p>
          <a:p>
            <a:pPr marL="342900" indent="-342900">
              <a:lnSpc>
                <a:spcPct val="110000"/>
              </a:lnSpc>
              <a:spcBef>
                <a:spcPts val="0"/>
              </a:spcBef>
              <a:spcAft>
                <a:spcPts val="0"/>
              </a:spcAft>
              <a:buClr>
                <a:srgbClr val="0070C0"/>
              </a:buClr>
              <a:buSzPct val="85000"/>
              <a:buFont typeface="Symbol" panose="05050102010706020507" pitchFamily="18" charset="2"/>
              <a:buChar char=""/>
            </a:pPr>
            <a:r>
              <a:rPr lang="en-US" sz="1800" dirty="0">
                <a:solidFill>
                  <a:srgbClr val="0070C0"/>
                </a:solidFill>
                <a:ea typeface="Arial" panose="020B0604020202020204" pitchFamily="34" charset="0"/>
              </a:rPr>
              <a:t>i.e. grouped areas e.g. river basins, deemed similar in terms of various characteristics</a:t>
            </a:r>
          </a:p>
          <a:p>
            <a:pPr lvl="0">
              <a:lnSpc>
                <a:spcPct val="115000"/>
              </a:lnSpc>
              <a:spcBef>
                <a:spcPts val="600"/>
              </a:spcBef>
              <a:spcAft>
                <a:spcPts val="0"/>
              </a:spcAft>
              <a:buClr>
                <a:srgbClr val="7AB800"/>
              </a:buClr>
              <a:buSzPts val="1000"/>
            </a:pPr>
            <a:r>
              <a:rPr lang="en-ZA" sz="1800" b="1" dirty="0">
                <a:ea typeface="Arial" panose="020B0604020202020204" pitchFamily="34" charset="0"/>
              </a:rPr>
              <a:t>Component/ Sub-component:</a:t>
            </a:r>
          </a:p>
          <a:p>
            <a:pPr marL="342900" lvl="1" indent="-342900">
              <a:lnSpc>
                <a:spcPct val="110000"/>
              </a:lnSpc>
              <a:spcBef>
                <a:spcPts val="0"/>
              </a:spcBef>
              <a:spcAft>
                <a:spcPts val="0"/>
              </a:spcAft>
              <a:buClr>
                <a:srgbClr val="0070C0"/>
              </a:buClr>
              <a:buSzPct val="85000"/>
              <a:buFont typeface="Symbol" panose="05050102010706020507" pitchFamily="18" charset="2"/>
              <a:buChar char=""/>
            </a:pPr>
            <a:r>
              <a:rPr lang="en-ZA" sz="1800" dirty="0">
                <a:solidFill>
                  <a:srgbClr val="0070C0"/>
                </a:solidFill>
              </a:rPr>
              <a:t>E.g. Quantity/ Flow</a:t>
            </a:r>
          </a:p>
          <a:p>
            <a:pPr lvl="0">
              <a:lnSpc>
                <a:spcPct val="115000"/>
              </a:lnSpc>
              <a:spcBef>
                <a:spcPts val="600"/>
              </a:spcBef>
              <a:spcAft>
                <a:spcPts val="0"/>
              </a:spcAft>
              <a:buClr>
                <a:srgbClr val="7AB800"/>
              </a:buClr>
              <a:buSzPts val="1000"/>
            </a:pPr>
            <a:r>
              <a:rPr lang="en-ZA" sz="1800" b="1" dirty="0">
                <a:ea typeface="Arial" panose="020B0604020202020204" pitchFamily="34" charset="0"/>
              </a:rPr>
              <a:t>Indicator:</a:t>
            </a:r>
          </a:p>
          <a:p>
            <a:pPr marL="342900" lvl="1" indent="-342900">
              <a:lnSpc>
                <a:spcPct val="110000"/>
              </a:lnSpc>
              <a:spcBef>
                <a:spcPts val="0"/>
              </a:spcBef>
              <a:spcAft>
                <a:spcPts val="0"/>
              </a:spcAft>
              <a:buClr>
                <a:srgbClr val="0070C0"/>
              </a:buClr>
              <a:buSzPct val="85000"/>
              <a:buFont typeface="Symbol" panose="05050102010706020507" pitchFamily="18" charset="2"/>
              <a:buChar char=""/>
            </a:pPr>
            <a:r>
              <a:rPr lang="en-ZA" sz="1800" dirty="0">
                <a:solidFill>
                  <a:srgbClr val="0070C0"/>
                </a:solidFill>
              </a:rPr>
              <a:t>Representation of trend tracking the measurable change in a system over time. Focuses on a small manageable set of information </a:t>
            </a:r>
          </a:p>
          <a:p>
            <a:pPr>
              <a:lnSpc>
                <a:spcPct val="115000"/>
              </a:lnSpc>
              <a:spcBef>
                <a:spcPts val="600"/>
              </a:spcBef>
              <a:spcAft>
                <a:spcPts val="0"/>
              </a:spcAft>
              <a:buClr>
                <a:srgbClr val="7AB800"/>
              </a:buClr>
              <a:buSzPts val="1000"/>
            </a:pPr>
            <a:r>
              <a:rPr lang="en-ZA" sz="1800" b="1" dirty="0">
                <a:ea typeface="Arial" panose="020B0604020202020204" pitchFamily="34" charset="0"/>
              </a:rPr>
              <a:t>Resource Quality Objective (RQO):</a:t>
            </a:r>
          </a:p>
          <a:p>
            <a:pPr marL="342900" lvl="1" indent="-342900">
              <a:lnSpc>
                <a:spcPct val="110000"/>
              </a:lnSpc>
              <a:spcBef>
                <a:spcPts val="0"/>
              </a:spcBef>
              <a:spcAft>
                <a:spcPts val="0"/>
              </a:spcAft>
              <a:buClr>
                <a:srgbClr val="0070C0"/>
              </a:buClr>
              <a:buSzPct val="85000"/>
              <a:buFont typeface="Symbol" panose="05050102010706020507" pitchFamily="18" charset="2"/>
              <a:buChar char=""/>
            </a:pPr>
            <a:r>
              <a:rPr lang="en-ZA" sz="1800" dirty="0">
                <a:solidFill>
                  <a:srgbClr val="0070C0"/>
                </a:solidFill>
              </a:rPr>
              <a:t>Descriptive broad statements describing overall objectives for the Resource Unit</a:t>
            </a:r>
          </a:p>
          <a:p>
            <a:pPr lvl="0">
              <a:lnSpc>
                <a:spcPct val="115000"/>
              </a:lnSpc>
              <a:spcBef>
                <a:spcPts val="600"/>
              </a:spcBef>
              <a:spcAft>
                <a:spcPts val="0"/>
              </a:spcAft>
              <a:buClr>
                <a:srgbClr val="7AB800"/>
              </a:buClr>
              <a:buSzPts val="1000"/>
            </a:pPr>
            <a:r>
              <a:rPr lang="en-ZA" sz="1800" b="1" dirty="0">
                <a:ea typeface="Arial" panose="020B0604020202020204" pitchFamily="34" charset="0"/>
              </a:rPr>
              <a:t>Numerical limit:</a:t>
            </a:r>
          </a:p>
          <a:p>
            <a:pPr marL="342900" lvl="1" indent="-342900">
              <a:lnSpc>
                <a:spcPct val="110000"/>
              </a:lnSpc>
              <a:spcBef>
                <a:spcPts val="0"/>
              </a:spcBef>
              <a:spcAft>
                <a:spcPts val="0"/>
              </a:spcAft>
              <a:buClr>
                <a:srgbClr val="0070C0"/>
              </a:buClr>
              <a:buSzPct val="85000"/>
              <a:buFont typeface="Symbol" panose="05050102010706020507" pitchFamily="18" charset="2"/>
              <a:buChar char=""/>
            </a:pPr>
            <a:r>
              <a:rPr lang="en-ZA" sz="1800" dirty="0">
                <a:solidFill>
                  <a:srgbClr val="0070C0"/>
                </a:solidFill>
              </a:rPr>
              <a:t>Quantitative descriptors of different components of the Resource Unit</a:t>
            </a:r>
          </a:p>
          <a:p>
            <a:pPr marL="342900" lvl="0" indent="-342900" algn="just">
              <a:lnSpc>
                <a:spcPct val="115000"/>
              </a:lnSpc>
              <a:spcBef>
                <a:spcPts val="600"/>
              </a:spcBef>
              <a:spcAft>
                <a:spcPts val="0"/>
              </a:spcAft>
              <a:buClr>
                <a:srgbClr val="7AB800"/>
              </a:buClr>
              <a:buSzPts val="1000"/>
              <a:buFont typeface="Symbol" panose="05050102010706020507" pitchFamily="18" charset="2"/>
              <a:buChar char=""/>
            </a:pPr>
            <a:endParaRPr lang="en-ZA" sz="1800" b="1" dirty="0">
              <a:ea typeface="Arial" panose="020B0604020202020204" pitchFamily="34" charset="0"/>
            </a:endParaRPr>
          </a:p>
          <a:p>
            <a:pPr marL="342900" lvl="0" indent="-342900" algn="just">
              <a:lnSpc>
                <a:spcPct val="115000"/>
              </a:lnSpc>
              <a:spcBef>
                <a:spcPts val="600"/>
              </a:spcBef>
              <a:spcAft>
                <a:spcPts val="0"/>
              </a:spcAft>
              <a:buClr>
                <a:srgbClr val="7AB800"/>
              </a:buClr>
              <a:buSzPts val="1000"/>
              <a:buFont typeface="Symbol" panose="05050102010706020507" pitchFamily="18" charset="2"/>
              <a:buChar char=""/>
            </a:pPr>
            <a:endParaRPr lang="en-ZA" sz="1800" b="1" dirty="0">
              <a:ea typeface="Arial" panose="020B0604020202020204" pitchFamily="34" charset="0"/>
            </a:endParaRPr>
          </a:p>
          <a:p>
            <a:pPr marL="800100" lvl="1" indent="-342900" algn="just">
              <a:lnSpc>
                <a:spcPct val="115000"/>
              </a:lnSpc>
              <a:spcBef>
                <a:spcPts val="600"/>
              </a:spcBef>
              <a:spcAft>
                <a:spcPts val="0"/>
              </a:spcAft>
              <a:buClr>
                <a:srgbClr val="7AB800"/>
              </a:buClr>
              <a:buSzPts val="1000"/>
              <a:buFont typeface="Symbol" panose="05050102010706020507" pitchFamily="18" charset="2"/>
              <a:buChar char=""/>
            </a:pPr>
            <a:endParaRPr lang="en-GB" sz="1800" dirty="0">
              <a:ea typeface="Arial" panose="020B0604020202020204" pitchFamily="34" charset="0"/>
            </a:endParaRPr>
          </a:p>
        </p:txBody>
      </p:sp>
      <p:sp>
        <p:nvSpPr>
          <p:cNvPr id="6" name="Rectangle 5">
            <a:extLst>
              <a:ext uri="{FF2B5EF4-FFF2-40B4-BE49-F238E27FC236}">
                <a16:creationId xmlns:a16="http://schemas.microsoft.com/office/drawing/2014/main" xmlns="" id="{8C59D194-7FF7-4AFE-A25B-1003609E103E}"/>
              </a:ext>
            </a:extLst>
          </p:cNvPr>
          <p:cNvSpPr/>
          <p:nvPr/>
        </p:nvSpPr>
        <p:spPr>
          <a:xfrm>
            <a:off x="1674893" y="390525"/>
            <a:ext cx="7021432" cy="540000"/>
          </a:xfrm>
          <a:prstGeom prst="rect">
            <a:avLst/>
          </a:prstGeom>
        </p:spPr>
        <p:txBody>
          <a:bodyPr/>
          <a:lstStyle/>
          <a:p>
            <a:r>
              <a:rPr lang="en-ZA" sz="3200" b="1" dirty="0">
                <a:solidFill>
                  <a:schemeClr val="bg2">
                    <a:lumMod val="25000"/>
                  </a:schemeClr>
                </a:solidFill>
                <a:ea typeface="ＭＳ Ｐゴシック" pitchFamily="34" charset="-128"/>
              </a:rPr>
              <a:t>RQO terminology</a:t>
            </a:r>
            <a:endParaRPr lang="en-GB" sz="3200" b="1" dirty="0">
              <a:solidFill>
                <a:schemeClr val="bg2">
                  <a:lumMod val="25000"/>
                </a:schemeClr>
              </a:solidFill>
              <a:ea typeface="ＭＳ Ｐゴシック" pitchFamily="34" charset="-128"/>
            </a:endParaRPr>
          </a:p>
        </p:txBody>
      </p:sp>
    </p:spTree>
    <p:extLst>
      <p:ext uri="{BB962C8B-B14F-4D97-AF65-F5344CB8AC3E}">
        <p14:creationId xmlns:p14="http://schemas.microsoft.com/office/powerpoint/2010/main" val="1278300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094" y="0"/>
            <a:ext cx="9212094" cy="1600200"/>
          </a:xfrm>
          <a:prstGeom prst="rect">
            <a:avLst/>
          </a:prstGeom>
          <a:gradFill>
            <a:gsLst>
              <a:gs pos="0">
                <a:schemeClr val="accent1">
                  <a:tint val="100000"/>
                  <a:shade val="100000"/>
                  <a:satMod val="130000"/>
                  <a:alpha val="2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ZA" u="sng" dirty="0"/>
              <a:t>Rivers</a:t>
            </a:r>
            <a:r>
              <a:rPr lang="en-ZA" dirty="0"/>
              <a:t> </a:t>
            </a:r>
            <a:endParaRPr lang="en-GB" dirty="0"/>
          </a:p>
        </p:txBody>
      </p:sp>
      <p:pic>
        <p:nvPicPr>
          <p:cNvPr id="5" name="Picture 4"/>
          <p:cNvPicPr/>
          <p:nvPr/>
        </p:nvPicPr>
        <p:blipFill rotWithShape="1">
          <a:blip r:embed="rId3" cstate="screen">
            <a:extLst>
              <a:ext uri="{28A0092B-C50C-407E-A947-70E740481C1C}">
                <a14:useLocalDpi xmlns:a14="http://schemas.microsoft.com/office/drawing/2010/main"/>
              </a:ext>
            </a:extLst>
          </a:blip>
          <a:srcRect b="-107"/>
          <a:stretch/>
        </p:blipFill>
        <p:spPr bwMode="auto">
          <a:xfrm>
            <a:off x="-68094" y="-45916"/>
            <a:ext cx="2525746" cy="1692031"/>
          </a:xfrm>
          <a:prstGeom prst="rect">
            <a:avLst/>
          </a:prstGeom>
          <a:ln>
            <a:noFill/>
          </a:ln>
          <a:effectLst>
            <a:softEdge rad="112500"/>
          </a:effectLst>
        </p:spPr>
      </p:pic>
      <p:pic>
        <p:nvPicPr>
          <p:cNvPr id="6" name="Picture 5"/>
          <p:cNvPicPr/>
          <p:nvPr/>
        </p:nvPicPr>
        <p:blipFill rotWithShape="1">
          <a:blip r:embed="rId3" cstate="screen">
            <a:extLst>
              <a:ext uri="{28A0092B-C50C-407E-A947-70E740481C1C}">
                <a14:useLocalDpi xmlns:a14="http://schemas.microsoft.com/office/drawing/2010/main"/>
              </a:ext>
            </a:extLst>
          </a:blip>
          <a:srcRect b="-107"/>
          <a:stretch/>
        </p:blipFill>
        <p:spPr bwMode="auto">
          <a:xfrm>
            <a:off x="6686348" y="-45917"/>
            <a:ext cx="2525746" cy="1692031"/>
          </a:xfrm>
          <a:prstGeom prst="rect">
            <a:avLst/>
          </a:prstGeom>
          <a:ln>
            <a:noFill/>
          </a:ln>
          <a:effectLst>
            <a:softEdge rad="112500"/>
          </a:effectLst>
        </p:spPr>
      </p:pic>
      <p:graphicFrame>
        <p:nvGraphicFramePr>
          <p:cNvPr id="7" name="Content Placeholder 3">
            <a:extLst>
              <a:ext uri="{FF2B5EF4-FFF2-40B4-BE49-F238E27FC236}">
                <a16:creationId xmlns:a16="http://schemas.microsoft.com/office/drawing/2014/main" xmlns="" id="{10932DF2-346E-437A-9406-27FDA0555750}"/>
              </a:ext>
            </a:extLst>
          </p:cNvPr>
          <p:cNvGraphicFramePr>
            <a:graphicFrameLocks/>
          </p:cNvGraphicFramePr>
          <p:nvPr>
            <p:extLst>
              <p:ext uri="{D42A27DB-BD31-4B8C-83A1-F6EECF244321}">
                <p14:modId xmlns:p14="http://schemas.microsoft.com/office/powerpoint/2010/main" val="1741402069"/>
              </p:ext>
            </p:extLst>
          </p:nvPr>
        </p:nvGraphicFramePr>
        <p:xfrm>
          <a:off x="2552700" y="1746913"/>
          <a:ext cx="4611373" cy="4660465"/>
        </p:xfrm>
        <a:graphic>
          <a:graphicData uri="http://schemas.openxmlformats.org/drawingml/2006/table">
            <a:tbl>
              <a:tblPr firstRow="1" firstCol="1" bandRow="1">
                <a:tableStyleId>{5C22544A-7EE6-4342-B048-85BDC9FD1C3A}</a:tableStyleId>
              </a:tblPr>
              <a:tblGrid>
                <a:gridCol w="1395271">
                  <a:extLst>
                    <a:ext uri="{9D8B030D-6E8A-4147-A177-3AD203B41FA5}">
                      <a16:colId xmlns:a16="http://schemas.microsoft.com/office/drawing/2014/main" xmlns="" val="2741655713"/>
                    </a:ext>
                  </a:extLst>
                </a:gridCol>
                <a:gridCol w="1353414">
                  <a:extLst>
                    <a:ext uri="{9D8B030D-6E8A-4147-A177-3AD203B41FA5}">
                      <a16:colId xmlns:a16="http://schemas.microsoft.com/office/drawing/2014/main" xmlns="" val="1560314043"/>
                    </a:ext>
                  </a:extLst>
                </a:gridCol>
                <a:gridCol w="1862688">
                  <a:extLst>
                    <a:ext uri="{9D8B030D-6E8A-4147-A177-3AD203B41FA5}">
                      <a16:colId xmlns:a16="http://schemas.microsoft.com/office/drawing/2014/main" xmlns="" val="1222141978"/>
                    </a:ext>
                  </a:extLst>
                </a:gridCol>
              </a:tblGrid>
              <a:tr h="398186">
                <a:tc>
                  <a:txBody>
                    <a:bodyPr/>
                    <a:lstStyle/>
                    <a:p>
                      <a:pPr marL="0" marR="0">
                        <a:lnSpc>
                          <a:spcPct val="107000"/>
                        </a:lnSpc>
                        <a:spcBef>
                          <a:spcPts val="0"/>
                        </a:spcBef>
                        <a:spcAft>
                          <a:spcPts val="800"/>
                        </a:spcAft>
                      </a:pPr>
                      <a:endParaRPr lang="en-US" sz="1050" kern="1200">
                        <a:solidFill>
                          <a:schemeClr val="bg1"/>
                        </a:solidFill>
                        <a:effectLst/>
                        <a:latin typeface="+mn-lt"/>
                        <a:ea typeface="+mn-ea"/>
                        <a:cs typeface="+mn-cs"/>
                      </a:endParaRPr>
                    </a:p>
                  </a:txBody>
                  <a:tcPr marL="34565" marR="34565" marT="0" marB="0" anchor="ctr"/>
                </a:tc>
                <a:tc>
                  <a:txBody>
                    <a:bodyPr/>
                    <a:lstStyle/>
                    <a:p>
                      <a:pPr marL="0" marR="0">
                        <a:lnSpc>
                          <a:spcPct val="107000"/>
                        </a:lnSpc>
                        <a:spcBef>
                          <a:spcPts val="0"/>
                        </a:spcBef>
                        <a:spcAft>
                          <a:spcPts val="800"/>
                        </a:spcAft>
                      </a:pPr>
                      <a:r>
                        <a:rPr lang="en-ZA" sz="1400" kern="1200" dirty="0">
                          <a:solidFill>
                            <a:schemeClr val="bg1"/>
                          </a:solidFill>
                          <a:effectLst/>
                          <a:latin typeface="+mn-lt"/>
                          <a:ea typeface="+mn-ea"/>
                          <a:cs typeface="+mn-cs"/>
                        </a:rPr>
                        <a:t>Component</a:t>
                      </a:r>
                      <a:endParaRPr lang="en-US" sz="1400" kern="1200" dirty="0">
                        <a:solidFill>
                          <a:schemeClr val="bg1"/>
                        </a:solidFill>
                        <a:effectLst/>
                        <a:latin typeface="+mn-lt"/>
                        <a:ea typeface="+mn-ea"/>
                        <a:cs typeface="+mn-cs"/>
                      </a:endParaRPr>
                    </a:p>
                  </a:txBody>
                  <a:tcPr marL="34565" marR="34565" marT="0" marB="0" anchor="ctr"/>
                </a:tc>
                <a:tc>
                  <a:txBody>
                    <a:bodyPr/>
                    <a:lstStyle/>
                    <a:p>
                      <a:pPr marL="0" marR="0">
                        <a:lnSpc>
                          <a:spcPct val="107000"/>
                        </a:lnSpc>
                        <a:spcBef>
                          <a:spcPts val="0"/>
                        </a:spcBef>
                        <a:spcAft>
                          <a:spcPts val="800"/>
                        </a:spcAft>
                      </a:pPr>
                      <a:r>
                        <a:rPr lang="en-ZA" sz="1400" kern="1200" dirty="0">
                          <a:solidFill>
                            <a:schemeClr val="bg1"/>
                          </a:solidFill>
                          <a:effectLst/>
                          <a:latin typeface="+mn-lt"/>
                          <a:ea typeface="+mn-ea"/>
                          <a:cs typeface="+mn-cs"/>
                        </a:rPr>
                        <a:t>Sub-component</a:t>
                      </a:r>
                      <a:endParaRPr lang="en-US" sz="1400" kern="1200" dirty="0">
                        <a:solidFill>
                          <a:schemeClr val="bg1"/>
                        </a:solidFill>
                        <a:effectLst/>
                        <a:latin typeface="+mn-lt"/>
                        <a:ea typeface="+mn-ea"/>
                        <a:cs typeface="+mn-cs"/>
                      </a:endParaRPr>
                    </a:p>
                  </a:txBody>
                  <a:tcPr marL="34565" marR="34565" marT="0" marB="0" anchor="ctr"/>
                </a:tc>
                <a:extLst>
                  <a:ext uri="{0D108BD9-81ED-4DB2-BD59-A6C34878D82A}">
                    <a16:rowId xmlns:a16="http://schemas.microsoft.com/office/drawing/2014/main" xmlns="" val="3499632892"/>
                  </a:ext>
                </a:extLst>
              </a:tr>
              <a:tr h="487309">
                <a:tc rowSpan="2">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rowSpan="2">
                  <a:txBody>
                    <a:bodyPr/>
                    <a:lstStyle/>
                    <a:p>
                      <a:pPr marL="0" marR="0">
                        <a:lnSpc>
                          <a:spcPct val="107000"/>
                        </a:lnSpc>
                        <a:spcBef>
                          <a:spcPts val="0"/>
                        </a:spcBef>
                        <a:spcAft>
                          <a:spcPts val="800"/>
                        </a:spcAft>
                      </a:pPr>
                      <a:r>
                        <a:rPr lang="en-ZA" sz="1200" kern="1200" dirty="0">
                          <a:solidFill>
                            <a:schemeClr val="bg1"/>
                          </a:solidFill>
                          <a:effectLst/>
                          <a:latin typeface="+mn-lt"/>
                          <a:ea typeface="+mn-ea"/>
                          <a:cs typeface="+mn-cs"/>
                        </a:rPr>
                        <a:t>QUANTITY</a:t>
                      </a:r>
                      <a:endParaRPr lang="en-US" sz="120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nSpc>
                          <a:spcPct val="107000"/>
                        </a:lnSpc>
                        <a:spcBef>
                          <a:spcPts val="0"/>
                        </a:spcBef>
                        <a:spcAft>
                          <a:spcPts val="800"/>
                        </a:spcAft>
                      </a:pPr>
                      <a:r>
                        <a:rPr lang="en-ZA" sz="1050" kern="1200" dirty="0">
                          <a:solidFill>
                            <a:schemeClr val="dk1"/>
                          </a:solidFill>
                          <a:effectLst/>
                          <a:latin typeface="+mn-lt"/>
                          <a:ea typeface="+mn-ea"/>
                          <a:cs typeface="+mn-cs"/>
                        </a:rPr>
                        <a:t>High flows</a:t>
                      </a:r>
                      <a:endParaRPr lang="en-US" sz="1050" kern="1200" dirty="0">
                        <a:solidFill>
                          <a:schemeClr val="dk1"/>
                        </a:solidFill>
                        <a:effectLst/>
                        <a:latin typeface="+mn-lt"/>
                        <a:ea typeface="+mn-ea"/>
                        <a:cs typeface="+mn-cs"/>
                      </a:endParaRPr>
                    </a:p>
                  </a:txBody>
                  <a:tcPr marL="34565" marR="34565" marT="0" marB="0" anchor="ctr"/>
                </a:tc>
                <a:extLst>
                  <a:ext uri="{0D108BD9-81ED-4DB2-BD59-A6C34878D82A}">
                    <a16:rowId xmlns:a16="http://schemas.microsoft.com/office/drawing/2014/main" xmlns="" val="1686489889"/>
                  </a:ext>
                </a:extLst>
              </a:tr>
              <a:tr h="717884">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800"/>
                        </a:spcAft>
                      </a:pPr>
                      <a:r>
                        <a:rPr lang="en-ZA" sz="1050" kern="1200" dirty="0">
                          <a:solidFill>
                            <a:schemeClr val="dk1"/>
                          </a:solidFill>
                          <a:effectLst/>
                          <a:latin typeface="+mn-lt"/>
                          <a:ea typeface="+mn-ea"/>
                          <a:cs typeface="+mn-cs"/>
                        </a:rPr>
                        <a:t>Low flows</a:t>
                      </a:r>
                      <a:endParaRPr lang="en-US" sz="1050" kern="1200" dirty="0">
                        <a:solidFill>
                          <a:schemeClr val="dk1"/>
                        </a:solidFill>
                        <a:effectLst/>
                        <a:latin typeface="+mn-lt"/>
                        <a:ea typeface="+mn-ea"/>
                        <a:cs typeface="+mn-cs"/>
                      </a:endParaRPr>
                    </a:p>
                  </a:txBody>
                  <a:tcPr marL="34565" marR="34565" marT="0" marB="0" anchor="ctr"/>
                </a:tc>
                <a:extLst>
                  <a:ext uri="{0D108BD9-81ED-4DB2-BD59-A6C34878D82A}">
                    <a16:rowId xmlns:a16="http://schemas.microsoft.com/office/drawing/2014/main" xmlns="" val="1902568591"/>
                  </a:ext>
                </a:extLst>
              </a:tr>
              <a:tr h="254741">
                <a:tc rowSpan="5">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rowSpan="5">
                  <a:txBody>
                    <a:bodyPr/>
                    <a:lstStyle/>
                    <a:p>
                      <a:pPr marL="0" marR="0">
                        <a:lnSpc>
                          <a:spcPct val="107000"/>
                        </a:lnSpc>
                        <a:spcBef>
                          <a:spcPts val="0"/>
                        </a:spcBef>
                        <a:spcAft>
                          <a:spcPts val="800"/>
                        </a:spcAft>
                      </a:pPr>
                      <a:r>
                        <a:rPr lang="en-ZA" sz="1200" kern="1200" dirty="0">
                          <a:solidFill>
                            <a:schemeClr val="bg1"/>
                          </a:solidFill>
                          <a:effectLst/>
                          <a:latin typeface="+mn-lt"/>
                          <a:ea typeface="+mn-ea"/>
                          <a:cs typeface="+mn-cs"/>
                        </a:rPr>
                        <a:t>WATER QUALITY</a:t>
                      </a:r>
                      <a:endParaRPr lang="en-US" sz="120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nSpc>
                          <a:spcPct val="105000"/>
                        </a:lnSpc>
                        <a:spcBef>
                          <a:spcPts val="300"/>
                        </a:spcBef>
                        <a:spcAft>
                          <a:spcPts val="0"/>
                        </a:spcAft>
                      </a:pPr>
                      <a:r>
                        <a:rPr lang="en-ZA" sz="1050" kern="1200" dirty="0">
                          <a:solidFill>
                            <a:schemeClr val="dk1"/>
                          </a:solidFill>
                          <a:effectLst/>
                          <a:latin typeface="+mn-lt"/>
                          <a:ea typeface="+mn-ea"/>
                          <a:cs typeface="+mn-cs"/>
                        </a:rPr>
                        <a:t> Nutrients</a:t>
                      </a:r>
                      <a:endParaRPr lang="en-US" sz="1050" kern="1200" dirty="0">
                        <a:solidFill>
                          <a:schemeClr val="dk1"/>
                        </a:solidFill>
                        <a:effectLst/>
                        <a:latin typeface="+mn-lt"/>
                        <a:ea typeface="+mn-ea"/>
                        <a:cs typeface="+mn-cs"/>
                      </a:endParaRPr>
                    </a:p>
                  </a:txBody>
                  <a:tcPr marL="17780" marR="17780" marT="0" marB="0" anchor="ctr"/>
                </a:tc>
                <a:extLst>
                  <a:ext uri="{0D108BD9-81ED-4DB2-BD59-A6C34878D82A}">
                    <a16:rowId xmlns:a16="http://schemas.microsoft.com/office/drawing/2014/main" xmlns="" val="489607805"/>
                  </a:ext>
                </a:extLst>
              </a:tr>
              <a:tr h="254741">
                <a:tc vMerge="1">
                  <a:txBody>
                    <a:bodyPr/>
                    <a:lstStyle/>
                    <a:p>
                      <a:endParaRPr lang="en-US"/>
                    </a:p>
                  </a:txBody>
                  <a:tcPr/>
                </a:tc>
                <a:tc vMerge="1">
                  <a:txBody>
                    <a:bodyPr/>
                    <a:lstStyle/>
                    <a:p>
                      <a:endParaRPr lang="en-US"/>
                    </a:p>
                  </a:txBody>
                  <a:tcPr/>
                </a:tc>
                <a:tc>
                  <a:txBody>
                    <a:bodyPr/>
                    <a:lstStyle/>
                    <a:p>
                      <a:pPr marL="0" marR="0">
                        <a:lnSpc>
                          <a:spcPct val="105000"/>
                        </a:lnSpc>
                        <a:spcBef>
                          <a:spcPts val="300"/>
                        </a:spcBef>
                        <a:spcAft>
                          <a:spcPts val="0"/>
                        </a:spcAft>
                      </a:pPr>
                      <a:r>
                        <a:rPr lang="en-ZA" sz="1050" kern="1200" dirty="0">
                          <a:solidFill>
                            <a:schemeClr val="dk1"/>
                          </a:solidFill>
                          <a:effectLst/>
                          <a:latin typeface="+mn-lt"/>
                          <a:ea typeface="+mn-ea"/>
                          <a:cs typeface="+mn-cs"/>
                        </a:rPr>
                        <a:t> Salts</a:t>
                      </a:r>
                      <a:endParaRPr lang="en-US" sz="1050" kern="1200" dirty="0">
                        <a:solidFill>
                          <a:schemeClr val="dk1"/>
                        </a:solidFill>
                        <a:effectLst/>
                        <a:latin typeface="+mn-lt"/>
                        <a:ea typeface="+mn-ea"/>
                        <a:cs typeface="+mn-cs"/>
                      </a:endParaRPr>
                    </a:p>
                  </a:txBody>
                  <a:tcPr marL="17780" marR="17780" marT="0" marB="0" anchor="ctr"/>
                </a:tc>
                <a:extLst>
                  <a:ext uri="{0D108BD9-81ED-4DB2-BD59-A6C34878D82A}">
                    <a16:rowId xmlns:a16="http://schemas.microsoft.com/office/drawing/2014/main" xmlns="" val="1080947559"/>
                  </a:ext>
                </a:extLst>
              </a:tr>
              <a:tr h="485221">
                <a:tc vMerge="1">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vMerge="1">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nSpc>
                          <a:spcPct val="100000"/>
                        </a:lnSpc>
                        <a:spcBef>
                          <a:spcPts val="0"/>
                        </a:spcBef>
                        <a:spcAft>
                          <a:spcPts val="0"/>
                        </a:spcAft>
                      </a:pPr>
                      <a:r>
                        <a:rPr lang="en-ZA" sz="1050" kern="1200" dirty="0">
                          <a:solidFill>
                            <a:schemeClr val="dk1"/>
                          </a:solidFill>
                          <a:effectLst/>
                          <a:latin typeface="+mn-lt"/>
                          <a:ea typeface="+mn-ea"/>
                          <a:cs typeface="+mn-cs"/>
                        </a:rPr>
                        <a:t> System variables (temperature,</a:t>
                      </a:r>
                    </a:p>
                    <a:p>
                      <a:pPr marL="0" marR="0">
                        <a:lnSpc>
                          <a:spcPct val="100000"/>
                        </a:lnSpc>
                        <a:spcBef>
                          <a:spcPts val="0"/>
                        </a:spcBef>
                        <a:spcAft>
                          <a:spcPts val="0"/>
                        </a:spcAft>
                      </a:pPr>
                      <a:r>
                        <a:rPr lang="en-ZA" sz="1050" kern="1200" dirty="0">
                          <a:solidFill>
                            <a:schemeClr val="dk1"/>
                          </a:solidFill>
                          <a:effectLst/>
                          <a:latin typeface="+mn-lt"/>
                          <a:ea typeface="+mn-ea"/>
                          <a:cs typeface="+mn-cs"/>
                        </a:rPr>
                        <a:t> salinity, oxygen, pH, turbidity</a:t>
                      </a:r>
                      <a:endParaRPr lang="en-US" sz="1050" kern="1200" dirty="0">
                        <a:solidFill>
                          <a:schemeClr val="dk1"/>
                        </a:solidFill>
                        <a:effectLst/>
                        <a:latin typeface="+mn-lt"/>
                        <a:ea typeface="+mn-ea"/>
                        <a:cs typeface="+mn-cs"/>
                      </a:endParaRPr>
                    </a:p>
                  </a:txBody>
                  <a:tcPr marL="17780" marR="17780" marT="0" marB="0" anchor="ctr"/>
                </a:tc>
                <a:extLst>
                  <a:ext uri="{0D108BD9-81ED-4DB2-BD59-A6C34878D82A}">
                    <a16:rowId xmlns:a16="http://schemas.microsoft.com/office/drawing/2014/main" xmlns="" val="3875718204"/>
                  </a:ext>
                </a:extLst>
              </a:tr>
              <a:tr h="254741">
                <a:tc vMerge="1">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vMerge="1">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nSpc>
                          <a:spcPct val="105000"/>
                        </a:lnSpc>
                        <a:spcBef>
                          <a:spcPts val="300"/>
                        </a:spcBef>
                        <a:spcAft>
                          <a:spcPts val="0"/>
                        </a:spcAft>
                      </a:pPr>
                      <a:r>
                        <a:rPr lang="en-ZA" sz="1050" kern="1200" dirty="0">
                          <a:solidFill>
                            <a:schemeClr val="dk1"/>
                          </a:solidFill>
                          <a:effectLst/>
                          <a:latin typeface="+mn-lt"/>
                          <a:ea typeface="+mn-ea"/>
                          <a:cs typeface="+mn-cs"/>
                        </a:rPr>
                        <a:t> Toxins</a:t>
                      </a:r>
                      <a:endParaRPr lang="en-US" sz="1050" kern="1200" dirty="0">
                        <a:solidFill>
                          <a:schemeClr val="dk1"/>
                        </a:solidFill>
                        <a:effectLst/>
                        <a:latin typeface="+mn-lt"/>
                        <a:ea typeface="+mn-ea"/>
                        <a:cs typeface="+mn-cs"/>
                      </a:endParaRPr>
                    </a:p>
                  </a:txBody>
                  <a:tcPr marL="17780" marR="17780" marT="0" marB="0" anchor="ctr"/>
                </a:tc>
                <a:extLst>
                  <a:ext uri="{0D108BD9-81ED-4DB2-BD59-A6C34878D82A}">
                    <a16:rowId xmlns:a16="http://schemas.microsoft.com/office/drawing/2014/main" xmlns="" val="407529308"/>
                  </a:ext>
                </a:extLst>
              </a:tr>
              <a:tr h="254741">
                <a:tc vMerge="1">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vMerge="1">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nSpc>
                          <a:spcPct val="105000"/>
                        </a:lnSpc>
                        <a:spcBef>
                          <a:spcPts val="300"/>
                        </a:spcBef>
                        <a:spcAft>
                          <a:spcPts val="0"/>
                        </a:spcAft>
                      </a:pPr>
                      <a:r>
                        <a:rPr lang="en-ZA" sz="1050" kern="1200" dirty="0">
                          <a:solidFill>
                            <a:schemeClr val="dk1"/>
                          </a:solidFill>
                          <a:effectLst/>
                          <a:latin typeface="+mn-lt"/>
                          <a:ea typeface="+mn-ea"/>
                          <a:cs typeface="+mn-cs"/>
                        </a:rPr>
                        <a:t> Pathogens</a:t>
                      </a:r>
                      <a:endParaRPr lang="en-US" sz="1050" kern="1200" dirty="0">
                        <a:solidFill>
                          <a:schemeClr val="dk1"/>
                        </a:solidFill>
                        <a:effectLst/>
                        <a:latin typeface="+mn-lt"/>
                        <a:ea typeface="+mn-ea"/>
                        <a:cs typeface="+mn-cs"/>
                      </a:endParaRPr>
                    </a:p>
                  </a:txBody>
                  <a:tcPr marL="17780" marR="17780" marT="0" marB="0" anchor="ctr"/>
                </a:tc>
                <a:extLst>
                  <a:ext uri="{0D108BD9-81ED-4DB2-BD59-A6C34878D82A}">
                    <a16:rowId xmlns:a16="http://schemas.microsoft.com/office/drawing/2014/main" xmlns="" val="894790480"/>
                  </a:ext>
                </a:extLst>
              </a:tr>
              <a:tr h="429691">
                <a:tc rowSpan="2">
                  <a:txBody>
                    <a:bodyPr/>
                    <a:lstStyle/>
                    <a:p>
                      <a:pPr marL="0" marR="0">
                        <a:lnSpc>
                          <a:spcPct val="107000"/>
                        </a:lnSpc>
                        <a:spcBef>
                          <a:spcPts val="0"/>
                        </a:spcBef>
                        <a:spcAft>
                          <a:spcPts val="800"/>
                        </a:spcAft>
                      </a:pPr>
                      <a:endParaRPr lang="en-US" sz="1050" kern="1200">
                        <a:solidFill>
                          <a:schemeClr val="bg1"/>
                        </a:solidFill>
                        <a:effectLst/>
                        <a:latin typeface="+mn-lt"/>
                        <a:ea typeface="+mn-ea"/>
                        <a:cs typeface="+mn-cs"/>
                      </a:endParaRPr>
                    </a:p>
                  </a:txBody>
                  <a:tcPr marL="34565" marR="34565" marT="0" marB="0" anchor="ctr"/>
                </a:tc>
                <a:tc rowSpan="2">
                  <a:txBody>
                    <a:bodyPr/>
                    <a:lstStyle/>
                    <a:p>
                      <a:pPr marL="0" marR="0">
                        <a:lnSpc>
                          <a:spcPct val="107000"/>
                        </a:lnSpc>
                        <a:spcBef>
                          <a:spcPts val="0"/>
                        </a:spcBef>
                        <a:spcAft>
                          <a:spcPts val="800"/>
                        </a:spcAft>
                      </a:pPr>
                      <a:r>
                        <a:rPr lang="en-ZA" sz="1200" kern="1200" dirty="0">
                          <a:solidFill>
                            <a:schemeClr val="bg1"/>
                          </a:solidFill>
                          <a:effectLst/>
                          <a:latin typeface="+mn-lt"/>
                          <a:ea typeface="+mn-ea"/>
                          <a:cs typeface="+mn-cs"/>
                        </a:rPr>
                        <a:t>HABITAT</a:t>
                      </a:r>
                      <a:endParaRPr lang="en-US" sz="120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nSpc>
                          <a:spcPct val="105000"/>
                        </a:lnSpc>
                        <a:spcBef>
                          <a:spcPts val="300"/>
                        </a:spcBef>
                        <a:spcAft>
                          <a:spcPts val="0"/>
                        </a:spcAft>
                      </a:pPr>
                      <a:r>
                        <a:rPr lang="en-ZA" sz="1050" kern="1200" dirty="0">
                          <a:solidFill>
                            <a:schemeClr val="dk1"/>
                          </a:solidFill>
                          <a:effectLst/>
                          <a:latin typeface="+mn-lt"/>
                          <a:ea typeface="+mn-ea"/>
                          <a:cs typeface="+mn-cs"/>
                        </a:rPr>
                        <a:t> Geomorphology</a:t>
                      </a:r>
                      <a:endParaRPr lang="en-US" sz="1050" kern="1200" dirty="0">
                        <a:solidFill>
                          <a:schemeClr val="dk1"/>
                        </a:solidFill>
                        <a:effectLst/>
                        <a:latin typeface="+mn-lt"/>
                        <a:ea typeface="+mn-ea"/>
                        <a:cs typeface="+mn-cs"/>
                      </a:endParaRPr>
                    </a:p>
                  </a:txBody>
                  <a:tcPr marL="17780" marR="17780" marT="0" marB="0" anchor="ctr"/>
                </a:tc>
                <a:extLst>
                  <a:ext uri="{0D108BD9-81ED-4DB2-BD59-A6C34878D82A}">
                    <a16:rowId xmlns:a16="http://schemas.microsoft.com/office/drawing/2014/main" xmlns="" val="324935292"/>
                  </a:ext>
                </a:extLst>
              </a:tr>
              <a:tr h="551011">
                <a:tc vMerge="1">
                  <a:txBody>
                    <a:bodyPr/>
                    <a:lstStyle/>
                    <a:p>
                      <a:endParaRPr lang="en-US"/>
                    </a:p>
                  </a:txBody>
                  <a:tcPr/>
                </a:tc>
                <a:tc vMerge="1">
                  <a:txBody>
                    <a:bodyPr/>
                    <a:lstStyle/>
                    <a:p>
                      <a:endParaRPr lang="en-US"/>
                    </a:p>
                  </a:txBody>
                  <a:tcPr/>
                </a:tc>
                <a:tc>
                  <a:txBody>
                    <a:bodyPr/>
                    <a:lstStyle/>
                    <a:p>
                      <a:pPr marL="0" marR="0">
                        <a:lnSpc>
                          <a:spcPct val="105000"/>
                        </a:lnSpc>
                        <a:spcBef>
                          <a:spcPts val="300"/>
                        </a:spcBef>
                        <a:spcAft>
                          <a:spcPts val="0"/>
                        </a:spcAft>
                      </a:pPr>
                      <a:r>
                        <a:rPr lang="en-ZA" sz="1050" kern="1200" dirty="0">
                          <a:solidFill>
                            <a:schemeClr val="dk1"/>
                          </a:solidFill>
                          <a:effectLst/>
                          <a:latin typeface="+mn-lt"/>
                          <a:ea typeface="+mn-ea"/>
                          <a:cs typeface="+mn-cs"/>
                        </a:rPr>
                        <a:t> Vegetation/Riparian vegetation</a:t>
                      </a:r>
                      <a:endParaRPr lang="en-US" sz="1050" kern="1200" dirty="0">
                        <a:solidFill>
                          <a:schemeClr val="dk1"/>
                        </a:solidFill>
                        <a:effectLst/>
                        <a:latin typeface="+mn-lt"/>
                        <a:ea typeface="+mn-ea"/>
                        <a:cs typeface="+mn-cs"/>
                      </a:endParaRPr>
                    </a:p>
                  </a:txBody>
                  <a:tcPr marL="17780" marR="17780" marT="0" marB="0" anchor="ctr"/>
                </a:tc>
                <a:extLst>
                  <a:ext uri="{0D108BD9-81ED-4DB2-BD59-A6C34878D82A}">
                    <a16:rowId xmlns:a16="http://schemas.microsoft.com/office/drawing/2014/main" xmlns="" val="2689379068"/>
                  </a:ext>
                </a:extLst>
              </a:tr>
              <a:tr h="244440">
                <a:tc rowSpan="2">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rowSpan="2">
                  <a:txBody>
                    <a:bodyPr/>
                    <a:lstStyle/>
                    <a:p>
                      <a:pPr marL="0" marR="0">
                        <a:lnSpc>
                          <a:spcPct val="107000"/>
                        </a:lnSpc>
                        <a:spcBef>
                          <a:spcPts val="0"/>
                        </a:spcBef>
                        <a:spcAft>
                          <a:spcPts val="800"/>
                        </a:spcAft>
                      </a:pPr>
                      <a:r>
                        <a:rPr lang="en-ZA" sz="1200" kern="1200" dirty="0">
                          <a:solidFill>
                            <a:schemeClr val="bg1"/>
                          </a:solidFill>
                          <a:effectLst/>
                          <a:latin typeface="+mn-lt"/>
                          <a:ea typeface="+mn-ea"/>
                          <a:cs typeface="+mn-cs"/>
                        </a:rPr>
                        <a:t>BIOTA</a:t>
                      </a:r>
                      <a:endParaRPr lang="en-US" sz="120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nSpc>
                          <a:spcPct val="105000"/>
                        </a:lnSpc>
                        <a:spcBef>
                          <a:spcPts val="300"/>
                        </a:spcBef>
                        <a:spcAft>
                          <a:spcPts val="0"/>
                        </a:spcAft>
                      </a:pPr>
                      <a:r>
                        <a:rPr lang="en-ZA" sz="1050" kern="1200" dirty="0">
                          <a:solidFill>
                            <a:schemeClr val="dk1"/>
                          </a:solidFill>
                          <a:effectLst/>
                          <a:latin typeface="+mn-lt"/>
                          <a:ea typeface="+mn-ea"/>
                          <a:cs typeface="+mn-cs"/>
                        </a:rPr>
                        <a:t>Fish</a:t>
                      </a:r>
                      <a:endParaRPr lang="en-US" sz="1050" kern="1200" dirty="0">
                        <a:solidFill>
                          <a:schemeClr val="dk1"/>
                        </a:solidFill>
                        <a:effectLst/>
                        <a:latin typeface="+mn-lt"/>
                        <a:ea typeface="+mn-ea"/>
                        <a:cs typeface="+mn-cs"/>
                      </a:endParaRPr>
                    </a:p>
                  </a:txBody>
                  <a:tcPr marL="17780" marR="17780" marT="0" marB="0" anchor="ctr"/>
                </a:tc>
                <a:extLst>
                  <a:ext uri="{0D108BD9-81ED-4DB2-BD59-A6C34878D82A}">
                    <a16:rowId xmlns:a16="http://schemas.microsoft.com/office/drawing/2014/main" xmlns="" val="108134240"/>
                  </a:ext>
                </a:extLst>
              </a:tr>
              <a:tr h="327759">
                <a:tc vMerge="1">
                  <a:txBody>
                    <a:bodyPr/>
                    <a:lstStyle/>
                    <a:p>
                      <a:endParaRPr lang="en-US"/>
                    </a:p>
                  </a:txBody>
                  <a:tcPr/>
                </a:tc>
                <a:tc vMerge="1">
                  <a:txBody>
                    <a:bodyPr/>
                    <a:lstStyle/>
                    <a:p>
                      <a:endParaRPr lang="en-US"/>
                    </a:p>
                  </a:txBody>
                  <a:tcPr/>
                </a:tc>
                <a:tc>
                  <a:txBody>
                    <a:bodyPr/>
                    <a:lstStyle/>
                    <a:p>
                      <a:pPr marL="0" marR="0">
                        <a:lnSpc>
                          <a:spcPct val="105000"/>
                        </a:lnSpc>
                        <a:spcBef>
                          <a:spcPts val="300"/>
                        </a:spcBef>
                        <a:spcAft>
                          <a:spcPts val="0"/>
                        </a:spcAft>
                      </a:pPr>
                      <a:r>
                        <a:rPr lang="en-ZA" sz="1050" kern="1200" dirty="0">
                          <a:solidFill>
                            <a:schemeClr val="dk1"/>
                          </a:solidFill>
                          <a:effectLst/>
                          <a:latin typeface="+mn-lt"/>
                          <a:ea typeface="+mn-ea"/>
                          <a:cs typeface="+mn-cs"/>
                        </a:rPr>
                        <a:t>Invertebrates</a:t>
                      </a:r>
                      <a:endParaRPr lang="en-US" sz="1050" kern="1200" dirty="0">
                        <a:solidFill>
                          <a:schemeClr val="dk1"/>
                        </a:solidFill>
                        <a:effectLst/>
                        <a:latin typeface="+mn-lt"/>
                        <a:ea typeface="+mn-ea"/>
                        <a:cs typeface="+mn-cs"/>
                      </a:endParaRPr>
                    </a:p>
                  </a:txBody>
                  <a:tcPr marL="17780" marR="17780" marT="0" marB="0" anchor="ctr"/>
                </a:tc>
                <a:extLst>
                  <a:ext uri="{0D108BD9-81ED-4DB2-BD59-A6C34878D82A}">
                    <a16:rowId xmlns:a16="http://schemas.microsoft.com/office/drawing/2014/main" xmlns="" val="1516319494"/>
                  </a:ext>
                </a:extLst>
              </a:tr>
            </a:tbl>
          </a:graphicData>
        </a:graphic>
      </p:graphicFrame>
      <p:pic>
        <p:nvPicPr>
          <p:cNvPr id="8" name="Graphic 7" descr="Water">
            <a:extLst>
              <a:ext uri="{FF2B5EF4-FFF2-40B4-BE49-F238E27FC236}">
                <a16:creationId xmlns:a16="http://schemas.microsoft.com/office/drawing/2014/main" xmlns="" id="{BA07E3ED-9B64-4900-A943-F65B11B734C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771006" y="2267865"/>
            <a:ext cx="914400" cy="914400"/>
          </a:xfrm>
          <a:prstGeom prst="rect">
            <a:avLst/>
          </a:prstGeom>
          <a:effectLst>
            <a:outerShdw blurRad="50800" dist="38100" dir="8100000" algn="tr" rotWithShape="0">
              <a:prstClr val="black">
                <a:alpha val="40000"/>
              </a:prstClr>
            </a:outerShdw>
          </a:effectLst>
        </p:spPr>
      </p:pic>
      <p:pic>
        <p:nvPicPr>
          <p:cNvPr id="9" name="Graphic 8" descr="Water">
            <a:extLst>
              <a:ext uri="{FF2B5EF4-FFF2-40B4-BE49-F238E27FC236}">
                <a16:creationId xmlns:a16="http://schemas.microsoft.com/office/drawing/2014/main" xmlns="" id="{D8D59264-0F5C-4383-B80C-08D398E7531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788656" y="3646297"/>
            <a:ext cx="914400" cy="914400"/>
          </a:xfrm>
          <a:prstGeom prst="rect">
            <a:avLst/>
          </a:prstGeom>
          <a:effectLst>
            <a:outerShdw blurRad="50800" dist="38100" dir="5400000" algn="t" rotWithShape="0">
              <a:prstClr val="black">
                <a:alpha val="40000"/>
              </a:prstClr>
            </a:outerShdw>
          </a:effectLst>
        </p:spPr>
      </p:pic>
      <p:pic>
        <p:nvPicPr>
          <p:cNvPr id="10" name="Graphic 9" descr="Plant">
            <a:extLst>
              <a:ext uri="{FF2B5EF4-FFF2-40B4-BE49-F238E27FC236}">
                <a16:creationId xmlns:a16="http://schemas.microsoft.com/office/drawing/2014/main" xmlns="" id="{E3A9FE55-CC14-46FF-905B-95307A9CB7A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853251" y="4935652"/>
            <a:ext cx="749910" cy="749910"/>
          </a:xfrm>
          <a:prstGeom prst="rect">
            <a:avLst/>
          </a:prstGeom>
        </p:spPr>
      </p:pic>
      <p:pic>
        <p:nvPicPr>
          <p:cNvPr id="11" name="Graphic 10" descr="Fish">
            <a:extLst>
              <a:ext uri="{FF2B5EF4-FFF2-40B4-BE49-F238E27FC236}">
                <a16:creationId xmlns:a16="http://schemas.microsoft.com/office/drawing/2014/main" xmlns="" id="{3C2BE139-2049-4EC5-8700-DAD7B3BA0A58}"/>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2853251" y="5722967"/>
            <a:ext cx="785210" cy="785210"/>
          </a:xfrm>
          <a:prstGeom prst="rect">
            <a:avLst/>
          </a:prstGeom>
        </p:spPr>
      </p:pic>
    </p:spTree>
    <p:extLst>
      <p:ext uri="{BB962C8B-B14F-4D97-AF65-F5344CB8AC3E}">
        <p14:creationId xmlns:p14="http://schemas.microsoft.com/office/powerpoint/2010/main" val="3295265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F2FF9C-23E4-425B-AF90-6B2956674E1F}"/>
              </a:ext>
            </a:extLst>
          </p:cNvPr>
          <p:cNvSpPr>
            <a:spLocks noGrp="1"/>
          </p:cNvSpPr>
          <p:nvPr>
            <p:ph type="title"/>
          </p:nvPr>
        </p:nvSpPr>
        <p:spPr/>
        <p:txBody>
          <a:bodyPr/>
          <a:lstStyle/>
          <a:p>
            <a:r>
              <a:rPr lang="en-ZA" dirty="0"/>
              <a:t>River RQOs</a:t>
            </a:r>
            <a:endParaRPr lang="en-US" dirty="0"/>
          </a:p>
        </p:txBody>
      </p:sp>
      <p:sp>
        <p:nvSpPr>
          <p:cNvPr id="3" name="Content Placeholder 2">
            <a:extLst>
              <a:ext uri="{FF2B5EF4-FFF2-40B4-BE49-F238E27FC236}">
                <a16:creationId xmlns:a16="http://schemas.microsoft.com/office/drawing/2014/main" xmlns="" id="{D2EC9BFB-00F8-4CD5-9BBE-BDB9FC0C20D5}"/>
              </a:ext>
            </a:extLst>
          </p:cNvPr>
          <p:cNvSpPr>
            <a:spLocks noGrp="1"/>
          </p:cNvSpPr>
          <p:nvPr>
            <p:ph idx="1"/>
          </p:nvPr>
        </p:nvSpPr>
        <p:spPr>
          <a:xfrm>
            <a:off x="1822222" y="1417638"/>
            <a:ext cx="6864578" cy="4708525"/>
          </a:xfrm>
        </p:spPr>
        <p:txBody>
          <a:bodyPr/>
          <a:lstStyle/>
          <a:p>
            <a:r>
              <a:rPr lang="en-ZA" dirty="0"/>
              <a:t>Detailed RQOs for 37 River RUs</a:t>
            </a:r>
          </a:p>
          <a:p>
            <a:r>
              <a:rPr lang="en-ZA" dirty="0"/>
              <a:t>Hydrology and Ecological Category for all River Rus</a:t>
            </a:r>
          </a:p>
          <a:p>
            <a:r>
              <a:rPr lang="en-ZA" dirty="0"/>
              <a:t>Table and maps indicating ecological infrastructure</a:t>
            </a:r>
            <a:endParaRPr lang="en-US" dirty="0"/>
          </a:p>
        </p:txBody>
      </p:sp>
    </p:spTree>
    <p:extLst>
      <p:ext uri="{BB962C8B-B14F-4D97-AF65-F5344CB8AC3E}">
        <p14:creationId xmlns:p14="http://schemas.microsoft.com/office/powerpoint/2010/main" val="2445266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537164-4933-47A1-8144-225155C057AC}"/>
              </a:ext>
            </a:extLst>
          </p:cNvPr>
          <p:cNvSpPr>
            <a:spLocks noGrp="1"/>
          </p:cNvSpPr>
          <p:nvPr>
            <p:ph type="title"/>
          </p:nvPr>
        </p:nvSpPr>
        <p:spPr/>
        <p:txBody>
          <a:bodyPr/>
          <a:lstStyle/>
          <a:p>
            <a:endParaRPr lang="en-US"/>
          </a:p>
        </p:txBody>
      </p:sp>
      <p:pic>
        <p:nvPicPr>
          <p:cNvPr id="7" name="Picture 6" descr="A close up of a map&#10;&#10;Description generated with high confidence">
            <a:extLst>
              <a:ext uri="{FF2B5EF4-FFF2-40B4-BE49-F238E27FC236}">
                <a16:creationId xmlns:a16="http://schemas.microsoft.com/office/drawing/2014/main" xmlns="" id="{441995D9-B0D7-4E80-82C8-22E3BDE815A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xmlns="" id="{1D942153-9988-480F-B8CA-A16F21AE049D}"/>
              </a:ext>
            </a:extLst>
          </p:cNvPr>
          <p:cNvSpPr txBox="1">
            <a:spLocks/>
          </p:cNvSpPr>
          <p:nvPr/>
        </p:nvSpPr>
        <p:spPr>
          <a:xfrm>
            <a:off x="647894" y="-14389"/>
            <a:ext cx="7370956" cy="728972"/>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ZA" sz="3200" b="1">
                <a:solidFill>
                  <a:schemeClr val="bg2">
                    <a:lumMod val="25000"/>
                  </a:schemeClr>
                </a:solidFill>
                <a:latin typeface="+mn-lt"/>
                <a:ea typeface="ＭＳ Ｐゴシック" pitchFamily="34" charset="-128"/>
                <a:cs typeface="+mn-cs"/>
              </a:rPr>
              <a:t>Breede-Overberg River sites for RQOs</a:t>
            </a:r>
            <a:endParaRPr lang="en-ZA" sz="3200" b="1" dirty="0">
              <a:solidFill>
                <a:schemeClr val="bg2">
                  <a:lumMod val="25000"/>
                </a:schemeClr>
              </a:solidFill>
              <a:latin typeface="+mn-lt"/>
              <a:ea typeface="ＭＳ Ｐゴシック" pitchFamily="34" charset="-128"/>
              <a:cs typeface="+mn-cs"/>
            </a:endParaRPr>
          </a:p>
        </p:txBody>
      </p:sp>
    </p:spTree>
    <p:extLst>
      <p:ext uri="{BB962C8B-B14F-4D97-AF65-F5344CB8AC3E}">
        <p14:creationId xmlns:p14="http://schemas.microsoft.com/office/powerpoint/2010/main" val="3264680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cstate="email">
            <a:extLst>
              <a:ext uri="{28A0092B-C50C-407E-A947-70E740481C1C}">
                <a14:useLocalDpi xmlns:a14="http://schemas.microsoft.com/office/drawing/2010/main"/>
              </a:ext>
            </a:extLst>
          </a:blip>
          <a:srcRect/>
          <a:stretch/>
        </p:blipFill>
        <p:spPr bwMode="auto">
          <a:xfrm>
            <a:off x="1466490" y="94890"/>
            <a:ext cx="7668883" cy="6374920"/>
          </a:xfrm>
          <a:prstGeom prst="rect">
            <a:avLst/>
          </a:prstGeom>
          <a:ln>
            <a:noFill/>
          </a:ln>
          <a:effectLst>
            <a:softEdge rad="112500"/>
          </a:effectLst>
          <a:extLst>
            <a:ext uri="{53640926-AAD7-44D8-BBD7-CCE9431645EC}">
              <a14:shadowObscured xmlns:a14="http://schemas.microsoft.com/office/drawing/2010/main"/>
            </a:ext>
          </a:extLst>
        </p:spPr>
      </p:pic>
      <p:sp>
        <p:nvSpPr>
          <p:cNvPr id="2" name="Round Same Side Corner Rectangle 1"/>
          <p:cNvSpPr/>
          <p:nvPr/>
        </p:nvSpPr>
        <p:spPr>
          <a:xfrm>
            <a:off x="1801813" y="1896533"/>
            <a:ext cx="6383337" cy="2282061"/>
          </a:xfrm>
          <a:prstGeom prst="round2SameRect">
            <a:avLst/>
          </a:prstGeom>
          <a:gradFill flip="none" rotWithShape="1">
            <a:gsLst>
              <a:gs pos="0">
                <a:schemeClr val="bg2">
                  <a:lumMod val="75000"/>
                </a:schemeClr>
              </a:gs>
              <a:gs pos="100000">
                <a:srgbClr val="FFFFD5"/>
              </a:gs>
            </a:gsLst>
            <a:path path="rect">
              <a:fillToRect l="100000" t="100000"/>
            </a:path>
            <a:tileRect r="-100000" b="-100000"/>
          </a:gra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4400" b="1" dirty="0">
                <a:solidFill>
                  <a:schemeClr val="bg2">
                    <a:lumMod val="25000"/>
                  </a:schemeClr>
                </a:solidFill>
                <a:effectLst>
                  <a:outerShdw blurRad="38100" dist="38100" dir="2700000" algn="tl">
                    <a:srgbClr val="000000">
                      <a:alpha val="43137"/>
                    </a:srgbClr>
                  </a:outerShdw>
                </a:effectLst>
              </a:rPr>
              <a:t>5.2 Overview of Study Processes followed</a:t>
            </a:r>
            <a:endParaRPr lang="en-GB" sz="4400" b="1" dirty="0">
              <a:solidFill>
                <a:schemeClr val="bg2">
                  <a:lumMod val="25000"/>
                </a:schemeClr>
              </a:solidFill>
              <a:effectLst>
                <a:outerShdw blurRad="38100" dist="38100" dir="2700000" algn="tl">
                  <a:srgbClr val="000000">
                    <a:alpha val="43137"/>
                  </a:srgbClr>
                </a:outerShdw>
              </a:effectLst>
            </a:endParaRPr>
          </a:p>
        </p:txBody>
      </p:sp>
      <p:cxnSp>
        <p:nvCxnSpPr>
          <p:cNvPr id="4" name="Straight Connector 3"/>
          <p:cNvCxnSpPr/>
          <p:nvPr/>
        </p:nvCxnSpPr>
        <p:spPr>
          <a:xfrm flipV="1">
            <a:off x="1801812" y="4345836"/>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3845" y="3596640"/>
            <a:ext cx="3324284" cy="3073205"/>
          </a:xfrm>
          <a:prstGeom prst="rect">
            <a:avLst/>
          </a:prstGeom>
        </p:spPr>
      </p:pic>
    </p:spTree>
    <p:extLst>
      <p:ext uri="{BB962C8B-B14F-4D97-AF65-F5344CB8AC3E}">
        <p14:creationId xmlns:p14="http://schemas.microsoft.com/office/powerpoint/2010/main" val="2075624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8078" y="274638"/>
            <a:ext cx="7370956" cy="728972"/>
          </a:xfrm>
        </p:spPr>
        <p:txBody>
          <a:bodyPr/>
          <a:lstStyle/>
          <a:p>
            <a:pPr algn="l"/>
            <a:r>
              <a:rPr lang="en-ZA" sz="3200" b="1" dirty="0" err="1">
                <a:solidFill>
                  <a:schemeClr val="bg2">
                    <a:lumMod val="25000"/>
                  </a:schemeClr>
                </a:solidFill>
                <a:latin typeface="+mn-lt"/>
                <a:ea typeface="ＭＳ Ｐゴシック" pitchFamily="34" charset="-128"/>
                <a:cs typeface="+mn-cs"/>
              </a:rPr>
              <a:t>Breede</a:t>
            </a:r>
            <a:r>
              <a:rPr lang="en-ZA" sz="3200" b="1" dirty="0">
                <a:solidFill>
                  <a:schemeClr val="bg2">
                    <a:lumMod val="25000"/>
                  </a:schemeClr>
                </a:solidFill>
                <a:latin typeface="+mn-lt"/>
                <a:ea typeface="ＭＳ Ｐゴシック" pitchFamily="34" charset="-128"/>
                <a:cs typeface="+mn-cs"/>
              </a:rPr>
              <a:t>-Overberg River sites for RQOs</a:t>
            </a:r>
          </a:p>
        </p:txBody>
      </p:sp>
      <p:pic>
        <p:nvPicPr>
          <p:cNvPr id="1026"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l="22265" r="11207" b="8184"/>
          <a:stretch/>
        </p:blipFill>
        <p:spPr bwMode="auto">
          <a:xfrm>
            <a:off x="1393370" y="1340768"/>
            <a:ext cx="7836186" cy="4536504"/>
          </a:xfrm>
          <a:prstGeom prst="rect">
            <a:avLst/>
          </a:prstGeom>
          <a:solidFill>
            <a:schemeClr val="bg1"/>
          </a:solidFill>
          <a:ln>
            <a:noFill/>
          </a:ln>
          <a:effectLst/>
          <a:extLst/>
        </p:spPr>
      </p:pic>
    </p:spTree>
    <p:extLst>
      <p:ext uri="{BB962C8B-B14F-4D97-AF65-F5344CB8AC3E}">
        <p14:creationId xmlns:p14="http://schemas.microsoft.com/office/powerpoint/2010/main" val="3813362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D42A76-DE76-4815-BF2E-1358F4C5C34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35EF2999-1F91-433C-84B4-F5A8F0AB2986}"/>
              </a:ext>
            </a:extLst>
          </p:cNvPr>
          <p:cNvSpPr>
            <a:spLocks noGrp="1"/>
          </p:cNvSpPr>
          <p:nvPr>
            <p:ph idx="1"/>
          </p:nvPr>
        </p:nvSpPr>
        <p:spPr/>
        <p:txBody>
          <a:bodyPr/>
          <a:lstStyle/>
          <a:p>
            <a:endParaRPr lang="en-US"/>
          </a:p>
        </p:txBody>
      </p:sp>
      <p:pic>
        <p:nvPicPr>
          <p:cNvPr id="4" name="Picture 3" descr="A close up of a map&#10;&#10;Description generated with high confidence">
            <a:extLst>
              <a:ext uri="{FF2B5EF4-FFF2-40B4-BE49-F238E27FC236}">
                <a16:creationId xmlns:a16="http://schemas.microsoft.com/office/drawing/2014/main" xmlns="" id="{D3AD9821-1EA4-4508-B518-DDA59208286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xmlns="" id="{25DC3F96-38B4-42FD-B063-053A75695445}"/>
              </a:ext>
            </a:extLst>
          </p:cNvPr>
          <p:cNvSpPr txBox="1">
            <a:spLocks/>
          </p:cNvSpPr>
          <p:nvPr/>
        </p:nvSpPr>
        <p:spPr>
          <a:xfrm>
            <a:off x="732611" y="22302"/>
            <a:ext cx="7527074" cy="662064"/>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ZA" sz="3200" b="1">
                <a:solidFill>
                  <a:schemeClr val="bg2">
                    <a:lumMod val="25000"/>
                  </a:schemeClr>
                </a:solidFill>
                <a:latin typeface="+mn-lt"/>
                <a:ea typeface="ＭＳ Ｐゴシック" pitchFamily="34" charset="-128"/>
                <a:cs typeface="+mn-cs"/>
              </a:rPr>
              <a:t>Gouritz-Coastal River sites for RQOs</a:t>
            </a:r>
            <a:endParaRPr lang="en-ZA" sz="3200" b="1" dirty="0">
              <a:solidFill>
                <a:schemeClr val="bg2">
                  <a:lumMod val="25000"/>
                </a:schemeClr>
              </a:solidFill>
              <a:latin typeface="+mn-lt"/>
              <a:ea typeface="ＭＳ Ｐゴシック" pitchFamily="34" charset="-128"/>
              <a:cs typeface="+mn-cs"/>
            </a:endParaRPr>
          </a:p>
        </p:txBody>
      </p:sp>
    </p:spTree>
    <p:extLst>
      <p:ext uri="{BB962C8B-B14F-4D97-AF65-F5344CB8AC3E}">
        <p14:creationId xmlns:p14="http://schemas.microsoft.com/office/powerpoint/2010/main" val="6772309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658" y="274638"/>
            <a:ext cx="7527074" cy="662064"/>
          </a:xfrm>
        </p:spPr>
        <p:txBody>
          <a:bodyPr/>
          <a:lstStyle/>
          <a:p>
            <a:pPr algn="l"/>
            <a:r>
              <a:rPr lang="en-ZA" sz="3200" b="1" dirty="0" err="1">
                <a:solidFill>
                  <a:schemeClr val="bg2">
                    <a:lumMod val="25000"/>
                  </a:schemeClr>
                </a:solidFill>
                <a:latin typeface="+mn-lt"/>
                <a:ea typeface="ＭＳ Ｐゴシック" pitchFamily="34" charset="-128"/>
                <a:cs typeface="+mn-cs"/>
              </a:rPr>
              <a:t>Gouritz</a:t>
            </a:r>
            <a:r>
              <a:rPr lang="en-ZA" sz="3200" b="1" dirty="0">
                <a:solidFill>
                  <a:schemeClr val="bg2">
                    <a:lumMod val="25000"/>
                  </a:schemeClr>
                </a:solidFill>
                <a:latin typeface="+mn-lt"/>
                <a:ea typeface="ＭＳ Ｐゴシック" pitchFamily="34" charset="-128"/>
                <a:cs typeface="+mn-cs"/>
              </a:rPr>
              <a:t>-Coastal River sites for RQOs</a:t>
            </a:r>
          </a:p>
        </p:txBody>
      </p:sp>
      <p:pic>
        <p:nvPicPr>
          <p:cNvPr id="1026"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l="23353"/>
          <a:stretch/>
        </p:blipFill>
        <p:spPr bwMode="auto">
          <a:xfrm>
            <a:off x="1553029" y="1196752"/>
            <a:ext cx="8241458"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4511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658" y="274638"/>
            <a:ext cx="7527074" cy="662064"/>
          </a:xfrm>
        </p:spPr>
        <p:txBody>
          <a:bodyPr/>
          <a:lstStyle/>
          <a:p>
            <a:pPr algn="l"/>
            <a:r>
              <a:rPr lang="en-ZA" sz="3200" b="1" dirty="0" err="1">
                <a:solidFill>
                  <a:schemeClr val="bg2">
                    <a:lumMod val="25000"/>
                  </a:schemeClr>
                </a:solidFill>
                <a:latin typeface="+mn-lt"/>
                <a:ea typeface="ＭＳ Ｐゴシック" pitchFamily="34" charset="-128"/>
                <a:cs typeface="+mn-cs"/>
              </a:rPr>
              <a:t>Gouritz</a:t>
            </a:r>
            <a:r>
              <a:rPr lang="en-ZA" sz="3200" b="1" dirty="0">
                <a:solidFill>
                  <a:schemeClr val="bg2">
                    <a:lumMod val="25000"/>
                  </a:schemeClr>
                </a:solidFill>
                <a:latin typeface="+mn-lt"/>
                <a:ea typeface="ＭＳ Ｐゴシック" pitchFamily="34" charset="-128"/>
                <a:cs typeface="+mn-cs"/>
              </a:rPr>
              <a:t>-Coastal River sites for RQOs</a:t>
            </a:r>
          </a:p>
        </p:txBody>
      </p:sp>
      <p:pic>
        <p:nvPicPr>
          <p:cNvPr id="1026"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l="23353"/>
          <a:stretch/>
        </p:blipFill>
        <p:spPr bwMode="auto">
          <a:xfrm>
            <a:off x="1553029" y="1196752"/>
            <a:ext cx="8241458"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xmlns="" id="{BCE4762D-386D-400D-BB33-4004EB44FE27}"/>
              </a:ext>
            </a:extLst>
          </p:cNvPr>
          <p:cNvSpPr/>
          <p:nvPr/>
        </p:nvSpPr>
        <p:spPr>
          <a:xfrm>
            <a:off x="1611712" y="1434095"/>
            <a:ext cx="6756035" cy="236823"/>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104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E5BAAF-1958-4E70-B61D-E44D31DBF770}"/>
              </a:ext>
            </a:extLst>
          </p:cNvPr>
          <p:cNvSpPr>
            <a:spLocks noGrp="1"/>
          </p:cNvSpPr>
          <p:nvPr>
            <p:ph type="title"/>
          </p:nvPr>
        </p:nvSpPr>
        <p:spPr>
          <a:xfrm>
            <a:off x="283210" y="80169"/>
            <a:ext cx="8676594" cy="765969"/>
          </a:xfrm>
        </p:spPr>
        <p:txBody>
          <a:bodyPr/>
          <a:lstStyle/>
          <a:p>
            <a:r>
              <a:rPr lang="en-ZA" dirty="0"/>
              <a:t>Example: </a:t>
            </a:r>
            <a:r>
              <a:rPr lang="en-ZA" dirty="0" err="1"/>
              <a:t>Doring</a:t>
            </a:r>
            <a:r>
              <a:rPr lang="en-ZA" dirty="0"/>
              <a:t> River (gviii1)  </a:t>
            </a:r>
            <a:endParaRPr lang="en-US" dirty="0"/>
          </a:p>
        </p:txBody>
      </p:sp>
      <p:pic>
        <p:nvPicPr>
          <p:cNvPr id="5" name="Picture 4">
            <a:extLst>
              <a:ext uri="{FF2B5EF4-FFF2-40B4-BE49-F238E27FC236}">
                <a16:creationId xmlns:a16="http://schemas.microsoft.com/office/drawing/2014/main" xmlns="" id="{621C34BA-10D1-45B5-8453-0F1D541E07E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83210" y="918210"/>
            <a:ext cx="8403590" cy="5939790"/>
          </a:xfrm>
          <a:prstGeom prst="rect">
            <a:avLst/>
          </a:prstGeom>
        </p:spPr>
      </p:pic>
      <p:sp>
        <p:nvSpPr>
          <p:cNvPr id="6" name="Rectangle 5">
            <a:extLst>
              <a:ext uri="{FF2B5EF4-FFF2-40B4-BE49-F238E27FC236}">
                <a16:creationId xmlns:a16="http://schemas.microsoft.com/office/drawing/2014/main" xmlns="" id="{06357B47-F287-4ABC-8F45-C54C2B1A1396}"/>
              </a:ext>
            </a:extLst>
          </p:cNvPr>
          <p:cNvSpPr/>
          <p:nvPr/>
        </p:nvSpPr>
        <p:spPr>
          <a:xfrm>
            <a:off x="4052305" y="4322020"/>
            <a:ext cx="743361" cy="63810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371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523" y="1041618"/>
            <a:ext cx="6186487" cy="550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b="1" dirty="0"/>
              <a:t>EXAMPLE: </a:t>
            </a:r>
            <a:r>
              <a:rPr lang="en-ZA" b="1" dirty="0" err="1"/>
              <a:t>Doring</a:t>
            </a:r>
            <a:r>
              <a:rPr lang="en-ZA" b="1" dirty="0"/>
              <a:t> River @ GOUR_DORI_J12L</a:t>
            </a:r>
            <a:endParaRPr lang="en-GB" b="1" dirty="0"/>
          </a:p>
        </p:txBody>
      </p:sp>
      <p:sp>
        <p:nvSpPr>
          <p:cNvPr id="2" name="Rectangle 1">
            <a:extLst>
              <a:ext uri="{FF2B5EF4-FFF2-40B4-BE49-F238E27FC236}">
                <a16:creationId xmlns:a16="http://schemas.microsoft.com/office/drawing/2014/main" xmlns="" id="{2A35ABAE-0F17-460D-9824-D823ADAB2A2C}"/>
              </a:ext>
            </a:extLst>
          </p:cNvPr>
          <p:cNvSpPr/>
          <p:nvPr/>
        </p:nvSpPr>
        <p:spPr>
          <a:xfrm>
            <a:off x="1492898" y="512976"/>
            <a:ext cx="7548465" cy="461665"/>
          </a:xfrm>
          <a:prstGeom prst="rect">
            <a:avLst/>
          </a:prstGeom>
        </p:spPr>
        <p:txBody>
          <a:bodyPr wrap="square">
            <a:spAutoFit/>
          </a:bodyPr>
          <a:lstStyle/>
          <a:p>
            <a:r>
              <a:rPr lang="en-ZA" b="1" u="sng" dirty="0">
                <a:solidFill>
                  <a:schemeClr val="accent1"/>
                </a:solidFill>
              </a:rPr>
              <a:t>QUANTITY</a:t>
            </a:r>
            <a:r>
              <a:rPr lang="en-ZA" b="1" dirty="0">
                <a:solidFill>
                  <a:schemeClr val="accent1"/>
                </a:solidFill>
              </a:rPr>
              <a:t>: </a:t>
            </a:r>
            <a:r>
              <a:rPr lang="en-ZA" b="1" dirty="0"/>
              <a:t>Flow  – excludes inter-annual floods</a:t>
            </a:r>
            <a:endParaRPr lang="en-US" dirty="0"/>
          </a:p>
        </p:txBody>
      </p:sp>
    </p:spTree>
    <p:extLst>
      <p:ext uri="{BB962C8B-B14F-4D97-AF65-F5344CB8AC3E}">
        <p14:creationId xmlns:p14="http://schemas.microsoft.com/office/powerpoint/2010/main" val="2195380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b="1" dirty="0"/>
              <a:t>EXAMPLE: </a:t>
            </a:r>
            <a:r>
              <a:rPr lang="en-ZA" b="1" dirty="0" err="1"/>
              <a:t>Doring</a:t>
            </a:r>
            <a:r>
              <a:rPr lang="en-ZA" b="1" dirty="0"/>
              <a:t> River @ GOUR_DORI_J12L</a:t>
            </a:r>
            <a:endParaRPr lang="en-GB" b="1" dirty="0"/>
          </a:p>
        </p:txBody>
      </p:sp>
      <p:sp>
        <p:nvSpPr>
          <p:cNvPr id="2" name="Rectangle 1">
            <a:extLst>
              <a:ext uri="{FF2B5EF4-FFF2-40B4-BE49-F238E27FC236}">
                <a16:creationId xmlns:a16="http://schemas.microsoft.com/office/drawing/2014/main" xmlns="" id="{2A35ABAE-0F17-460D-9824-D823ADAB2A2C}"/>
              </a:ext>
            </a:extLst>
          </p:cNvPr>
          <p:cNvSpPr/>
          <p:nvPr/>
        </p:nvSpPr>
        <p:spPr>
          <a:xfrm>
            <a:off x="1492898" y="512976"/>
            <a:ext cx="7548465" cy="461665"/>
          </a:xfrm>
          <a:prstGeom prst="rect">
            <a:avLst/>
          </a:prstGeom>
        </p:spPr>
        <p:txBody>
          <a:bodyPr wrap="square">
            <a:spAutoFit/>
          </a:bodyPr>
          <a:lstStyle/>
          <a:p>
            <a:r>
              <a:rPr lang="en-ZA" b="1" u="sng" dirty="0">
                <a:solidFill>
                  <a:schemeClr val="accent1"/>
                </a:solidFill>
              </a:rPr>
              <a:t>Water Quality </a:t>
            </a:r>
            <a:endParaRPr lang="en-US" dirty="0"/>
          </a:p>
        </p:txBody>
      </p:sp>
      <p:graphicFrame>
        <p:nvGraphicFramePr>
          <p:cNvPr id="5" name="Content Placeholder 3">
            <a:extLst>
              <a:ext uri="{FF2B5EF4-FFF2-40B4-BE49-F238E27FC236}">
                <a16:creationId xmlns:a16="http://schemas.microsoft.com/office/drawing/2014/main" xmlns="" id="{1B485209-B25D-4BEC-B843-E703A3BC413D}"/>
              </a:ext>
            </a:extLst>
          </p:cNvPr>
          <p:cNvGraphicFramePr>
            <a:graphicFrameLocks/>
          </p:cNvGraphicFramePr>
          <p:nvPr>
            <p:extLst/>
          </p:nvPr>
        </p:nvGraphicFramePr>
        <p:xfrm>
          <a:off x="516366" y="1023765"/>
          <a:ext cx="8362063" cy="5501818"/>
        </p:xfrm>
        <a:graphic>
          <a:graphicData uri="http://schemas.openxmlformats.org/drawingml/2006/table">
            <a:tbl>
              <a:tblPr firstRow="1">
                <a:tableStyleId>{5C22544A-7EE6-4342-B048-85BDC9FD1C3A}</a:tableStyleId>
              </a:tblPr>
              <a:tblGrid>
                <a:gridCol w="1437396">
                  <a:extLst>
                    <a:ext uri="{9D8B030D-6E8A-4147-A177-3AD203B41FA5}">
                      <a16:colId xmlns:a16="http://schemas.microsoft.com/office/drawing/2014/main" xmlns="" val="3812378879"/>
                    </a:ext>
                  </a:extLst>
                </a:gridCol>
                <a:gridCol w="347973">
                  <a:extLst>
                    <a:ext uri="{9D8B030D-6E8A-4147-A177-3AD203B41FA5}">
                      <a16:colId xmlns:a16="http://schemas.microsoft.com/office/drawing/2014/main" xmlns="" val="1607651290"/>
                    </a:ext>
                  </a:extLst>
                </a:gridCol>
                <a:gridCol w="1820226">
                  <a:extLst>
                    <a:ext uri="{9D8B030D-6E8A-4147-A177-3AD203B41FA5}">
                      <a16:colId xmlns:a16="http://schemas.microsoft.com/office/drawing/2014/main" xmlns="" val="2211577109"/>
                    </a:ext>
                  </a:extLst>
                </a:gridCol>
                <a:gridCol w="1727942">
                  <a:extLst>
                    <a:ext uri="{9D8B030D-6E8A-4147-A177-3AD203B41FA5}">
                      <a16:colId xmlns:a16="http://schemas.microsoft.com/office/drawing/2014/main" xmlns="" val="2133526495"/>
                    </a:ext>
                  </a:extLst>
                </a:gridCol>
                <a:gridCol w="1727942">
                  <a:extLst>
                    <a:ext uri="{9D8B030D-6E8A-4147-A177-3AD203B41FA5}">
                      <a16:colId xmlns:a16="http://schemas.microsoft.com/office/drawing/2014/main" xmlns="" val="1393674060"/>
                    </a:ext>
                  </a:extLst>
                </a:gridCol>
                <a:gridCol w="1300584">
                  <a:extLst>
                    <a:ext uri="{9D8B030D-6E8A-4147-A177-3AD203B41FA5}">
                      <a16:colId xmlns:a16="http://schemas.microsoft.com/office/drawing/2014/main" xmlns="" val="1116658652"/>
                    </a:ext>
                  </a:extLst>
                </a:gridCol>
              </a:tblGrid>
              <a:tr h="664892">
                <a:tc>
                  <a:txBody>
                    <a:bodyPr/>
                    <a:lstStyle/>
                    <a:p>
                      <a:pPr algn="ct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Times New Roman" panose="02020603050405020304" pitchFamily="18" charset="0"/>
                        </a:rPr>
                        <a:t>Sub-component</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a:txBody>
                    <a:bodyPr/>
                    <a:lstStyle/>
                    <a:p>
                      <a:pPr algn="ct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Times New Roman" panose="02020603050405020304" pitchFamily="18" charset="0"/>
                        </a:rPr>
                        <a:t>TEC</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a:txBody>
                    <a:bodyPr/>
                    <a:lstStyle/>
                    <a:p>
                      <a:pPr algn="ctr">
                        <a:lnSpc>
                          <a:spcPct val="105000"/>
                        </a:lnSpc>
                        <a:spcBef>
                          <a:spcPts val="300"/>
                        </a:spcBef>
                        <a:spcAft>
                          <a:spcPts val="0"/>
                        </a:spcAft>
                      </a:pPr>
                      <a:r>
                        <a:rPr lang="en-ZA" sz="1400" b="1" dirty="0" err="1">
                          <a:solidFill>
                            <a:schemeClr val="tx1"/>
                          </a:solidFill>
                          <a:effectLst/>
                          <a:latin typeface="+mn-lt"/>
                          <a:ea typeface="Times New Roman" panose="02020603050405020304" pitchFamily="18" charset="0"/>
                          <a:cs typeface="Times New Roman" panose="02020603050405020304" pitchFamily="18" charset="0"/>
                        </a:rPr>
                        <a:t>RWQO</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a:txBody>
                    <a:bodyPr/>
                    <a:lstStyle/>
                    <a:p>
                      <a:pPr algn="ct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Times New Roman" panose="02020603050405020304" pitchFamily="18" charset="0"/>
                        </a:rPr>
                        <a:t>Indicator</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a:txBody>
                    <a:bodyPr/>
                    <a:lstStyle/>
                    <a:p>
                      <a:pPr algn="ct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Times New Roman" panose="02020603050405020304" pitchFamily="18" charset="0"/>
                        </a:rPr>
                        <a:t>Numerical Limits</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a:txBody>
                    <a:bodyPr/>
                    <a:lstStyle/>
                    <a:p>
                      <a:pPr algn="ct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Times New Roman" panose="02020603050405020304" pitchFamily="18" charset="0"/>
                        </a:rPr>
                        <a:t>Present state (50/95%tile)</a:t>
                      </a:r>
                    </a:p>
                    <a:p>
                      <a:pPr algn="ct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Times New Roman" panose="02020603050405020304" pitchFamily="18" charset="0"/>
                        </a:rPr>
                        <a:t>J1H018Q01</a:t>
                      </a:r>
                    </a:p>
                  </a:txBody>
                  <a:tcPr marL="17780" marR="17780" marT="0" marB="0" anchor="ctr">
                    <a:solidFill>
                      <a:srgbClr val="FFEBCD"/>
                    </a:solidFill>
                  </a:tcPr>
                </a:tc>
                <a:extLst>
                  <a:ext uri="{0D108BD9-81ED-4DB2-BD59-A6C34878D82A}">
                    <a16:rowId xmlns:a16="http://schemas.microsoft.com/office/drawing/2014/main" xmlns="" val="1498740543"/>
                  </a:ext>
                </a:extLst>
              </a:tr>
              <a:tr h="1096417">
                <a:tc>
                  <a:txBody>
                    <a:bodyPr/>
                    <a:lstStyle/>
                    <a:p>
                      <a:pPr>
                        <a:lnSpc>
                          <a:spcPct val="105000"/>
                        </a:lnSpc>
                        <a:spcBef>
                          <a:spcPts val="300"/>
                        </a:spcBef>
                        <a:spcAft>
                          <a:spcPts val="0"/>
                        </a:spcAft>
                      </a:pPr>
                      <a:r>
                        <a:rPr lang="en-ZA" sz="1400" b="1" dirty="0">
                          <a:solidFill>
                            <a:schemeClr val="tx1"/>
                          </a:solidFill>
                          <a:effectLst/>
                          <a:latin typeface="+mn-lt"/>
                        </a:rPr>
                        <a:t>Nutrients</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rowSpan="5">
                  <a:txBody>
                    <a:bodyPr/>
                    <a:lstStyle/>
                    <a:p>
                      <a:pPr algn="ct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Times New Roman" panose="02020603050405020304" pitchFamily="18" charset="0"/>
                        </a:rPr>
                        <a:t>C</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a:txBody>
                    <a:bodyPr/>
                    <a:lstStyle/>
                    <a:p>
                      <a:pP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Times New Roman" panose="02020603050405020304" pitchFamily="18" charset="0"/>
                        </a:rPr>
                        <a:t>Maintain in a mesotrophic (moderately enriched) or better condition.</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a:txBody>
                    <a:bodyPr/>
                    <a:lstStyle/>
                    <a:p>
                      <a:pP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Times New Roman" panose="02020603050405020304" pitchFamily="18" charset="0"/>
                        </a:rPr>
                        <a:t>Phosphate (PO</a:t>
                      </a:r>
                      <a:r>
                        <a:rPr lang="en-ZA" sz="1400" b="1" baseline="-25000" dirty="0">
                          <a:solidFill>
                            <a:schemeClr val="tx1"/>
                          </a:solidFill>
                          <a:effectLst/>
                          <a:latin typeface="+mn-lt"/>
                          <a:ea typeface="Times New Roman" panose="02020603050405020304" pitchFamily="18" charset="0"/>
                          <a:cs typeface="Times New Roman" panose="02020603050405020304" pitchFamily="18" charset="0"/>
                        </a:rPr>
                        <a:t>4</a:t>
                      </a:r>
                      <a:r>
                        <a:rPr lang="en-ZA" sz="1400" b="1" dirty="0">
                          <a:solidFill>
                            <a:schemeClr val="tx1"/>
                          </a:solidFill>
                          <a:effectLst/>
                          <a:latin typeface="+mn-lt"/>
                          <a:ea typeface="Times New Roman" panose="02020603050405020304" pitchFamily="18" charset="0"/>
                          <a:cs typeface="Times New Roman" panose="02020603050405020304" pitchFamily="18" charset="0"/>
                        </a:rPr>
                        <a:t>-P) </a:t>
                      </a:r>
                    </a:p>
                    <a:p>
                      <a:pP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Times New Roman" panose="02020603050405020304" pitchFamily="18" charset="0"/>
                        </a:rPr>
                        <a:t>Total inorganic nitrogen (TIN)</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a:txBody>
                    <a:bodyPr/>
                    <a:lstStyle/>
                    <a:p>
                      <a:pP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Times New Roman" panose="02020603050405020304" pitchFamily="18" charset="0"/>
                        </a:rPr>
                        <a:t>Median </a:t>
                      </a:r>
                      <a:r>
                        <a:rPr lang="en-ZA" sz="1400" b="1" dirty="0">
                          <a:solidFill>
                            <a:schemeClr val="tx1"/>
                          </a:solidFill>
                          <a:effectLst/>
                          <a:latin typeface="+mn-lt"/>
                          <a:ea typeface="Times New Roman" panose="02020603050405020304" pitchFamily="18" charset="0"/>
                          <a:cs typeface="Arial" panose="020B0604020202020204" pitchFamily="34" charset="0"/>
                        </a:rPr>
                        <a:t>≤</a:t>
                      </a:r>
                      <a:r>
                        <a:rPr lang="en-ZA" sz="1400" b="1" dirty="0">
                          <a:solidFill>
                            <a:schemeClr val="tx1"/>
                          </a:solidFill>
                          <a:effectLst/>
                          <a:latin typeface="+mn-lt"/>
                          <a:ea typeface="Times New Roman" panose="02020603050405020304" pitchFamily="18" charset="0"/>
                          <a:cs typeface="Times New Roman" panose="02020603050405020304" pitchFamily="18" charset="0"/>
                        </a:rPr>
                        <a:t> 0.075 mg/l PO</a:t>
                      </a:r>
                      <a:r>
                        <a:rPr lang="en-ZA" sz="1400" b="1" baseline="-25000" dirty="0">
                          <a:solidFill>
                            <a:schemeClr val="tx1"/>
                          </a:solidFill>
                          <a:effectLst/>
                          <a:latin typeface="+mn-lt"/>
                          <a:ea typeface="Times New Roman" panose="02020603050405020304" pitchFamily="18" charset="0"/>
                          <a:cs typeface="Times New Roman" panose="02020603050405020304" pitchFamily="18" charset="0"/>
                        </a:rPr>
                        <a:t>4</a:t>
                      </a:r>
                      <a:r>
                        <a:rPr lang="en-ZA" sz="1400" b="1" dirty="0">
                          <a:solidFill>
                            <a:schemeClr val="tx1"/>
                          </a:solidFill>
                          <a:effectLst/>
                          <a:latin typeface="+mn-lt"/>
                          <a:ea typeface="Times New Roman" panose="02020603050405020304" pitchFamily="18" charset="0"/>
                          <a:cs typeface="Times New Roman" panose="02020603050405020304" pitchFamily="18" charset="0"/>
                        </a:rPr>
                        <a:t>-P</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p>
                      <a:pP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Times New Roman" panose="02020603050405020304" pitchFamily="18" charset="0"/>
                        </a:rPr>
                        <a:t>Median </a:t>
                      </a:r>
                      <a:r>
                        <a:rPr lang="en-ZA" sz="1400" b="1" dirty="0">
                          <a:solidFill>
                            <a:schemeClr val="tx1"/>
                          </a:solidFill>
                          <a:effectLst/>
                          <a:latin typeface="+mn-lt"/>
                          <a:ea typeface="Times New Roman" panose="02020603050405020304" pitchFamily="18" charset="0"/>
                          <a:cs typeface="Arial" panose="020B0604020202020204" pitchFamily="34" charset="0"/>
                        </a:rPr>
                        <a:t>≤</a:t>
                      </a:r>
                      <a:r>
                        <a:rPr lang="en-ZA" sz="1400" b="1" dirty="0">
                          <a:solidFill>
                            <a:schemeClr val="tx1"/>
                          </a:solidFill>
                          <a:effectLst/>
                          <a:latin typeface="+mn-lt"/>
                          <a:ea typeface="Times New Roman" panose="02020603050405020304" pitchFamily="18" charset="0"/>
                          <a:cs typeface="Times New Roman" panose="02020603050405020304" pitchFamily="18" charset="0"/>
                        </a:rPr>
                        <a:t> 1.75 mg/l TIN</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a:txBody>
                    <a:bodyPr/>
                    <a:lstStyle/>
                    <a:p>
                      <a:pPr algn="ct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Times New Roman" panose="02020603050405020304" pitchFamily="18" charset="0"/>
                        </a:rPr>
                        <a:t>PO4</a:t>
                      </a:r>
                    </a:p>
                    <a:p>
                      <a:pPr algn="ct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Times New Roman" panose="02020603050405020304" pitchFamily="18" charset="0"/>
                        </a:rPr>
                        <a:t>0.010 / 0.024</a:t>
                      </a:r>
                    </a:p>
                    <a:p>
                      <a:pPr algn="ct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Times New Roman" panose="02020603050405020304" pitchFamily="18" charset="0"/>
                        </a:rPr>
                        <a:t>TIN</a:t>
                      </a:r>
                    </a:p>
                    <a:p>
                      <a:pPr algn="ct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Times New Roman" panose="02020603050405020304" pitchFamily="18" charset="0"/>
                        </a:rPr>
                        <a:t>0.058 / 0.183</a:t>
                      </a:r>
                    </a:p>
                  </a:txBody>
                  <a:tcPr marL="17780" marR="17780" marT="0" marB="0" anchor="ctr">
                    <a:solidFill>
                      <a:srgbClr val="FFEBCD"/>
                    </a:solidFill>
                  </a:tcPr>
                </a:tc>
                <a:extLst>
                  <a:ext uri="{0D108BD9-81ED-4DB2-BD59-A6C34878D82A}">
                    <a16:rowId xmlns:a16="http://schemas.microsoft.com/office/drawing/2014/main" xmlns="" val="294543299"/>
                  </a:ext>
                </a:extLst>
              </a:tr>
              <a:tr h="1204982">
                <a:tc>
                  <a:txBody>
                    <a:bodyPr/>
                    <a:lstStyle/>
                    <a:p>
                      <a:pP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Times New Roman" panose="02020603050405020304" pitchFamily="18" charset="0"/>
                        </a:rPr>
                        <a:t>Salts</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vMerge="1">
                  <a:txBody>
                    <a:bodyPr/>
                    <a:lstStyle/>
                    <a:p>
                      <a:endParaRPr lang="en-GB"/>
                    </a:p>
                  </a:txBody>
                  <a:tcPr/>
                </a:tc>
                <a:tc>
                  <a:txBody>
                    <a:bodyPr/>
                    <a:lstStyle/>
                    <a:p>
                      <a:pP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Arial" panose="020B0604020202020204" pitchFamily="34" charset="0"/>
                        </a:rPr>
                        <a:t>Salt concentrations should be maintained at present day levels. </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a:txBody>
                    <a:bodyPr/>
                    <a:lstStyle/>
                    <a:p>
                      <a:pP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Arial" panose="020B0604020202020204" pitchFamily="34" charset="0"/>
                        </a:rPr>
                        <a:t>Electrical conductivity (EC)</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a:txBody>
                    <a:bodyPr/>
                    <a:lstStyle/>
                    <a:p>
                      <a:pP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Arial" panose="020B0604020202020204" pitchFamily="34" charset="0"/>
                        </a:rPr>
                        <a:t>95</a:t>
                      </a:r>
                      <a:r>
                        <a:rPr lang="en-ZA" sz="1400" b="1" baseline="30000" dirty="0">
                          <a:solidFill>
                            <a:schemeClr val="tx1"/>
                          </a:solidFill>
                          <a:effectLst/>
                          <a:latin typeface="+mn-lt"/>
                          <a:ea typeface="Times New Roman" panose="02020603050405020304" pitchFamily="18" charset="0"/>
                          <a:cs typeface="Arial" panose="020B0604020202020204" pitchFamily="34" charset="0"/>
                        </a:rPr>
                        <a:t>th</a:t>
                      </a:r>
                      <a:r>
                        <a:rPr lang="en-ZA" sz="1400" b="1" dirty="0">
                          <a:solidFill>
                            <a:schemeClr val="tx1"/>
                          </a:solidFill>
                          <a:effectLst/>
                          <a:latin typeface="+mn-lt"/>
                          <a:ea typeface="Times New Roman" panose="02020603050405020304" pitchFamily="18" charset="0"/>
                          <a:cs typeface="Arial" panose="020B0604020202020204" pitchFamily="34" charset="0"/>
                        </a:rPr>
                        <a:t> %tile ≤ 1500 mS/m EC</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a:txBody>
                    <a:bodyPr/>
                    <a:lstStyle/>
                    <a:p>
                      <a:pPr algn="ct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Times New Roman" panose="02020603050405020304" pitchFamily="18" charset="0"/>
                        </a:rPr>
                        <a:t>EC </a:t>
                      </a:r>
                    </a:p>
                    <a:p>
                      <a:pPr algn="ct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Times New Roman" panose="02020603050405020304" pitchFamily="18" charset="0"/>
                        </a:rPr>
                        <a:t>873 / 1440</a:t>
                      </a:r>
                    </a:p>
                    <a:p>
                      <a:pPr algn="ctr">
                        <a:lnSpc>
                          <a:spcPct val="105000"/>
                        </a:lnSpc>
                        <a:spcBef>
                          <a:spcPts val="300"/>
                        </a:spcBef>
                        <a:spcAft>
                          <a:spcPts val="0"/>
                        </a:spcAft>
                      </a:pP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rgbClr val="FFEBCD"/>
                    </a:solidFill>
                  </a:tcPr>
                </a:tc>
                <a:extLst>
                  <a:ext uri="{0D108BD9-81ED-4DB2-BD59-A6C34878D82A}">
                    <a16:rowId xmlns:a16="http://schemas.microsoft.com/office/drawing/2014/main" xmlns="" val="2317987429"/>
                  </a:ext>
                </a:extLst>
              </a:tr>
              <a:tr h="1146067">
                <a:tc>
                  <a:txBody>
                    <a:bodyPr/>
                    <a:lstStyle/>
                    <a:p>
                      <a:pPr>
                        <a:lnSpc>
                          <a:spcPct val="105000"/>
                        </a:lnSpc>
                        <a:spcBef>
                          <a:spcPts val="300"/>
                        </a:spcBef>
                        <a:spcAft>
                          <a:spcPts val="0"/>
                        </a:spcAft>
                      </a:pPr>
                      <a:r>
                        <a:rPr lang="en-ZA" sz="1400" b="1" dirty="0">
                          <a:solidFill>
                            <a:schemeClr val="tx1"/>
                          </a:solidFill>
                          <a:effectLst/>
                          <a:latin typeface="+mn-lt"/>
                        </a:rPr>
                        <a:t>System variables</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vMerge="1">
                  <a:txBody>
                    <a:bodyPr/>
                    <a:lstStyle/>
                    <a:p>
                      <a:endParaRPr lang="en-GB"/>
                    </a:p>
                  </a:txBody>
                  <a:tcPr/>
                </a:tc>
                <a:tc>
                  <a:txBody>
                    <a:bodyPr/>
                    <a:lstStyle/>
                    <a:p>
                      <a:pPr>
                        <a:lnSpc>
                          <a:spcPct val="105000"/>
                        </a:lnSpc>
                        <a:spcBef>
                          <a:spcPts val="300"/>
                        </a:spcBef>
                        <a:spcAft>
                          <a:spcPts val="0"/>
                        </a:spcAft>
                      </a:pPr>
                      <a:r>
                        <a:rPr lang="en-ZA" sz="1400" b="1">
                          <a:solidFill>
                            <a:schemeClr val="tx1"/>
                          </a:solidFill>
                          <a:effectLst/>
                          <a:latin typeface="+mn-lt"/>
                          <a:ea typeface="Times New Roman" panose="02020603050405020304" pitchFamily="18" charset="0"/>
                          <a:cs typeface="Arial" panose="020B0604020202020204" pitchFamily="34" charset="0"/>
                        </a:rPr>
                        <a:t>pH, temperature, and dissolved oxygen are important for the maintenance of ecosystem health. </a:t>
                      </a:r>
                      <a:endParaRPr lang="en-GB" sz="1400" b="1">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a:txBody>
                    <a:bodyPr/>
                    <a:lstStyle/>
                    <a:p>
                      <a:pPr>
                        <a:lnSpc>
                          <a:spcPct val="105000"/>
                        </a:lnSpc>
                        <a:spcBef>
                          <a:spcPts val="300"/>
                        </a:spcBef>
                        <a:spcAft>
                          <a:spcPts val="0"/>
                        </a:spcAft>
                      </a:pPr>
                      <a:r>
                        <a:rPr lang="en-ZA" sz="1400" b="1" dirty="0">
                          <a:solidFill>
                            <a:schemeClr val="tx1"/>
                          </a:solidFill>
                          <a:effectLst/>
                          <a:latin typeface="+mn-lt"/>
                          <a:ea typeface="Arial" panose="020B0604020202020204" pitchFamily="34" charset="0"/>
                          <a:cs typeface="Arial" panose="020B0604020202020204" pitchFamily="34" charset="0"/>
                        </a:rPr>
                        <a:t>pH</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p>
                      <a:pPr>
                        <a:lnSpc>
                          <a:spcPct val="105000"/>
                        </a:lnSpc>
                        <a:spcBef>
                          <a:spcPts val="300"/>
                        </a:spcBef>
                        <a:spcAft>
                          <a:spcPts val="0"/>
                        </a:spcAft>
                      </a:pPr>
                      <a:r>
                        <a:rPr lang="en-ZA" sz="1400" b="1" dirty="0">
                          <a:solidFill>
                            <a:schemeClr val="tx1"/>
                          </a:solidFill>
                          <a:effectLst/>
                          <a:latin typeface="+mn-lt"/>
                          <a:ea typeface="Arial" panose="020B0604020202020204" pitchFamily="34" charset="0"/>
                          <a:cs typeface="Arial" panose="020B0604020202020204" pitchFamily="34" charset="0"/>
                        </a:rPr>
                        <a:t>Dissolved oxygen</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a:txBody>
                    <a:bodyPr/>
                    <a:lstStyle/>
                    <a:p>
                      <a:pP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Arial" panose="020B0604020202020204" pitchFamily="34" charset="0"/>
                        </a:rPr>
                        <a:t>6.5 ≥ pH ≤ 8.5</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p>
                      <a:pP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Arial" panose="020B0604020202020204" pitchFamily="34" charset="0"/>
                        </a:rPr>
                        <a:t>5</a:t>
                      </a:r>
                      <a:r>
                        <a:rPr lang="en-ZA" sz="1400" b="1" baseline="30000" dirty="0">
                          <a:solidFill>
                            <a:schemeClr val="tx1"/>
                          </a:solidFill>
                          <a:effectLst/>
                          <a:latin typeface="+mn-lt"/>
                          <a:ea typeface="Times New Roman" panose="02020603050405020304" pitchFamily="18" charset="0"/>
                          <a:cs typeface="Arial" panose="020B0604020202020204" pitchFamily="34" charset="0"/>
                        </a:rPr>
                        <a:t>th</a:t>
                      </a:r>
                      <a:r>
                        <a:rPr lang="en-ZA" sz="1400" b="1" dirty="0">
                          <a:solidFill>
                            <a:schemeClr val="tx1"/>
                          </a:solidFill>
                          <a:effectLst/>
                          <a:latin typeface="+mn-lt"/>
                          <a:ea typeface="Times New Roman" panose="02020603050405020304" pitchFamily="18" charset="0"/>
                          <a:cs typeface="Arial" panose="020B0604020202020204" pitchFamily="34" charset="0"/>
                        </a:rPr>
                        <a:t> percentile ≥ 6 mg/l  DO</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a:txBody>
                    <a:bodyPr/>
                    <a:lstStyle/>
                    <a:p>
                      <a:pPr algn="ct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Times New Roman" panose="02020603050405020304" pitchFamily="18" charset="0"/>
                        </a:rPr>
                        <a:t>pH</a:t>
                      </a:r>
                    </a:p>
                    <a:p>
                      <a:pPr algn="ct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Times New Roman" panose="02020603050405020304" pitchFamily="18" charset="0"/>
                        </a:rPr>
                        <a:t>8.2 / 8.5</a:t>
                      </a:r>
                    </a:p>
                    <a:p>
                      <a:pPr algn="ct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Times New Roman" panose="02020603050405020304" pitchFamily="18" charset="0"/>
                        </a:rPr>
                        <a:t>No DO data</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rgbClr val="FFEBCD"/>
                    </a:solidFill>
                  </a:tcPr>
                </a:tc>
                <a:extLst>
                  <a:ext uri="{0D108BD9-81ED-4DB2-BD59-A6C34878D82A}">
                    <a16:rowId xmlns:a16="http://schemas.microsoft.com/office/drawing/2014/main" xmlns="" val="468650321"/>
                  </a:ext>
                </a:extLst>
              </a:tr>
              <a:tr h="629222">
                <a:tc>
                  <a:txBody>
                    <a:bodyPr/>
                    <a:lstStyle/>
                    <a:p>
                      <a:pPr>
                        <a:lnSpc>
                          <a:spcPct val="105000"/>
                        </a:lnSpc>
                        <a:spcBef>
                          <a:spcPts val="300"/>
                        </a:spcBef>
                        <a:spcAft>
                          <a:spcPts val="0"/>
                        </a:spcAft>
                      </a:pPr>
                      <a:r>
                        <a:rPr lang="en-ZA" sz="1400" b="1" dirty="0">
                          <a:solidFill>
                            <a:schemeClr val="tx1"/>
                          </a:solidFill>
                          <a:effectLst/>
                          <a:latin typeface="+mn-lt"/>
                        </a:rPr>
                        <a:t>Toxins</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vMerge="1">
                  <a:txBody>
                    <a:bodyPr/>
                    <a:lstStyle/>
                    <a:p>
                      <a:endParaRPr lang="en-GB"/>
                    </a:p>
                  </a:txBody>
                  <a:tcPr/>
                </a:tc>
                <a:tc>
                  <a:txBody>
                    <a:bodyPr/>
                    <a:lstStyle/>
                    <a:p>
                      <a:pP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Arial" panose="020B0604020202020204" pitchFamily="34" charset="0"/>
                        </a:rPr>
                        <a:t>Toxicity not pose a threat to aquatic ecosystems.</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a:txBody>
                    <a:bodyPr/>
                    <a:lstStyle/>
                    <a:p>
                      <a:pPr>
                        <a:lnSpc>
                          <a:spcPct val="105000"/>
                        </a:lnSpc>
                        <a:spcBef>
                          <a:spcPts val="300"/>
                        </a:spcBef>
                        <a:spcAft>
                          <a:spcPts val="0"/>
                        </a:spcAft>
                      </a:pPr>
                      <a:r>
                        <a:rPr lang="en-GB" sz="1400" b="1" dirty="0">
                          <a:solidFill>
                            <a:schemeClr val="tx1"/>
                          </a:solidFill>
                          <a:effectLst/>
                          <a:latin typeface="+mn-lt"/>
                          <a:ea typeface="Times New Roman" panose="02020603050405020304" pitchFamily="18" charset="0"/>
                          <a:cs typeface="Times New Roman" panose="02020603050405020304" pitchFamily="18" charset="0"/>
                        </a:rPr>
                        <a:t>None specified as it is not a concern in this RU</a:t>
                      </a:r>
                    </a:p>
                  </a:txBody>
                  <a:tcPr marL="17780" marR="17780" marT="0" marB="0" anchor="ctr">
                    <a:solidFill>
                      <a:schemeClr val="bg2"/>
                    </a:solidFill>
                  </a:tcPr>
                </a:tc>
                <a:tc>
                  <a:txBody>
                    <a:bodyPr/>
                    <a:lstStyle/>
                    <a:p>
                      <a:pPr>
                        <a:lnSpc>
                          <a:spcPct val="105000"/>
                        </a:lnSpc>
                        <a:spcBef>
                          <a:spcPts val="300"/>
                        </a:spcBef>
                        <a:spcAft>
                          <a:spcPts val="0"/>
                        </a:spcAft>
                      </a:pP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a:txBody>
                    <a:bodyPr/>
                    <a:lstStyle/>
                    <a:p>
                      <a:pPr algn="ctr">
                        <a:lnSpc>
                          <a:spcPct val="105000"/>
                        </a:lnSpc>
                        <a:spcBef>
                          <a:spcPts val="300"/>
                        </a:spcBef>
                        <a:spcAft>
                          <a:spcPts val="0"/>
                        </a:spcAft>
                      </a:pPr>
                      <a:r>
                        <a:rPr lang="en-ZA" sz="1600" b="1" dirty="0">
                          <a:solidFill>
                            <a:schemeClr val="tx1"/>
                          </a:solidFill>
                          <a:effectLst/>
                          <a:latin typeface="+mn-lt"/>
                          <a:ea typeface="Times New Roman" panose="02020603050405020304" pitchFamily="18" charset="0"/>
                          <a:cs typeface="Times New Roman" panose="02020603050405020304" pitchFamily="18" charset="0"/>
                        </a:rPr>
                        <a:t>No data</a:t>
                      </a:r>
                      <a:endParaRPr lang="en-GB" sz="16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rgbClr val="FFEBCD"/>
                    </a:solidFill>
                  </a:tcPr>
                </a:tc>
                <a:extLst>
                  <a:ext uri="{0D108BD9-81ED-4DB2-BD59-A6C34878D82A}">
                    <a16:rowId xmlns:a16="http://schemas.microsoft.com/office/drawing/2014/main" xmlns="" val="4212100901"/>
                  </a:ext>
                </a:extLst>
              </a:tr>
              <a:tr h="629222">
                <a:tc>
                  <a:txBody>
                    <a:bodyPr/>
                    <a:lstStyle/>
                    <a:p>
                      <a:pPr>
                        <a:lnSpc>
                          <a:spcPct val="105000"/>
                        </a:lnSpc>
                        <a:spcBef>
                          <a:spcPts val="300"/>
                        </a:spcBef>
                        <a:spcAft>
                          <a:spcPts val="0"/>
                        </a:spcAft>
                      </a:pPr>
                      <a:r>
                        <a:rPr lang="en-ZA" sz="1400" b="1" dirty="0">
                          <a:solidFill>
                            <a:schemeClr val="tx1"/>
                          </a:solidFill>
                          <a:effectLst/>
                          <a:latin typeface="+mn-lt"/>
                        </a:rPr>
                        <a:t>Pathogens</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vMerge="1">
                  <a:txBody>
                    <a:bodyPr/>
                    <a:lstStyle/>
                    <a:p>
                      <a:endParaRPr lang="en-GB"/>
                    </a:p>
                  </a:txBody>
                  <a:tcPr/>
                </a:tc>
                <a:tc>
                  <a:txBody>
                    <a:bodyPr/>
                    <a:lstStyle/>
                    <a:p>
                      <a:pPr>
                        <a:lnSpc>
                          <a:spcPct val="105000"/>
                        </a:lnSpc>
                        <a:spcBef>
                          <a:spcPts val="300"/>
                        </a:spcBef>
                        <a:spcAft>
                          <a:spcPts val="0"/>
                        </a:spcAft>
                      </a:pPr>
                      <a:r>
                        <a:rPr lang="en-ZA" sz="1400" b="1" dirty="0">
                          <a:effectLst/>
                          <a:latin typeface="+mn-lt"/>
                          <a:ea typeface="Times New Roman" panose="02020603050405020304" pitchFamily="18" charset="0"/>
                          <a:cs typeface="Arial" panose="020B0604020202020204" pitchFamily="34" charset="0"/>
                        </a:rPr>
                        <a:t>Maintained in an Acceptable category for full contact recreation.</a:t>
                      </a:r>
                      <a:endParaRPr lang="en-GB" sz="1400" b="1" dirty="0">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a:txBody>
                    <a:bodyPr/>
                    <a:lstStyle/>
                    <a:p>
                      <a:pPr>
                        <a:lnSpc>
                          <a:spcPct val="105000"/>
                        </a:lnSpc>
                        <a:spcBef>
                          <a:spcPts val="300"/>
                        </a:spcBef>
                        <a:spcAft>
                          <a:spcPts val="0"/>
                        </a:spcAft>
                      </a:pPr>
                      <a:r>
                        <a:rPr lang="en-ZA" sz="1400" b="1" dirty="0">
                          <a:effectLst/>
                          <a:latin typeface="+mn-lt"/>
                          <a:ea typeface="Arial" panose="020B0604020202020204" pitchFamily="34" charset="0"/>
                          <a:cs typeface="Arial" panose="020B0604020202020204" pitchFamily="34" charset="0"/>
                        </a:rPr>
                        <a:t>Escherichia coli</a:t>
                      </a:r>
                      <a:endParaRPr lang="en-GB" sz="1400" b="1" dirty="0">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a:txBody>
                    <a:bodyPr/>
                    <a:lstStyle/>
                    <a:p>
                      <a:pPr>
                        <a:lnSpc>
                          <a:spcPct val="105000"/>
                        </a:lnSpc>
                        <a:spcBef>
                          <a:spcPts val="300"/>
                        </a:spcBef>
                        <a:spcAft>
                          <a:spcPts val="0"/>
                        </a:spcAft>
                      </a:pPr>
                      <a:r>
                        <a:rPr lang="en-ZA" sz="1400" b="1" dirty="0">
                          <a:solidFill>
                            <a:schemeClr val="tx1"/>
                          </a:solidFill>
                          <a:effectLst/>
                          <a:latin typeface="+mn-lt"/>
                          <a:ea typeface="Times New Roman" panose="02020603050405020304" pitchFamily="18" charset="0"/>
                          <a:cs typeface="Arial" panose="020B0604020202020204" pitchFamily="34" charset="0"/>
                        </a:rPr>
                        <a:t>95%tile ≤ 165 </a:t>
                      </a:r>
                      <a:r>
                        <a:rPr lang="en-ZA" sz="1400" b="1" dirty="0" err="1">
                          <a:solidFill>
                            <a:schemeClr val="tx1"/>
                          </a:solidFill>
                          <a:effectLst/>
                          <a:latin typeface="+mn-lt"/>
                          <a:ea typeface="Times New Roman" panose="02020603050405020304" pitchFamily="18" charset="0"/>
                          <a:cs typeface="Arial" panose="020B0604020202020204" pitchFamily="34" charset="0"/>
                        </a:rPr>
                        <a:t>cfu</a:t>
                      </a:r>
                      <a:r>
                        <a:rPr lang="en-ZA" sz="1400" b="1" dirty="0">
                          <a:solidFill>
                            <a:schemeClr val="tx1"/>
                          </a:solidFill>
                          <a:effectLst/>
                          <a:latin typeface="+mn-lt"/>
                          <a:ea typeface="Times New Roman" panose="02020603050405020304" pitchFamily="18" charset="0"/>
                          <a:cs typeface="Arial" panose="020B0604020202020204" pitchFamily="34" charset="0"/>
                        </a:rPr>
                        <a:t>/100ml E coli</a:t>
                      </a:r>
                      <a:endParaRPr lang="en-GB" sz="14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a:txBody>
                    <a:bodyPr/>
                    <a:lstStyle/>
                    <a:p>
                      <a:pPr algn="ctr">
                        <a:lnSpc>
                          <a:spcPct val="105000"/>
                        </a:lnSpc>
                        <a:spcBef>
                          <a:spcPts val="300"/>
                        </a:spcBef>
                        <a:spcAft>
                          <a:spcPts val="0"/>
                        </a:spcAft>
                      </a:pPr>
                      <a:r>
                        <a:rPr lang="en-ZA" sz="1600" b="1" dirty="0">
                          <a:solidFill>
                            <a:schemeClr val="tx1"/>
                          </a:solidFill>
                          <a:effectLst/>
                          <a:latin typeface="+mn-lt"/>
                          <a:ea typeface="Times New Roman" panose="02020603050405020304" pitchFamily="18" charset="0"/>
                          <a:cs typeface="Times New Roman" panose="02020603050405020304" pitchFamily="18" charset="0"/>
                        </a:rPr>
                        <a:t>No data</a:t>
                      </a:r>
                      <a:endParaRPr lang="en-GB" sz="16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rgbClr val="FFEBCD"/>
                    </a:solidFill>
                  </a:tcPr>
                </a:tc>
                <a:extLst>
                  <a:ext uri="{0D108BD9-81ED-4DB2-BD59-A6C34878D82A}">
                    <a16:rowId xmlns:a16="http://schemas.microsoft.com/office/drawing/2014/main" xmlns="" val="2069266255"/>
                  </a:ext>
                </a:extLst>
              </a:tr>
            </a:tbl>
          </a:graphicData>
        </a:graphic>
      </p:graphicFrame>
    </p:spTree>
    <p:extLst>
      <p:ext uri="{BB962C8B-B14F-4D97-AF65-F5344CB8AC3E}">
        <p14:creationId xmlns:p14="http://schemas.microsoft.com/office/powerpoint/2010/main" val="1587093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1801" y="1275906"/>
            <a:ext cx="8838191" cy="503345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07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1801" y="1275906"/>
            <a:ext cx="8902199"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b="1" dirty="0"/>
              <a:t>EXAMPLE: </a:t>
            </a:r>
            <a:r>
              <a:rPr lang="en-ZA" b="1" dirty="0" err="1"/>
              <a:t>Doring</a:t>
            </a:r>
            <a:r>
              <a:rPr lang="en-ZA" b="1" dirty="0"/>
              <a:t> River @ GOUR_DORI_J12L</a:t>
            </a:r>
            <a:endParaRPr lang="en-GB" b="1" dirty="0"/>
          </a:p>
        </p:txBody>
      </p:sp>
      <p:sp>
        <p:nvSpPr>
          <p:cNvPr id="3" name="Rectangle 2">
            <a:extLst>
              <a:ext uri="{FF2B5EF4-FFF2-40B4-BE49-F238E27FC236}">
                <a16:creationId xmlns:a16="http://schemas.microsoft.com/office/drawing/2014/main" xmlns="" id="{18AE2418-E6FC-467E-9F6D-ED587007A210}"/>
              </a:ext>
            </a:extLst>
          </p:cNvPr>
          <p:cNvSpPr/>
          <p:nvPr/>
        </p:nvSpPr>
        <p:spPr>
          <a:xfrm>
            <a:off x="2491334" y="626443"/>
            <a:ext cx="4161332" cy="461665"/>
          </a:xfrm>
          <a:prstGeom prst="rect">
            <a:avLst/>
          </a:prstGeom>
        </p:spPr>
        <p:txBody>
          <a:bodyPr wrap="none">
            <a:spAutoFit/>
          </a:bodyPr>
          <a:lstStyle/>
          <a:p>
            <a:r>
              <a:rPr lang="en-ZA" b="1" u="sng" dirty="0">
                <a:solidFill>
                  <a:srgbClr val="7030A0"/>
                </a:solidFill>
              </a:rPr>
              <a:t>BIOTA</a:t>
            </a:r>
            <a:r>
              <a:rPr lang="en-ZA" b="1" dirty="0">
                <a:solidFill>
                  <a:srgbClr val="7030A0"/>
                </a:solidFill>
              </a:rPr>
              <a:t>: </a:t>
            </a:r>
            <a:r>
              <a:rPr lang="en-ZA" b="1" dirty="0"/>
              <a:t>Riparian vegetation</a:t>
            </a:r>
            <a:endParaRPr lang="en-US" dirty="0"/>
          </a:p>
        </p:txBody>
      </p:sp>
    </p:spTree>
    <p:extLst>
      <p:ext uri="{BB962C8B-B14F-4D97-AF65-F5344CB8AC3E}">
        <p14:creationId xmlns:p14="http://schemas.microsoft.com/office/powerpoint/2010/main" val="4208634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b="1" dirty="0"/>
              <a:t>EXAMPLE: </a:t>
            </a:r>
            <a:r>
              <a:rPr lang="en-ZA" b="1" dirty="0" err="1"/>
              <a:t>Doring</a:t>
            </a:r>
            <a:r>
              <a:rPr lang="en-ZA" b="1" dirty="0"/>
              <a:t> River @ GOUR_DORI_J12L</a:t>
            </a:r>
            <a:endParaRPr lang="en-GB" b="1"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2313286"/>
            <a:ext cx="9482865" cy="1660227"/>
          </a:xfrm>
          <a:prstGeom prst="rect">
            <a:avLst/>
          </a:prstGeom>
          <a:solidFill>
            <a:schemeClr val="bg1"/>
          </a:solidFill>
          <a:ln>
            <a:noFill/>
          </a:ln>
          <a:effectLst/>
        </p:spPr>
      </p:pic>
      <p:sp>
        <p:nvSpPr>
          <p:cNvPr id="2" name="Rectangle 1">
            <a:extLst>
              <a:ext uri="{FF2B5EF4-FFF2-40B4-BE49-F238E27FC236}">
                <a16:creationId xmlns:a16="http://schemas.microsoft.com/office/drawing/2014/main" xmlns="" id="{7043D474-7CB2-41D4-B109-C6255C196529}"/>
              </a:ext>
            </a:extLst>
          </p:cNvPr>
          <p:cNvSpPr/>
          <p:nvPr/>
        </p:nvSpPr>
        <p:spPr>
          <a:xfrm>
            <a:off x="2497746" y="560894"/>
            <a:ext cx="4148508" cy="461665"/>
          </a:xfrm>
          <a:prstGeom prst="rect">
            <a:avLst/>
          </a:prstGeom>
        </p:spPr>
        <p:txBody>
          <a:bodyPr wrap="none">
            <a:spAutoFit/>
          </a:bodyPr>
          <a:lstStyle/>
          <a:p>
            <a:r>
              <a:rPr lang="en-ZA" b="1" u="sng" dirty="0">
                <a:solidFill>
                  <a:srgbClr val="7030A0"/>
                </a:solidFill>
              </a:rPr>
              <a:t>BIOTA</a:t>
            </a:r>
            <a:r>
              <a:rPr lang="en-ZA" b="1" dirty="0">
                <a:solidFill>
                  <a:srgbClr val="7030A0"/>
                </a:solidFill>
              </a:rPr>
              <a:t>: </a:t>
            </a:r>
            <a:r>
              <a:rPr lang="en-ZA" b="1" dirty="0"/>
              <a:t>Macroinvertebrates</a:t>
            </a:r>
            <a:endParaRPr lang="en-US" dirty="0"/>
          </a:p>
        </p:txBody>
      </p:sp>
    </p:spTree>
    <p:extLst>
      <p:ext uri="{BB962C8B-B14F-4D97-AF65-F5344CB8AC3E}">
        <p14:creationId xmlns:p14="http://schemas.microsoft.com/office/powerpoint/2010/main" val="1027357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b="1" dirty="0"/>
              <a:t>EXAMPLE: </a:t>
            </a:r>
            <a:r>
              <a:rPr lang="en-ZA" b="1" dirty="0" err="1"/>
              <a:t>Doring</a:t>
            </a:r>
            <a:r>
              <a:rPr lang="en-ZA" b="1" dirty="0"/>
              <a:t> River @ GOUR_DORI_J12L</a:t>
            </a:r>
            <a:endParaRPr lang="en-GB" b="1" dirty="0"/>
          </a:p>
        </p:txBody>
      </p:sp>
      <p:pic>
        <p:nvPicPr>
          <p:cNvPr id="205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94625" y="1047749"/>
            <a:ext cx="6980024" cy="5257361"/>
          </a:xfrm>
          <a:prstGeom prst="rect">
            <a:avLst/>
          </a:prstGeom>
          <a:solidFill>
            <a:schemeClr val="bg1"/>
          </a:solidFill>
          <a:ln>
            <a:noFill/>
          </a:ln>
          <a:effectLst/>
          <a:extLst/>
        </p:spPr>
      </p:pic>
      <p:sp>
        <p:nvSpPr>
          <p:cNvPr id="2" name="Rectangle 1">
            <a:extLst>
              <a:ext uri="{FF2B5EF4-FFF2-40B4-BE49-F238E27FC236}">
                <a16:creationId xmlns:a16="http://schemas.microsoft.com/office/drawing/2014/main" xmlns="" id="{20D6F255-9481-479C-9456-8CEDF7F8996B}"/>
              </a:ext>
            </a:extLst>
          </p:cNvPr>
          <p:cNvSpPr/>
          <p:nvPr/>
        </p:nvSpPr>
        <p:spPr>
          <a:xfrm>
            <a:off x="3492071" y="561383"/>
            <a:ext cx="1937966" cy="461665"/>
          </a:xfrm>
          <a:prstGeom prst="rect">
            <a:avLst/>
          </a:prstGeom>
        </p:spPr>
        <p:txBody>
          <a:bodyPr wrap="none">
            <a:spAutoFit/>
          </a:bodyPr>
          <a:lstStyle/>
          <a:p>
            <a:r>
              <a:rPr lang="en-ZA" b="1" u="sng" dirty="0">
                <a:solidFill>
                  <a:srgbClr val="7030A0"/>
                </a:solidFill>
              </a:rPr>
              <a:t>BIOTA</a:t>
            </a:r>
            <a:r>
              <a:rPr lang="en-ZA" b="1" dirty="0">
                <a:solidFill>
                  <a:srgbClr val="7030A0"/>
                </a:solidFill>
              </a:rPr>
              <a:t>: </a:t>
            </a:r>
            <a:r>
              <a:rPr lang="en-ZA" b="1" dirty="0"/>
              <a:t>Fish</a:t>
            </a:r>
            <a:endParaRPr lang="en-US" dirty="0"/>
          </a:p>
        </p:txBody>
      </p:sp>
    </p:spTree>
    <p:extLst>
      <p:ext uri="{BB962C8B-B14F-4D97-AF65-F5344CB8AC3E}">
        <p14:creationId xmlns:p14="http://schemas.microsoft.com/office/powerpoint/2010/main" val="1857473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11842" y="432798"/>
            <a:ext cx="7432157" cy="652501"/>
          </a:xfrm>
        </p:spPr>
        <p:txBody>
          <a:bodyPr/>
          <a:lstStyle/>
          <a:p>
            <a:pPr algn="l"/>
            <a:r>
              <a:rPr lang="en-US" sz="3200" b="1" dirty="0">
                <a:solidFill>
                  <a:schemeClr val="bg2">
                    <a:lumMod val="25000"/>
                  </a:schemeClr>
                </a:solidFill>
                <a:latin typeface="+mn-lt"/>
                <a:ea typeface="ＭＳ Ｐゴシック" pitchFamily="34" charset="-128"/>
                <a:cs typeface="+mn-cs"/>
              </a:rPr>
              <a:t>Previous public meetings held</a:t>
            </a:r>
          </a:p>
        </p:txBody>
      </p:sp>
      <p:sp>
        <p:nvSpPr>
          <p:cNvPr id="5" name="Text Placeholder 2"/>
          <p:cNvSpPr>
            <a:spLocks noGrp="1"/>
          </p:cNvSpPr>
          <p:nvPr>
            <p:ph type="body" sz="quarter" idx="10"/>
          </p:nvPr>
        </p:nvSpPr>
        <p:spPr>
          <a:xfrm>
            <a:off x="1363562" y="1297429"/>
            <a:ext cx="7670269" cy="5390450"/>
          </a:xfrm>
        </p:spPr>
        <p:txBody>
          <a:bodyPr/>
          <a:lstStyle/>
          <a:p>
            <a:pPr marL="457200" lvl="1" indent="0">
              <a:buNone/>
            </a:pPr>
            <a:r>
              <a:rPr lang="en-US" sz="2400" dirty="0"/>
              <a:t>At the previous public meetings held in Nov 2016, an introduction to the study and an overview of progress on the following tasks was presented:</a:t>
            </a:r>
          </a:p>
          <a:p>
            <a:pPr marL="857250" lvl="1">
              <a:buFont typeface="Arial" panose="020B0604020202020204" pitchFamily="34" charset="0"/>
              <a:buChar char="•"/>
            </a:pPr>
            <a:r>
              <a:rPr lang="en-US" sz="2200" dirty="0">
                <a:solidFill>
                  <a:srgbClr val="0070C0"/>
                </a:solidFill>
              </a:rPr>
              <a:t>Socio-economic status &amp; activities</a:t>
            </a:r>
          </a:p>
          <a:p>
            <a:pPr marL="857250" lvl="1">
              <a:buFont typeface="Arial" panose="020B0604020202020204" pitchFamily="34" charset="0"/>
              <a:buChar char="•"/>
            </a:pPr>
            <a:r>
              <a:rPr lang="en-US" sz="2200" dirty="0">
                <a:solidFill>
                  <a:srgbClr val="0070C0"/>
                </a:solidFill>
              </a:rPr>
              <a:t>Delineation of Resource Units and Integrated Units of Analysis (IUAs)</a:t>
            </a:r>
          </a:p>
          <a:p>
            <a:pPr marL="1314450" lvl="2" indent="-285750">
              <a:buFont typeface="Courier New" panose="02070309020205020404" pitchFamily="49" charset="0"/>
              <a:buChar char="o"/>
            </a:pPr>
            <a:r>
              <a:rPr lang="en-ZA" sz="2000" dirty="0"/>
              <a:t>R</a:t>
            </a:r>
            <a:r>
              <a:rPr lang="en-US" sz="2000" dirty="0" err="1"/>
              <a:t>esource</a:t>
            </a:r>
            <a:r>
              <a:rPr lang="en-US" sz="2000" dirty="0"/>
              <a:t> Units &amp; Nodes for water resource types</a:t>
            </a:r>
          </a:p>
          <a:p>
            <a:pPr marL="857250" lvl="1">
              <a:buFont typeface="Arial" panose="020B0604020202020204" pitchFamily="34" charset="0"/>
              <a:buChar char="•"/>
            </a:pPr>
            <a:r>
              <a:rPr lang="en-US" sz="2200" dirty="0">
                <a:solidFill>
                  <a:srgbClr val="0070C0"/>
                </a:solidFill>
              </a:rPr>
              <a:t>Status Quo</a:t>
            </a:r>
            <a:endParaRPr lang="en-US" sz="2200" dirty="0"/>
          </a:p>
          <a:p>
            <a:pPr lvl="1">
              <a:buFont typeface="Arial" panose="020B0604020202020204" pitchFamily="34" charset="0"/>
              <a:buChar char="•"/>
            </a:pPr>
            <a:endParaRPr lang="en-ZA" sz="2400" dirty="0">
              <a:solidFill>
                <a:srgbClr val="0070C0"/>
              </a:solidFill>
            </a:endParaRPr>
          </a:p>
        </p:txBody>
      </p:sp>
    </p:spTree>
    <p:extLst>
      <p:ext uri="{BB962C8B-B14F-4D97-AF65-F5344CB8AC3E}">
        <p14:creationId xmlns:p14="http://schemas.microsoft.com/office/powerpoint/2010/main" val="1010213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094" y="0"/>
            <a:ext cx="9212094" cy="1600200"/>
          </a:xfrm>
          <a:prstGeom prst="rect">
            <a:avLst/>
          </a:prstGeom>
          <a:gradFill>
            <a:gsLst>
              <a:gs pos="0">
                <a:schemeClr val="accent1">
                  <a:tint val="100000"/>
                  <a:shade val="100000"/>
                  <a:satMod val="130000"/>
                  <a:alpha val="2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ZA" u="sng" dirty="0"/>
              <a:t>Estuaries</a:t>
            </a:r>
            <a:r>
              <a:rPr lang="en-ZA" dirty="0"/>
              <a:t> </a:t>
            </a:r>
            <a:endParaRPr lang="en-GB" dirty="0"/>
          </a:p>
        </p:txBody>
      </p:sp>
      <p:pic>
        <p:nvPicPr>
          <p:cNvPr id="5" name="Picture 8" descr="2008 656.jpg"/>
          <p:cNvPicPr>
            <a:picLocks noChangeAspect="1"/>
          </p:cNvPicPr>
          <p:nvPr/>
        </p:nvPicPr>
        <p:blipFill rotWithShape="1">
          <a:blip r:embed="rId3" cstate="screen">
            <a:extLst>
              <a:ext uri="{28A0092B-C50C-407E-A947-70E740481C1C}">
                <a14:useLocalDpi xmlns:a14="http://schemas.microsoft.com/office/drawing/2010/main"/>
              </a:ext>
            </a:extLst>
          </a:blip>
          <a:srcRect b="-456"/>
          <a:stretch/>
        </p:blipFill>
        <p:spPr bwMode="auto">
          <a:xfrm>
            <a:off x="-68094" y="-39532"/>
            <a:ext cx="2525746" cy="16397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2008 656.jpg"/>
          <p:cNvPicPr>
            <a:picLocks noChangeAspect="1"/>
          </p:cNvPicPr>
          <p:nvPr/>
        </p:nvPicPr>
        <p:blipFill rotWithShape="1">
          <a:blip r:embed="rId3" cstate="screen">
            <a:extLst>
              <a:ext uri="{28A0092B-C50C-407E-A947-70E740481C1C}">
                <a14:useLocalDpi xmlns:a14="http://schemas.microsoft.com/office/drawing/2010/main"/>
              </a:ext>
            </a:extLst>
          </a:blip>
          <a:srcRect b="-456"/>
          <a:stretch/>
        </p:blipFill>
        <p:spPr bwMode="auto">
          <a:xfrm>
            <a:off x="6686348" y="-39532"/>
            <a:ext cx="2525746" cy="16397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Content Placeholder 3">
            <a:extLst>
              <a:ext uri="{FF2B5EF4-FFF2-40B4-BE49-F238E27FC236}">
                <a16:creationId xmlns:a16="http://schemas.microsoft.com/office/drawing/2014/main" xmlns="" id="{AEB18BD2-27F0-4907-9812-A99821633E5F}"/>
              </a:ext>
            </a:extLst>
          </p:cNvPr>
          <p:cNvGraphicFramePr>
            <a:graphicFrameLocks/>
          </p:cNvGraphicFramePr>
          <p:nvPr>
            <p:extLst>
              <p:ext uri="{D42A27DB-BD31-4B8C-83A1-F6EECF244321}">
                <p14:modId xmlns:p14="http://schemas.microsoft.com/office/powerpoint/2010/main" val="328945195"/>
              </p:ext>
            </p:extLst>
          </p:nvPr>
        </p:nvGraphicFramePr>
        <p:xfrm>
          <a:off x="2552700" y="1746912"/>
          <a:ext cx="4611373" cy="4630207"/>
        </p:xfrm>
        <a:graphic>
          <a:graphicData uri="http://schemas.openxmlformats.org/drawingml/2006/table">
            <a:tbl>
              <a:tblPr firstRow="1" firstCol="1" bandRow="1">
                <a:tableStyleId>{5C22544A-7EE6-4342-B048-85BDC9FD1C3A}</a:tableStyleId>
              </a:tblPr>
              <a:tblGrid>
                <a:gridCol w="1395271">
                  <a:extLst>
                    <a:ext uri="{9D8B030D-6E8A-4147-A177-3AD203B41FA5}">
                      <a16:colId xmlns:a16="http://schemas.microsoft.com/office/drawing/2014/main" xmlns="" val="2741655713"/>
                    </a:ext>
                  </a:extLst>
                </a:gridCol>
                <a:gridCol w="1353414">
                  <a:extLst>
                    <a:ext uri="{9D8B030D-6E8A-4147-A177-3AD203B41FA5}">
                      <a16:colId xmlns:a16="http://schemas.microsoft.com/office/drawing/2014/main" xmlns="" val="1560314043"/>
                    </a:ext>
                  </a:extLst>
                </a:gridCol>
                <a:gridCol w="1862688">
                  <a:extLst>
                    <a:ext uri="{9D8B030D-6E8A-4147-A177-3AD203B41FA5}">
                      <a16:colId xmlns:a16="http://schemas.microsoft.com/office/drawing/2014/main" xmlns="" val="1222141978"/>
                    </a:ext>
                  </a:extLst>
                </a:gridCol>
              </a:tblGrid>
              <a:tr h="408456">
                <a:tc>
                  <a:txBody>
                    <a:bodyPr/>
                    <a:lstStyle/>
                    <a:p>
                      <a:pPr marL="0" marR="0">
                        <a:lnSpc>
                          <a:spcPct val="107000"/>
                        </a:lnSpc>
                        <a:spcBef>
                          <a:spcPts val="0"/>
                        </a:spcBef>
                        <a:spcAft>
                          <a:spcPts val="800"/>
                        </a:spcAft>
                      </a:pPr>
                      <a:endParaRPr lang="en-US" sz="1050" kern="1200">
                        <a:solidFill>
                          <a:schemeClr val="bg1"/>
                        </a:solidFill>
                        <a:effectLst/>
                        <a:latin typeface="+mn-lt"/>
                        <a:ea typeface="+mn-ea"/>
                        <a:cs typeface="+mn-cs"/>
                      </a:endParaRPr>
                    </a:p>
                  </a:txBody>
                  <a:tcPr marL="34565" marR="34565" marT="0" marB="0" anchor="ctr"/>
                </a:tc>
                <a:tc>
                  <a:txBody>
                    <a:bodyPr/>
                    <a:lstStyle/>
                    <a:p>
                      <a:pPr marL="0" marR="0">
                        <a:lnSpc>
                          <a:spcPct val="107000"/>
                        </a:lnSpc>
                        <a:spcBef>
                          <a:spcPts val="0"/>
                        </a:spcBef>
                        <a:spcAft>
                          <a:spcPts val="800"/>
                        </a:spcAft>
                      </a:pPr>
                      <a:r>
                        <a:rPr lang="en-ZA" sz="1400" kern="1200" dirty="0">
                          <a:solidFill>
                            <a:schemeClr val="bg1"/>
                          </a:solidFill>
                          <a:effectLst/>
                          <a:latin typeface="+mn-lt"/>
                          <a:ea typeface="+mn-ea"/>
                          <a:cs typeface="+mn-cs"/>
                        </a:rPr>
                        <a:t>Component</a:t>
                      </a:r>
                      <a:endParaRPr lang="en-US" sz="1400" kern="1200" dirty="0">
                        <a:solidFill>
                          <a:schemeClr val="bg1"/>
                        </a:solidFill>
                        <a:effectLst/>
                        <a:latin typeface="+mn-lt"/>
                        <a:ea typeface="+mn-ea"/>
                        <a:cs typeface="+mn-cs"/>
                      </a:endParaRPr>
                    </a:p>
                  </a:txBody>
                  <a:tcPr marL="34565" marR="34565" marT="0" marB="0" anchor="ctr"/>
                </a:tc>
                <a:tc>
                  <a:txBody>
                    <a:bodyPr/>
                    <a:lstStyle/>
                    <a:p>
                      <a:pPr marL="0" marR="0">
                        <a:lnSpc>
                          <a:spcPct val="107000"/>
                        </a:lnSpc>
                        <a:spcBef>
                          <a:spcPts val="0"/>
                        </a:spcBef>
                        <a:spcAft>
                          <a:spcPts val="800"/>
                        </a:spcAft>
                      </a:pPr>
                      <a:r>
                        <a:rPr lang="en-ZA" sz="1400" kern="1200" dirty="0">
                          <a:solidFill>
                            <a:schemeClr val="bg1"/>
                          </a:solidFill>
                          <a:effectLst/>
                          <a:latin typeface="+mn-lt"/>
                          <a:ea typeface="+mn-ea"/>
                          <a:cs typeface="+mn-cs"/>
                        </a:rPr>
                        <a:t>Sub-component</a:t>
                      </a:r>
                      <a:endParaRPr lang="en-US" sz="1400" kern="1200" dirty="0">
                        <a:solidFill>
                          <a:schemeClr val="bg1"/>
                        </a:solidFill>
                        <a:effectLst/>
                        <a:latin typeface="+mn-lt"/>
                        <a:ea typeface="+mn-ea"/>
                        <a:cs typeface="+mn-cs"/>
                      </a:endParaRPr>
                    </a:p>
                  </a:txBody>
                  <a:tcPr marL="34565" marR="34565" marT="0" marB="0" anchor="ctr"/>
                </a:tc>
                <a:extLst>
                  <a:ext uri="{0D108BD9-81ED-4DB2-BD59-A6C34878D82A}">
                    <a16:rowId xmlns:a16="http://schemas.microsoft.com/office/drawing/2014/main" xmlns="" val="3499632892"/>
                  </a:ext>
                </a:extLst>
              </a:tr>
              <a:tr h="499877">
                <a:tc rowSpan="2">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rowSpan="2">
                  <a:txBody>
                    <a:bodyPr/>
                    <a:lstStyle/>
                    <a:p>
                      <a:pPr marL="0" marR="0">
                        <a:lnSpc>
                          <a:spcPct val="107000"/>
                        </a:lnSpc>
                        <a:spcBef>
                          <a:spcPts val="0"/>
                        </a:spcBef>
                        <a:spcAft>
                          <a:spcPts val="800"/>
                        </a:spcAft>
                      </a:pPr>
                      <a:r>
                        <a:rPr lang="en-ZA" sz="1200" kern="1200" dirty="0">
                          <a:solidFill>
                            <a:schemeClr val="bg1"/>
                          </a:solidFill>
                          <a:effectLst/>
                          <a:latin typeface="+mn-lt"/>
                          <a:ea typeface="+mn-ea"/>
                          <a:cs typeface="+mn-cs"/>
                        </a:rPr>
                        <a:t>QUANTITY</a:t>
                      </a:r>
                      <a:endParaRPr lang="en-US" sz="120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nSpc>
                          <a:spcPct val="107000"/>
                        </a:lnSpc>
                        <a:spcBef>
                          <a:spcPts val="0"/>
                        </a:spcBef>
                        <a:spcAft>
                          <a:spcPts val="800"/>
                        </a:spcAft>
                      </a:pPr>
                      <a:r>
                        <a:rPr lang="en-ZA" sz="1050" kern="1200" dirty="0">
                          <a:solidFill>
                            <a:schemeClr val="dk1"/>
                          </a:solidFill>
                          <a:effectLst/>
                          <a:latin typeface="+mn-lt"/>
                          <a:ea typeface="+mn-ea"/>
                          <a:cs typeface="+mn-cs"/>
                        </a:rPr>
                        <a:t>High flows</a:t>
                      </a:r>
                      <a:endParaRPr lang="en-US" sz="1050" kern="1200" dirty="0">
                        <a:solidFill>
                          <a:schemeClr val="dk1"/>
                        </a:solidFill>
                        <a:effectLst/>
                        <a:latin typeface="+mn-lt"/>
                        <a:ea typeface="+mn-ea"/>
                        <a:cs typeface="+mn-cs"/>
                      </a:endParaRPr>
                    </a:p>
                  </a:txBody>
                  <a:tcPr marL="34565" marR="34565" marT="0" marB="0" anchor="ctr"/>
                </a:tc>
                <a:extLst>
                  <a:ext uri="{0D108BD9-81ED-4DB2-BD59-A6C34878D82A}">
                    <a16:rowId xmlns:a16="http://schemas.microsoft.com/office/drawing/2014/main" xmlns="" val="1686489889"/>
                  </a:ext>
                </a:extLst>
              </a:tr>
              <a:tr h="532031">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800"/>
                        </a:spcAft>
                      </a:pPr>
                      <a:r>
                        <a:rPr lang="en-ZA" sz="1050" kern="1200" dirty="0">
                          <a:solidFill>
                            <a:schemeClr val="dk1"/>
                          </a:solidFill>
                          <a:effectLst/>
                          <a:latin typeface="+mn-lt"/>
                          <a:ea typeface="+mn-ea"/>
                          <a:cs typeface="+mn-cs"/>
                        </a:rPr>
                        <a:t>Low flows</a:t>
                      </a:r>
                      <a:endParaRPr lang="en-US" sz="1050" kern="1200" dirty="0">
                        <a:solidFill>
                          <a:schemeClr val="dk1"/>
                        </a:solidFill>
                        <a:effectLst/>
                        <a:latin typeface="+mn-lt"/>
                        <a:ea typeface="+mn-ea"/>
                        <a:cs typeface="+mn-cs"/>
                      </a:endParaRPr>
                    </a:p>
                  </a:txBody>
                  <a:tcPr marL="34565" marR="34565" marT="0" marB="0" anchor="ctr"/>
                </a:tc>
                <a:extLst>
                  <a:ext uri="{0D108BD9-81ED-4DB2-BD59-A6C34878D82A}">
                    <a16:rowId xmlns:a16="http://schemas.microsoft.com/office/drawing/2014/main" xmlns="" val="1902568591"/>
                  </a:ext>
                </a:extLst>
              </a:tr>
              <a:tr h="261311">
                <a:tc rowSpan="4">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rowSpan="4">
                  <a:txBody>
                    <a:bodyPr/>
                    <a:lstStyle/>
                    <a:p>
                      <a:pPr marL="0" marR="0">
                        <a:lnSpc>
                          <a:spcPct val="107000"/>
                        </a:lnSpc>
                        <a:spcBef>
                          <a:spcPts val="0"/>
                        </a:spcBef>
                        <a:spcAft>
                          <a:spcPts val="800"/>
                        </a:spcAft>
                      </a:pPr>
                      <a:r>
                        <a:rPr lang="en-ZA" sz="1200" kern="1200" dirty="0">
                          <a:solidFill>
                            <a:schemeClr val="bg1"/>
                          </a:solidFill>
                          <a:effectLst/>
                          <a:latin typeface="+mn-lt"/>
                          <a:ea typeface="+mn-ea"/>
                          <a:cs typeface="+mn-cs"/>
                        </a:rPr>
                        <a:t>WATER QUALITY</a:t>
                      </a:r>
                      <a:endParaRPr lang="en-US" sz="120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nSpc>
                          <a:spcPct val="105000"/>
                        </a:lnSpc>
                        <a:spcBef>
                          <a:spcPts val="300"/>
                        </a:spcBef>
                        <a:spcAft>
                          <a:spcPts val="0"/>
                        </a:spcAft>
                      </a:pPr>
                      <a:r>
                        <a:rPr lang="en-ZA" sz="1050" kern="1200" dirty="0">
                          <a:solidFill>
                            <a:schemeClr val="dk1"/>
                          </a:solidFill>
                          <a:effectLst/>
                          <a:latin typeface="+mn-lt"/>
                          <a:ea typeface="+mn-ea"/>
                          <a:cs typeface="+mn-cs"/>
                        </a:rPr>
                        <a:t> Nutrients</a:t>
                      </a:r>
                      <a:endParaRPr lang="en-US" sz="1050" kern="1200" dirty="0">
                        <a:solidFill>
                          <a:schemeClr val="dk1"/>
                        </a:solidFill>
                        <a:effectLst/>
                        <a:latin typeface="+mn-lt"/>
                        <a:ea typeface="+mn-ea"/>
                        <a:cs typeface="+mn-cs"/>
                      </a:endParaRPr>
                    </a:p>
                  </a:txBody>
                  <a:tcPr marL="17780" marR="17780" marT="0" marB="0" anchor="ctr"/>
                </a:tc>
                <a:extLst>
                  <a:ext uri="{0D108BD9-81ED-4DB2-BD59-A6C34878D82A}">
                    <a16:rowId xmlns:a16="http://schemas.microsoft.com/office/drawing/2014/main" xmlns="" val="489607805"/>
                  </a:ext>
                </a:extLst>
              </a:tr>
              <a:tr h="261311">
                <a:tc vMerge="1">
                  <a:txBody>
                    <a:bodyPr/>
                    <a:lstStyle/>
                    <a:p>
                      <a:endParaRPr lang="en-US"/>
                    </a:p>
                  </a:txBody>
                  <a:tcPr/>
                </a:tc>
                <a:tc vMerge="1">
                  <a:txBody>
                    <a:bodyPr/>
                    <a:lstStyle/>
                    <a:p>
                      <a:endParaRPr lang="en-US"/>
                    </a:p>
                  </a:txBody>
                  <a:tcPr/>
                </a:tc>
                <a:tc>
                  <a:txBody>
                    <a:bodyPr/>
                    <a:lstStyle/>
                    <a:p>
                      <a:pPr marL="0" marR="0">
                        <a:lnSpc>
                          <a:spcPct val="105000"/>
                        </a:lnSpc>
                        <a:spcBef>
                          <a:spcPts val="300"/>
                        </a:spcBef>
                        <a:spcAft>
                          <a:spcPts val="0"/>
                        </a:spcAft>
                      </a:pPr>
                      <a:r>
                        <a:rPr lang="en-ZA" sz="1050" kern="1200" dirty="0">
                          <a:solidFill>
                            <a:schemeClr val="dk1"/>
                          </a:solidFill>
                          <a:effectLst/>
                          <a:latin typeface="+mn-lt"/>
                          <a:ea typeface="+mn-ea"/>
                          <a:cs typeface="+mn-cs"/>
                        </a:rPr>
                        <a:t> Salts</a:t>
                      </a:r>
                      <a:endParaRPr lang="en-US" sz="1050" kern="1200" dirty="0">
                        <a:solidFill>
                          <a:schemeClr val="dk1"/>
                        </a:solidFill>
                        <a:effectLst/>
                        <a:latin typeface="+mn-lt"/>
                        <a:ea typeface="+mn-ea"/>
                        <a:cs typeface="+mn-cs"/>
                      </a:endParaRPr>
                    </a:p>
                  </a:txBody>
                  <a:tcPr marL="17780" marR="17780" marT="0" marB="0" anchor="ctr"/>
                </a:tc>
                <a:extLst>
                  <a:ext uri="{0D108BD9-81ED-4DB2-BD59-A6C34878D82A}">
                    <a16:rowId xmlns:a16="http://schemas.microsoft.com/office/drawing/2014/main" xmlns="" val="1080947559"/>
                  </a:ext>
                </a:extLst>
              </a:tr>
              <a:tr h="497736">
                <a:tc vMerge="1">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vMerge="1">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nSpc>
                          <a:spcPct val="100000"/>
                        </a:lnSpc>
                        <a:spcBef>
                          <a:spcPts val="0"/>
                        </a:spcBef>
                        <a:spcAft>
                          <a:spcPts val="0"/>
                        </a:spcAft>
                      </a:pPr>
                      <a:r>
                        <a:rPr lang="en-ZA" sz="1050" kern="1200" dirty="0">
                          <a:solidFill>
                            <a:schemeClr val="dk1"/>
                          </a:solidFill>
                          <a:effectLst/>
                          <a:latin typeface="+mn-lt"/>
                          <a:ea typeface="+mn-ea"/>
                          <a:cs typeface="+mn-cs"/>
                        </a:rPr>
                        <a:t> System variables (temperature,</a:t>
                      </a:r>
                    </a:p>
                    <a:p>
                      <a:pPr marL="0" marR="0">
                        <a:lnSpc>
                          <a:spcPct val="100000"/>
                        </a:lnSpc>
                        <a:spcBef>
                          <a:spcPts val="0"/>
                        </a:spcBef>
                        <a:spcAft>
                          <a:spcPts val="0"/>
                        </a:spcAft>
                      </a:pPr>
                      <a:r>
                        <a:rPr lang="en-ZA" sz="1050" kern="1200" dirty="0">
                          <a:solidFill>
                            <a:schemeClr val="dk1"/>
                          </a:solidFill>
                          <a:effectLst/>
                          <a:latin typeface="+mn-lt"/>
                          <a:ea typeface="+mn-ea"/>
                          <a:cs typeface="+mn-cs"/>
                        </a:rPr>
                        <a:t> salinity, oxygen, pH, turbidity</a:t>
                      </a:r>
                      <a:endParaRPr lang="en-US" sz="1050" kern="1200" dirty="0">
                        <a:solidFill>
                          <a:schemeClr val="dk1"/>
                        </a:solidFill>
                        <a:effectLst/>
                        <a:latin typeface="+mn-lt"/>
                        <a:ea typeface="+mn-ea"/>
                        <a:cs typeface="+mn-cs"/>
                      </a:endParaRPr>
                    </a:p>
                  </a:txBody>
                  <a:tcPr marL="17780" marR="17780" marT="0" marB="0" anchor="ctr"/>
                </a:tc>
                <a:extLst>
                  <a:ext uri="{0D108BD9-81ED-4DB2-BD59-A6C34878D82A}">
                    <a16:rowId xmlns:a16="http://schemas.microsoft.com/office/drawing/2014/main" xmlns="" val="3875718204"/>
                  </a:ext>
                </a:extLst>
              </a:tr>
              <a:tr h="261311">
                <a:tc vMerge="1">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vMerge="1">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nSpc>
                          <a:spcPct val="105000"/>
                        </a:lnSpc>
                        <a:spcBef>
                          <a:spcPts val="300"/>
                        </a:spcBef>
                        <a:spcAft>
                          <a:spcPts val="0"/>
                        </a:spcAft>
                      </a:pPr>
                      <a:r>
                        <a:rPr lang="en-ZA" sz="1050" kern="1200" dirty="0">
                          <a:solidFill>
                            <a:schemeClr val="dk1"/>
                          </a:solidFill>
                          <a:effectLst/>
                          <a:latin typeface="+mn-lt"/>
                          <a:ea typeface="+mn-ea"/>
                          <a:cs typeface="+mn-cs"/>
                        </a:rPr>
                        <a:t> Pathogens</a:t>
                      </a:r>
                      <a:endParaRPr lang="en-US" sz="1050" kern="1200" dirty="0">
                        <a:solidFill>
                          <a:schemeClr val="dk1"/>
                        </a:solidFill>
                        <a:effectLst/>
                        <a:latin typeface="+mn-lt"/>
                        <a:ea typeface="+mn-ea"/>
                        <a:cs typeface="+mn-cs"/>
                      </a:endParaRPr>
                    </a:p>
                  </a:txBody>
                  <a:tcPr marL="17780" marR="17780" marT="0" marB="0" anchor="ctr"/>
                </a:tc>
                <a:extLst>
                  <a:ext uri="{0D108BD9-81ED-4DB2-BD59-A6C34878D82A}">
                    <a16:rowId xmlns:a16="http://schemas.microsoft.com/office/drawing/2014/main" xmlns="" val="407529308"/>
                  </a:ext>
                </a:extLst>
              </a:tr>
              <a:tr h="440773">
                <a:tc rowSpan="2">
                  <a:txBody>
                    <a:bodyPr/>
                    <a:lstStyle/>
                    <a:p>
                      <a:pPr marL="0" marR="0">
                        <a:lnSpc>
                          <a:spcPct val="107000"/>
                        </a:lnSpc>
                        <a:spcBef>
                          <a:spcPts val="0"/>
                        </a:spcBef>
                        <a:spcAft>
                          <a:spcPts val="800"/>
                        </a:spcAft>
                      </a:pPr>
                      <a:endParaRPr lang="en-US" sz="1050" kern="1200">
                        <a:solidFill>
                          <a:schemeClr val="bg1"/>
                        </a:solidFill>
                        <a:effectLst/>
                        <a:latin typeface="+mn-lt"/>
                        <a:ea typeface="+mn-ea"/>
                        <a:cs typeface="+mn-cs"/>
                      </a:endParaRPr>
                    </a:p>
                  </a:txBody>
                  <a:tcPr marL="34565" marR="34565" marT="0" marB="0" anchor="ctr"/>
                </a:tc>
                <a:tc rowSpan="2">
                  <a:txBody>
                    <a:bodyPr/>
                    <a:lstStyle/>
                    <a:p>
                      <a:pPr marL="0" marR="0">
                        <a:lnSpc>
                          <a:spcPct val="107000"/>
                        </a:lnSpc>
                        <a:spcBef>
                          <a:spcPts val="0"/>
                        </a:spcBef>
                        <a:spcAft>
                          <a:spcPts val="800"/>
                        </a:spcAft>
                      </a:pPr>
                      <a:r>
                        <a:rPr lang="en-ZA" sz="1200" kern="1200" dirty="0">
                          <a:solidFill>
                            <a:schemeClr val="bg1"/>
                          </a:solidFill>
                          <a:effectLst/>
                          <a:latin typeface="+mn-lt"/>
                          <a:ea typeface="+mn-ea"/>
                          <a:cs typeface="+mn-cs"/>
                        </a:rPr>
                        <a:t>HABITAT</a:t>
                      </a:r>
                      <a:endParaRPr lang="en-US" sz="120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nSpc>
                          <a:spcPct val="105000"/>
                        </a:lnSpc>
                        <a:spcBef>
                          <a:spcPts val="300"/>
                        </a:spcBef>
                        <a:spcAft>
                          <a:spcPts val="0"/>
                        </a:spcAft>
                      </a:pPr>
                      <a:r>
                        <a:rPr lang="en-ZA" sz="1050" kern="1200" dirty="0">
                          <a:solidFill>
                            <a:schemeClr val="dk1"/>
                          </a:solidFill>
                          <a:effectLst/>
                          <a:latin typeface="+mn-lt"/>
                          <a:ea typeface="+mn-ea"/>
                          <a:cs typeface="+mn-cs"/>
                        </a:rPr>
                        <a:t> Hydrodynamics</a:t>
                      </a:r>
                      <a:endParaRPr lang="en-US" sz="1050" kern="1200" dirty="0">
                        <a:solidFill>
                          <a:schemeClr val="dk1"/>
                        </a:solidFill>
                        <a:effectLst/>
                        <a:latin typeface="+mn-lt"/>
                        <a:ea typeface="+mn-ea"/>
                        <a:cs typeface="+mn-cs"/>
                      </a:endParaRPr>
                    </a:p>
                  </a:txBody>
                  <a:tcPr marL="17780" marR="17780" marT="0" marB="0" anchor="ctr"/>
                </a:tc>
                <a:extLst>
                  <a:ext uri="{0D108BD9-81ED-4DB2-BD59-A6C34878D82A}">
                    <a16:rowId xmlns:a16="http://schemas.microsoft.com/office/drawing/2014/main" xmlns="" val="324935292"/>
                  </a:ext>
                </a:extLst>
              </a:tr>
              <a:tr h="376212">
                <a:tc vMerge="1">
                  <a:txBody>
                    <a:bodyPr/>
                    <a:lstStyle/>
                    <a:p>
                      <a:endParaRPr lang="en-US"/>
                    </a:p>
                  </a:txBody>
                  <a:tcPr/>
                </a:tc>
                <a:tc vMerge="1">
                  <a:txBody>
                    <a:bodyPr/>
                    <a:lstStyle/>
                    <a:p>
                      <a:endParaRPr lang="en-US"/>
                    </a:p>
                  </a:txBody>
                  <a:tcPr/>
                </a:tc>
                <a:tc>
                  <a:txBody>
                    <a:bodyPr/>
                    <a:lstStyle/>
                    <a:p>
                      <a:pPr marL="0" marR="0">
                        <a:lnSpc>
                          <a:spcPct val="105000"/>
                        </a:lnSpc>
                        <a:spcBef>
                          <a:spcPts val="300"/>
                        </a:spcBef>
                        <a:spcAft>
                          <a:spcPts val="0"/>
                        </a:spcAft>
                      </a:pPr>
                      <a:r>
                        <a:rPr lang="en-ZA" sz="1050" kern="1200" dirty="0">
                          <a:solidFill>
                            <a:schemeClr val="dk1"/>
                          </a:solidFill>
                          <a:effectLst/>
                          <a:latin typeface="+mn-lt"/>
                          <a:ea typeface="+mn-ea"/>
                          <a:cs typeface="+mn-cs"/>
                        </a:rPr>
                        <a:t> Sediments</a:t>
                      </a:r>
                      <a:endParaRPr lang="en-US" sz="1050" kern="1200" dirty="0">
                        <a:solidFill>
                          <a:schemeClr val="dk1"/>
                        </a:solidFill>
                        <a:effectLst/>
                        <a:latin typeface="+mn-lt"/>
                        <a:ea typeface="+mn-ea"/>
                        <a:cs typeface="+mn-cs"/>
                      </a:endParaRPr>
                    </a:p>
                  </a:txBody>
                  <a:tcPr marL="17780" marR="17780" marT="0" marB="0" anchor="ctr"/>
                </a:tc>
                <a:extLst>
                  <a:ext uri="{0D108BD9-81ED-4DB2-BD59-A6C34878D82A}">
                    <a16:rowId xmlns:a16="http://schemas.microsoft.com/office/drawing/2014/main" xmlns="" val="2689379068"/>
                  </a:ext>
                </a:extLst>
              </a:tr>
              <a:tr h="250744">
                <a:tc rowSpan="4">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rowSpan="4">
                  <a:txBody>
                    <a:bodyPr/>
                    <a:lstStyle/>
                    <a:p>
                      <a:pPr marL="0" marR="0">
                        <a:lnSpc>
                          <a:spcPct val="107000"/>
                        </a:lnSpc>
                        <a:spcBef>
                          <a:spcPts val="0"/>
                        </a:spcBef>
                        <a:spcAft>
                          <a:spcPts val="800"/>
                        </a:spcAft>
                      </a:pPr>
                      <a:r>
                        <a:rPr lang="en-ZA" sz="1200" kern="1200" dirty="0">
                          <a:solidFill>
                            <a:schemeClr val="bg1"/>
                          </a:solidFill>
                          <a:effectLst/>
                          <a:latin typeface="+mn-lt"/>
                          <a:ea typeface="+mn-ea"/>
                          <a:cs typeface="+mn-cs"/>
                        </a:rPr>
                        <a:t>BIOTA</a:t>
                      </a:r>
                      <a:endParaRPr lang="en-US" sz="120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nSpc>
                          <a:spcPct val="105000"/>
                        </a:lnSpc>
                        <a:spcBef>
                          <a:spcPts val="300"/>
                        </a:spcBef>
                        <a:spcAft>
                          <a:spcPts val="0"/>
                        </a:spcAft>
                      </a:pPr>
                      <a:r>
                        <a:rPr lang="en-ZA" sz="1050" kern="1200" dirty="0">
                          <a:solidFill>
                            <a:schemeClr val="dk1"/>
                          </a:solidFill>
                          <a:effectLst/>
                          <a:latin typeface="+mn-lt"/>
                          <a:ea typeface="+mn-ea"/>
                          <a:cs typeface="+mn-cs"/>
                        </a:rPr>
                        <a:t>Fish</a:t>
                      </a:r>
                      <a:endParaRPr lang="en-US" sz="1050" kern="1200" dirty="0">
                        <a:solidFill>
                          <a:schemeClr val="dk1"/>
                        </a:solidFill>
                        <a:effectLst/>
                        <a:latin typeface="+mn-lt"/>
                        <a:ea typeface="+mn-ea"/>
                        <a:cs typeface="+mn-cs"/>
                      </a:endParaRPr>
                    </a:p>
                  </a:txBody>
                  <a:tcPr marL="17780" marR="17780" marT="0" marB="0" anchor="ctr"/>
                </a:tc>
                <a:extLst>
                  <a:ext uri="{0D108BD9-81ED-4DB2-BD59-A6C34878D82A}">
                    <a16:rowId xmlns:a16="http://schemas.microsoft.com/office/drawing/2014/main" xmlns="" val="108134240"/>
                  </a:ext>
                </a:extLst>
              </a:tr>
              <a:tr h="336212">
                <a:tc vMerge="1">
                  <a:txBody>
                    <a:bodyPr/>
                    <a:lstStyle/>
                    <a:p>
                      <a:endParaRPr lang="en-US"/>
                    </a:p>
                  </a:txBody>
                  <a:tcPr/>
                </a:tc>
                <a:tc vMerge="1">
                  <a:txBody>
                    <a:bodyPr/>
                    <a:lstStyle/>
                    <a:p>
                      <a:endParaRPr lang="en-US"/>
                    </a:p>
                  </a:txBody>
                  <a:tcPr/>
                </a:tc>
                <a:tc>
                  <a:txBody>
                    <a:bodyPr/>
                    <a:lstStyle/>
                    <a:p>
                      <a:pPr marL="0" marR="0">
                        <a:lnSpc>
                          <a:spcPct val="105000"/>
                        </a:lnSpc>
                        <a:spcBef>
                          <a:spcPts val="300"/>
                        </a:spcBef>
                        <a:spcAft>
                          <a:spcPts val="0"/>
                        </a:spcAft>
                      </a:pPr>
                      <a:r>
                        <a:rPr lang="en-ZA" sz="1050" kern="1200" dirty="0">
                          <a:solidFill>
                            <a:schemeClr val="dk1"/>
                          </a:solidFill>
                          <a:effectLst/>
                          <a:latin typeface="+mn-lt"/>
                          <a:ea typeface="+mn-ea"/>
                          <a:cs typeface="+mn-cs"/>
                        </a:rPr>
                        <a:t>Invertebrates</a:t>
                      </a:r>
                      <a:endParaRPr lang="en-US" sz="1050" kern="1200" dirty="0">
                        <a:solidFill>
                          <a:schemeClr val="dk1"/>
                        </a:solidFill>
                        <a:effectLst/>
                        <a:latin typeface="+mn-lt"/>
                        <a:ea typeface="+mn-ea"/>
                        <a:cs typeface="+mn-cs"/>
                      </a:endParaRPr>
                    </a:p>
                  </a:txBody>
                  <a:tcPr marL="17780" marR="17780" marT="0" marB="0" anchor="ctr"/>
                </a:tc>
                <a:extLst>
                  <a:ext uri="{0D108BD9-81ED-4DB2-BD59-A6C34878D82A}">
                    <a16:rowId xmlns:a16="http://schemas.microsoft.com/office/drawing/2014/main" xmlns="" val="1516319494"/>
                  </a:ext>
                </a:extLst>
              </a:tr>
              <a:tr h="336212">
                <a:tc vMerge="1">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vMerge="1">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nSpc>
                          <a:spcPct val="105000"/>
                        </a:lnSpc>
                        <a:spcBef>
                          <a:spcPts val="300"/>
                        </a:spcBef>
                        <a:spcAft>
                          <a:spcPts val="0"/>
                        </a:spcAft>
                      </a:pPr>
                      <a:r>
                        <a:rPr lang="en-ZA" sz="1050" kern="1200" dirty="0">
                          <a:solidFill>
                            <a:schemeClr val="dk1"/>
                          </a:solidFill>
                          <a:effectLst/>
                          <a:latin typeface="+mn-lt"/>
                          <a:ea typeface="+mn-ea"/>
                          <a:cs typeface="+mn-cs"/>
                        </a:rPr>
                        <a:t> Micro-algae</a:t>
                      </a:r>
                      <a:endParaRPr lang="en-US" sz="1050" kern="1200" dirty="0">
                        <a:solidFill>
                          <a:schemeClr val="dk1"/>
                        </a:solidFill>
                        <a:effectLst/>
                        <a:latin typeface="+mn-lt"/>
                        <a:ea typeface="+mn-ea"/>
                        <a:cs typeface="+mn-cs"/>
                      </a:endParaRPr>
                    </a:p>
                  </a:txBody>
                  <a:tcPr marL="17780" marR="17780" marT="0" marB="0" anchor="ctr"/>
                </a:tc>
                <a:extLst>
                  <a:ext uri="{0D108BD9-81ED-4DB2-BD59-A6C34878D82A}">
                    <a16:rowId xmlns:a16="http://schemas.microsoft.com/office/drawing/2014/main" xmlns="" val="3576383037"/>
                  </a:ext>
                </a:extLst>
              </a:tr>
              <a:tr h="165385">
                <a:tc vMerge="1">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vMerge="1">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nSpc>
                          <a:spcPct val="105000"/>
                        </a:lnSpc>
                        <a:spcBef>
                          <a:spcPts val="300"/>
                        </a:spcBef>
                        <a:spcAft>
                          <a:spcPts val="0"/>
                        </a:spcAft>
                      </a:pPr>
                      <a:r>
                        <a:rPr lang="en-ZA" sz="1050" kern="1200" dirty="0">
                          <a:solidFill>
                            <a:schemeClr val="dk1"/>
                          </a:solidFill>
                          <a:effectLst/>
                          <a:latin typeface="+mn-lt"/>
                          <a:ea typeface="+mn-ea"/>
                          <a:cs typeface="+mn-cs"/>
                        </a:rPr>
                        <a:t> Macrophytes</a:t>
                      </a:r>
                      <a:endParaRPr lang="en-US" sz="1050" kern="1200" dirty="0">
                        <a:solidFill>
                          <a:schemeClr val="dk1"/>
                        </a:solidFill>
                        <a:effectLst/>
                        <a:latin typeface="+mn-lt"/>
                        <a:ea typeface="+mn-ea"/>
                        <a:cs typeface="+mn-cs"/>
                      </a:endParaRPr>
                    </a:p>
                  </a:txBody>
                  <a:tcPr marL="17780" marR="17780" marT="0" marB="0" anchor="ctr"/>
                </a:tc>
                <a:extLst>
                  <a:ext uri="{0D108BD9-81ED-4DB2-BD59-A6C34878D82A}">
                    <a16:rowId xmlns:a16="http://schemas.microsoft.com/office/drawing/2014/main" xmlns="" val="63139642"/>
                  </a:ext>
                </a:extLst>
              </a:tr>
            </a:tbl>
          </a:graphicData>
        </a:graphic>
      </p:graphicFrame>
      <p:pic>
        <p:nvPicPr>
          <p:cNvPr id="10" name="Graphic 9" descr="Water">
            <a:extLst>
              <a:ext uri="{FF2B5EF4-FFF2-40B4-BE49-F238E27FC236}">
                <a16:creationId xmlns:a16="http://schemas.microsoft.com/office/drawing/2014/main" xmlns="" id="{F42CEB18-A3C0-4231-AF58-7DEE0A59AC6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771006" y="2201341"/>
            <a:ext cx="914400" cy="914400"/>
          </a:xfrm>
          <a:prstGeom prst="rect">
            <a:avLst/>
          </a:prstGeom>
          <a:effectLst>
            <a:outerShdw blurRad="50800" dist="38100" dir="8100000" algn="tr" rotWithShape="0">
              <a:prstClr val="black">
                <a:alpha val="40000"/>
              </a:prstClr>
            </a:outerShdw>
          </a:effectLst>
        </p:spPr>
      </p:pic>
      <p:pic>
        <p:nvPicPr>
          <p:cNvPr id="11" name="Graphic 10" descr="Water">
            <a:extLst>
              <a:ext uri="{FF2B5EF4-FFF2-40B4-BE49-F238E27FC236}">
                <a16:creationId xmlns:a16="http://schemas.microsoft.com/office/drawing/2014/main" xmlns="" id="{39CBAEA6-F953-409C-A460-9F6C516FBF9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788656" y="3392960"/>
            <a:ext cx="914400" cy="914400"/>
          </a:xfrm>
          <a:prstGeom prst="rect">
            <a:avLst/>
          </a:prstGeom>
          <a:effectLst>
            <a:outerShdw blurRad="50800" dist="38100" dir="5400000" algn="t" rotWithShape="0">
              <a:prstClr val="black">
                <a:alpha val="40000"/>
              </a:prstClr>
            </a:outerShdw>
          </a:effectLst>
        </p:spPr>
      </p:pic>
      <p:pic>
        <p:nvPicPr>
          <p:cNvPr id="12" name="Graphic 11" descr="Plant">
            <a:extLst>
              <a:ext uri="{FF2B5EF4-FFF2-40B4-BE49-F238E27FC236}">
                <a16:creationId xmlns:a16="http://schemas.microsoft.com/office/drawing/2014/main" xmlns="" id="{4D8C6994-347B-47B6-80CB-DD0284B5F89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853251" y="4488381"/>
            <a:ext cx="749910" cy="749910"/>
          </a:xfrm>
          <a:prstGeom prst="rect">
            <a:avLst/>
          </a:prstGeom>
        </p:spPr>
      </p:pic>
      <p:pic>
        <p:nvPicPr>
          <p:cNvPr id="13" name="Graphic 12" descr="Fish">
            <a:extLst>
              <a:ext uri="{FF2B5EF4-FFF2-40B4-BE49-F238E27FC236}">
                <a16:creationId xmlns:a16="http://schemas.microsoft.com/office/drawing/2014/main" xmlns="" id="{B264F357-5B64-485E-A3A1-F0F510F58BE1}"/>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2835601" y="5413782"/>
            <a:ext cx="785210" cy="785210"/>
          </a:xfrm>
          <a:prstGeom prst="rect">
            <a:avLst/>
          </a:prstGeom>
        </p:spPr>
      </p:pic>
    </p:spTree>
    <p:extLst>
      <p:ext uri="{BB962C8B-B14F-4D97-AF65-F5344CB8AC3E}">
        <p14:creationId xmlns:p14="http://schemas.microsoft.com/office/powerpoint/2010/main" val="1588856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screen">
            <a:extLst>
              <a:ext uri="{28A0092B-C50C-407E-A947-70E740481C1C}">
                <a14:useLocalDpi xmlns:a14="http://schemas.microsoft.com/office/drawing/2010/main"/>
              </a:ext>
            </a:extLst>
          </a:blip>
          <a:srcRect/>
          <a:stretch/>
        </p:blipFill>
        <p:spPr bwMode="auto">
          <a:xfrm>
            <a:off x="1899138" y="650631"/>
            <a:ext cx="7025046" cy="5776546"/>
          </a:xfrm>
          <a:prstGeom prst="rect">
            <a:avLst/>
          </a:prstGeom>
          <a:noFill/>
          <a:ln>
            <a:noFill/>
          </a:ln>
          <a:extLst>
            <a:ext uri="{53640926-AAD7-44D8-BBD7-CCE9431645EC}">
              <a14:shadowObscured xmlns:a14="http://schemas.microsoft.com/office/drawing/2010/main"/>
            </a:ext>
          </a:extLst>
        </p:spPr>
      </p:pic>
      <p:sp>
        <p:nvSpPr>
          <p:cNvPr id="3" name="Title 1"/>
          <p:cNvSpPr txBox="1">
            <a:spLocks/>
          </p:cNvSpPr>
          <p:nvPr/>
        </p:nvSpPr>
        <p:spPr>
          <a:xfrm>
            <a:off x="1573820" y="169134"/>
            <a:ext cx="8466992" cy="1143000"/>
          </a:xfrm>
          <a:prstGeom prst="rect">
            <a:avLst/>
          </a:prstGeom>
        </p:spPr>
        <p:txBody>
          <a:bodyPr/>
          <a:lstStyle>
            <a:lvl1pPr>
              <a:defRPr sz="3200" b="1">
                <a:solidFill>
                  <a:schemeClr val="bg2">
                    <a:lumMod val="25000"/>
                  </a:schemeClr>
                </a:solidFill>
                <a:latin typeface="+mn-lt"/>
                <a:ea typeface="ＭＳ Ｐゴシック" pitchFamily="34" charset="-128"/>
              </a:defRPr>
            </a:lvl1pPr>
            <a:lvl2pPr algn="ctr">
              <a:defRPr sz="4400">
                <a:latin typeface="Calibri" pitchFamily="34" charset="0"/>
                <a:cs typeface="ＭＳ Ｐゴシック" charset="0"/>
              </a:defRPr>
            </a:lvl2pPr>
            <a:lvl3pPr algn="ctr">
              <a:defRPr sz="4400">
                <a:latin typeface="Calibri" pitchFamily="34" charset="0"/>
                <a:cs typeface="ＭＳ Ｐゴシック" charset="0"/>
              </a:defRPr>
            </a:lvl3pPr>
            <a:lvl4pPr algn="ctr">
              <a:defRPr sz="4400">
                <a:latin typeface="Calibri" pitchFamily="34" charset="0"/>
                <a:cs typeface="ＭＳ Ｐゴシック" charset="0"/>
              </a:defRPr>
            </a:lvl4pPr>
            <a:lvl5pPr algn="ctr">
              <a:defRPr sz="4400">
                <a:latin typeface="Calibri" pitchFamily="34" charset="0"/>
                <a:cs typeface="ＭＳ Ｐゴシック" charset="0"/>
              </a:defRPr>
            </a:lvl5pPr>
            <a:lvl6pPr marL="457200" algn="ctr" defTabSz="457200" fontAlgn="base">
              <a:spcBef>
                <a:spcPct val="0"/>
              </a:spcBef>
              <a:spcAft>
                <a:spcPct val="0"/>
              </a:spcAft>
              <a:defRPr sz="4400">
                <a:latin typeface="Calibri" pitchFamily="34" charset="0"/>
              </a:defRPr>
            </a:lvl6pPr>
            <a:lvl7pPr marL="914400" algn="ctr" defTabSz="457200" fontAlgn="base">
              <a:spcBef>
                <a:spcPct val="0"/>
              </a:spcBef>
              <a:spcAft>
                <a:spcPct val="0"/>
              </a:spcAft>
              <a:defRPr sz="4400">
                <a:latin typeface="Calibri" pitchFamily="34" charset="0"/>
              </a:defRPr>
            </a:lvl7pPr>
            <a:lvl8pPr marL="1371600" algn="ctr" defTabSz="457200" fontAlgn="base">
              <a:spcBef>
                <a:spcPct val="0"/>
              </a:spcBef>
              <a:spcAft>
                <a:spcPct val="0"/>
              </a:spcAft>
              <a:defRPr sz="4400">
                <a:latin typeface="Calibri" pitchFamily="34" charset="0"/>
              </a:defRPr>
            </a:lvl8pPr>
            <a:lvl9pPr marL="1828800" algn="ctr" defTabSz="457200" fontAlgn="base">
              <a:spcBef>
                <a:spcPct val="0"/>
              </a:spcBef>
              <a:spcAft>
                <a:spcPct val="0"/>
              </a:spcAft>
              <a:defRPr sz="4400">
                <a:latin typeface="Calibri" pitchFamily="34" charset="0"/>
              </a:defRPr>
            </a:lvl9pPr>
          </a:lstStyle>
          <a:p>
            <a:r>
              <a:rPr lang="en-US" dirty="0"/>
              <a:t>Estuaries in the </a:t>
            </a:r>
            <a:r>
              <a:rPr lang="en-US" dirty="0" err="1"/>
              <a:t>Breede</a:t>
            </a:r>
            <a:r>
              <a:rPr lang="en-US" dirty="0"/>
              <a:t> Overberg 					Region</a:t>
            </a:r>
            <a:endParaRPr lang="en-ZA" dirty="0"/>
          </a:p>
        </p:txBody>
      </p:sp>
      <p:cxnSp>
        <p:nvCxnSpPr>
          <p:cNvPr id="5" name="Straight Connector 4"/>
          <p:cNvCxnSpPr/>
          <p:nvPr/>
        </p:nvCxnSpPr>
        <p:spPr>
          <a:xfrm>
            <a:off x="2901462" y="5929311"/>
            <a:ext cx="465992" cy="87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3773000" y="5991223"/>
            <a:ext cx="465992" cy="87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001724" y="6334124"/>
            <a:ext cx="465992" cy="87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092212" y="6224584"/>
            <a:ext cx="194163" cy="87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373450" y="5314948"/>
            <a:ext cx="641838" cy="87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168787" y="5296630"/>
            <a:ext cx="465992" cy="87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543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urecon.info\shares\ZACPT\Projects\Projects\112722   Breede-Gouritz WR Classes &amp; RQOs\03 Prj Del\15 GIS\jpg_pdf\A4\gou_est_A4_v1.jpg"/>
          <p:cNvPicPr/>
          <p:nvPr/>
        </p:nvPicPr>
        <p:blipFill rotWithShape="1">
          <a:blip r:embed="rId2" cstate="screen">
            <a:extLst>
              <a:ext uri="{28A0092B-C50C-407E-A947-70E740481C1C}">
                <a14:useLocalDpi xmlns:a14="http://schemas.microsoft.com/office/drawing/2010/main"/>
              </a:ext>
            </a:extLst>
          </a:blip>
          <a:srcRect/>
          <a:stretch/>
        </p:blipFill>
        <p:spPr bwMode="auto">
          <a:xfrm>
            <a:off x="334109" y="1160585"/>
            <a:ext cx="8968132" cy="5222631"/>
          </a:xfrm>
          <a:prstGeom prst="rect">
            <a:avLst/>
          </a:prstGeom>
          <a:noFill/>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1072640" y="90006"/>
            <a:ext cx="8229600" cy="1143000"/>
          </a:xfrm>
        </p:spPr>
        <p:txBody>
          <a:bodyPr/>
          <a:lstStyle/>
          <a:p>
            <a:pPr algn="l"/>
            <a:r>
              <a:rPr lang="en-US" sz="3200" b="1" dirty="0">
                <a:solidFill>
                  <a:schemeClr val="bg2">
                    <a:lumMod val="25000"/>
                  </a:schemeClr>
                </a:solidFill>
                <a:latin typeface="+mn-lt"/>
                <a:ea typeface="ＭＳ Ｐゴシック" pitchFamily="34" charset="-128"/>
                <a:cs typeface="+mn-cs"/>
              </a:rPr>
              <a:t>Estuaries in the </a:t>
            </a:r>
            <a:r>
              <a:rPr lang="en-US" sz="3200" b="1" dirty="0" err="1">
                <a:solidFill>
                  <a:schemeClr val="bg2">
                    <a:lumMod val="25000"/>
                  </a:schemeClr>
                </a:solidFill>
                <a:latin typeface="+mn-lt"/>
                <a:ea typeface="ＭＳ Ｐゴシック" pitchFamily="34" charset="-128"/>
                <a:cs typeface="+mn-cs"/>
              </a:rPr>
              <a:t>Gouritz</a:t>
            </a:r>
            <a:r>
              <a:rPr lang="en-US" sz="3200" b="1" dirty="0">
                <a:solidFill>
                  <a:schemeClr val="bg2">
                    <a:lumMod val="25000"/>
                  </a:schemeClr>
                </a:solidFill>
                <a:latin typeface="+mn-lt"/>
                <a:ea typeface="ＭＳ Ｐゴシック" pitchFamily="34" charset="-128"/>
                <a:cs typeface="+mn-cs"/>
              </a:rPr>
              <a:t> region</a:t>
            </a:r>
            <a:endParaRPr lang="en-ZA" sz="3200" b="1" dirty="0">
              <a:solidFill>
                <a:schemeClr val="bg2">
                  <a:lumMod val="25000"/>
                </a:schemeClr>
              </a:solidFill>
              <a:latin typeface="+mn-lt"/>
              <a:ea typeface="ＭＳ Ｐゴシック" pitchFamily="34" charset="-128"/>
              <a:cs typeface="+mn-cs"/>
            </a:endParaRPr>
          </a:p>
        </p:txBody>
      </p:sp>
      <p:cxnSp>
        <p:nvCxnSpPr>
          <p:cNvPr id="4" name="Straight Connector 3"/>
          <p:cNvCxnSpPr/>
          <p:nvPr/>
        </p:nvCxnSpPr>
        <p:spPr>
          <a:xfrm>
            <a:off x="7694369" y="3082697"/>
            <a:ext cx="465992" cy="87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3773000" y="2638423"/>
            <a:ext cx="750014" cy="87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6841410" y="5087710"/>
            <a:ext cx="852959" cy="87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204721" y="5532662"/>
            <a:ext cx="641838" cy="87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8446373" y="4169958"/>
            <a:ext cx="365613" cy="87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585179" y="2692852"/>
            <a:ext cx="465992" cy="87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737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1601005" y="283454"/>
            <a:ext cx="7474887" cy="4613294"/>
          </a:xfrm>
          <a:prstGeom prst="rect">
            <a:avLst/>
          </a:prstGeom>
          <a:solidFill>
            <a:schemeClr val="accent2">
              <a:lumMod val="40000"/>
              <a:lumOff val="60000"/>
            </a:schemeClr>
          </a:solidFill>
          <a:ln w="28575">
            <a:solidFill>
              <a:srgbClr val="4F81BD"/>
            </a:solidFill>
            <a:miter lim="800000"/>
            <a:headEnd/>
            <a:tailEnd/>
          </a:ln>
        </p:spPr>
      </p:pic>
      <p:grpSp>
        <p:nvGrpSpPr>
          <p:cNvPr id="5" name="Group 4"/>
          <p:cNvGrpSpPr/>
          <p:nvPr/>
        </p:nvGrpSpPr>
        <p:grpSpPr>
          <a:xfrm>
            <a:off x="2231832" y="5037992"/>
            <a:ext cx="5861501" cy="1291593"/>
            <a:chOff x="683568" y="3501008"/>
            <a:chExt cx="6840760" cy="1944216"/>
          </a:xfrm>
        </p:grpSpPr>
        <p:sp>
          <p:nvSpPr>
            <p:cNvPr id="6" name="Rectangle 5"/>
            <p:cNvSpPr/>
            <p:nvPr/>
          </p:nvSpPr>
          <p:spPr>
            <a:xfrm>
              <a:off x="683568" y="3501008"/>
              <a:ext cx="6840760"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a:p>
          </p:txBody>
        </p:sp>
        <p:grpSp>
          <p:nvGrpSpPr>
            <p:cNvPr id="7" name="Group 21"/>
            <p:cNvGrpSpPr/>
            <p:nvPr/>
          </p:nvGrpSpPr>
          <p:grpSpPr>
            <a:xfrm>
              <a:off x="891736" y="4343589"/>
              <a:ext cx="6438655" cy="906887"/>
              <a:chOff x="4672389" y="3940671"/>
              <a:chExt cx="4050240" cy="402068"/>
            </a:xfrm>
          </p:grpSpPr>
          <p:sp>
            <p:nvSpPr>
              <p:cNvPr id="17" name="Rectangle 16"/>
              <p:cNvSpPr/>
              <p:nvPr/>
            </p:nvSpPr>
            <p:spPr>
              <a:xfrm>
                <a:off x="4672389" y="3940671"/>
                <a:ext cx="729688" cy="39605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F</a:t>
                </a:r>
              </a:p>
            </p:txBody>
          </p:sp>
          <p:sp>
            <p:nvSpPr>
              <p:cNvPr id="18" name="Rectangle 17"/>
              <p:cNvSpPr/>
              <p:nvPr/>
            </p:nvSpPr>
            <p:spPr>
              <a:xfrm>
                <a:off x="6135255" y="3940671"/>
                <a:ext cx="646155" cy="396054"/>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D</a:t>
                </a:r>
              </a:p>
            </p:txBody>
          </p:sp>
          <p:sp>
            <p:nvSpPr>
              <p:cNvPr id="19" name="Rectangle 18"/>
              <p:cNvSpPr/>
              <p:nvPr/>
            </p:nvSpPr>
            <p:spPr>
              <a:xfrm>
                <a:off x="7349835" y="3940671"/>
                <a:ext cx="452967" cy="396054"/>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B</a:t>
                </a:r>
              </a:p>
            </p:txBody>
          </p:sp>
          <p:sp>
            <p:nvSpPr>
              <p:cNvPr id="20" name="Rectangle 19"/>
              <p:cNvSpPr/>
              <p:nvPr/>
            </p:nvSpPr>
            <p:spPr>
              <a:xfrm>
                <a:off x="7802801" y="3942489"/>
                <a:ext cx="271780" cy="39605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A</a:t>
                </a:r>
              </a:p>
            </p:txBody>
          </p:sp>
          <p:sp>
            <p:nvSpPr>
              <p:cNvPr id="21" name="TextBox 20"/>
              <p:cNvSpPr txBox="1"/>
              <p:nvPr/>
            </p:nvSpPr>
            <p:spPr>
              <a:xfrm>
                <a:off x="8210471" y="3982133"/>
                <a:ext cx="512158" cy="360606"/>
              </a:xfrm>
              <a:prstGeom prst="rect">
                <a:avLst/>
              </a:prstGeom>
              <a:noFill/>
            </p:spPr>
            <p:txBody>
              <a:bodyPr wrap="none" rtlCol="0">
                <a:spAutoFit/>
              </a:bodyPr>
              <a:lstStyle/>
              <a:p>
                <a:r>
                  <a:rPr lang="en-ZA" dirty="0"/>
                  <a:t>EHI</a:t>
                </a:r>
              </a:p>
            </p:txBody>
          </p:sp>
          <p:sp>
            <p:nvSpPr>
              <p:cNvPr id="22" name="Rectangle 21"/>
              <p:cNvSpPr/>
              <p:nvPr/>
            </p:nvSpPr>
            <p:spPr>
              <a:xfrm>
                <a:off x="5399112" y="3940671"/>
                <a:ext cx="695860" cy="39605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E</a:t>
                </a:r>
              </a:p>
            </p:txBody>
          </p:sp>
          <p:sp>
            <p:nvSpPr>
              <p:cNvPr id="23" name="Rectangle 22"/>
              <p:cNvSpPr/>
              <p:nvPr/>
            </p:nvSpPr>
            <p:spPr>
              <a:xfrm>
                <a:off x="6760977" y="3940671"/>
                <a:ext cx="596451" cy="39605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C</a:t>
                </a:r>
              </a:p>
            </p:txBody>
          </p:sp>
        </p:grpSp>
        <p:sp>
          <p:nvSpPr>
            <p:cNvPr id="8" name="TextBox 7"/>
            <p:cNvSpPr txBox="1"/>
            <p:nvPr/>
          </p:nvSpPr>
          <p:spPr>
            <a:xfrm>
              <a:off x="6156179" y="3824983"/>
              <a:ext cx="563488" cy="542244"/>
            </a:xfrm>
            <a:prstGeom prst="rect">
              <a:avLst/>
            </a:prstGeom>
            <a:noFill/>
          </p:spPr>
          <p:txBody>
            <a:bodyPr wrap="none" rtlCol="0">
              <a:spAutoFit/>
            </a:bodyPr>
            <a:lstStyle/>
            <a:p>
              <a:r>
                <a:rPr lang="en-ZA" sz="1400" dirty="0"/>
                <a:t>100</a:t>
              </a:r>
            </a:p>
          </p:txBody>
        </p:sp>
        <p:sp>
          <p:nvSpPr>
            <p:cNvPr id="9" name="TextBox 8"/>
            <p:cNvSpPr txBox="1"/>
            <p:nvPr/>
          </p:nvSpPr>
          <p:spPr>
            <a:xfrm>
              <a:off x="5652120" y="3824983"/>
              <a:ext cx="447498" cy="542244"/>
            </a:xfrm>
            <a:prstGeom prst="rect">
              <a:avLst/>
            </a:prstGeom>
            <a:noFill/>
          </p:spPr>
          <p:txBody>
            <a:bodyPr wrap="none" rtlCol="0">
              <a:spAutoFit/>
            </a:bodyPr>
            <a:lstStyle/>
            <a:p>
              <a:r>
                <a:rPr lang="en-ZA" sz="1400" dirty="0"/>
                <a:t>90</a:t>
              </a:r>
            </a:p>
          </p:txBody>
        </p:sp>
        <p:sp>
          <p:nvSpPr>
            <p:cNvPr id="10" name="TextBox 9"/>
            <p:cNvSpPr txBox="1"/>
            <p:nvPr/>
          </p:nvSpPr>
          <p:spPr>
            <a:xfrm>
              <a:off x="4985718" y="3824983"/>
              <a:ext cx="447498" cy="542244"/>
            </a:xfrm>
            <a:prstGeom prst="rect">
              <a:avLst/>
            </a:prstGeom>
            <a:noFill/>
          </p:spPr>
          <p:txBody>
            <a:bodyPr wrap="none" rtlCol="0">
              <a:spAutoFit/>
            </a:bodyPr>
            <a:lstStyle/>
            <a:p>
              <a:r>
                <a:rPr lang="en-ZA" sz="1400" dirty="0"/>
                <a:t>75</a:t>
              </a:r>
            </a:p>
          </p:txBody>
        </p:sp>
        <p:sp>
          <p:nvSpPr>
            <p:cNvPr id="11" name="TextBox 10"/>
            <p:cNvSpPr txBox="1"/>
            <p:nvPr/>
          </p:nvSpPr>
          <p:spPr>
            <a:xfrm>
              <a:off x="4014265" y="3824983"/>
              <a:ext cx="447498" cy="542244"/>
            </a:xfrm>
            <a:prstGeom prst="rect">
              <a:avLst/>
            </a:prstGeom>
            <a:noFill/>
          </p:spPr>
          <p:txBody>
            <a:bodyPr wrap="none" rtlCol="0">
              <a:spAutoFit/>
            </a:bodyPr>
            <a:lstStyle/>
            <a:p>
              <a:r>
                <a:rPr lang="en-ZA" sz="1400" dirty="0"/>
                <a:t>60</a:t>
              </a:r>
            </a:p>
          </p:txBody>
        </p:sp>
        <p:sp>
          <p:nvSpPr>
            <p:cNvPr id="12" name="TextBox 11"/>
            <p:cNvSpPr txBox="1"/>
            <p:nvPr/>
          </p:nvSpPr>
          <p:spPr>
            <a:xfrm>
              <a:off x="2973422" y="3824983"/>
              <a:ext cx="757425" cy="542244"/>
            </a:xfrm>
            <a:prstGeom prst="rect">
              <a:avLst/>
            </a:prstGeom>
            <a:noFill/>
          </p:spPr>
          <p:txBody>
            <a:bodyPr wrap="square" rtlCol="0">
              <a:spAutoFit/>
            </a:bodyPr>
            <a:lstStyle/>
            <a:p>
              <a:r>
                <a:rPr lang="en-ZA" sz="1400" dirty="0"/>
                <a:t>40</a:t>
              </a:r>
            </a:p>
          </p:txBody>
        </p:sp>
        <p:sp>
          <p:nvSpPr>
            <p:cNvPr id="13" name="TextBox 12"/>
            <p:cNvSpPr txBox="1"/>
            <p:nvPr/>
          </p:nvSpPr>
          <p:spPr>
            <a:xfrm>
              <a:off x="891736" y="3824983"/>
              <a:ext cx="208168" cy="542244"/>
            </a:xfrm>
            <a:prstGeom prst="rect">
              <a:avLst/>
            </a:prstGeom>
            <a:noFill/>
          </p:spPr>
          <p:txBody>
            <a:bodyPr wrap="square" rtlCol="0">
              <a:spAutoFit/>
            </a:bodyPr>
            <a:lstStyle/>
            <a:p>
              <a:r>
                <a:rPr lang="en-ZA" sz="1400" dirty="0"/>
                <a:t>0</a:t>
              </a:r>
            </a:p>
          </p:txBody>
        </p:sp>
        <p:sp>
          <p:nvSpPr>
            <p:cNvPr id="14" name="TextBox 13"/>
            <p:cNvSpPr txBox="1"/>
            <p:nvPr/>
          </p:nvSpPr>
          <p:spPr>
            <a:xfrm>
              <a:off x="1793800" y="3824983"/>
              <a:ext cx="554540" cy="542244"/>
            </a:xfrm>
            <a:prstGeom prst="rect">
              <a:avLst/>
            </a:prstGeom>
            <a:noFill/>
          </p:spPr>
          <p:txBody>
            <a:bodyPr wrap="square" rtlCol="0">
              <a:spAutoFit/>
            </a:bodyPr>
            <a:lstStyle/>
            <a:p>
              <a:r>
                <a:rPr lang="en-ZA" sz="1400" dirty="0"/>
                <a:t>20</a:t>
              </a:r>
            </a:p>
          </p:txBody>
        </p:sp>
        <p:sp>
          <p:nvSpPr>
            <p:cNvPr id="15" name="TextBox 14"/>
            <p:cNvSpPr txBox="1"/>
            <p:nvPr/>
          </p:nvSpPr>
          <p:spPr>
            <a:xfrm>
              <a:off x="2695864" y="3504273"/>
              <a:ext cx="2701825" cy="463292"/>
            </a:xfrm>
            <a:prstGeom prst="rect">
              <a:avLst/>
            </a:prstGeom>
            <a:noFill/>
          </p:spPr>
          <p:txBody>
            <a:bodyPr wrap="none" rtlCol="0">
              <a:spAutoFit/>
            </a:bodyPr>
            <a:lstStyle/>
            <a:p>
              <a:r>
                <a:rPr lang="en-ZA" sz="1400" b="1" dirty="0"/>
                <a:t>% similarity to Reference</a:t>
              </a:r>
            </a:p>
          </p:txBody>
        </p:sp>
        <p:sp>
          <p:nvSpPr>
            <p:cNvPr id="16" name="Rectangle 15"/>
            <p:cNvSpPr/>
            <p:nvPr/>
          </p:nvSpPr>
          <p:spPr>
            <a:xfrm>
              <a:off x="3112201" y="4264807"/>
              <a:ext cx="138779" cy="111098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a:p>
          </p:txBody>
        </p:sp>
      </p:grpSp>
      <p:sp>
        <p:nvSpPr>
          <p:cNvPr id="2" name="Title 1"/>
          <p:cNvSpPr>
            <a:spLocks noGrp="1"/>
          </p:cNvSpPr>
          <p:nvPr>
            <p:ph type="title"/>
          </p:nvPr>
        </p:nvSpPr>
        <p:spPr>
          <a:xfrm>
            <a:off x="1054853" y="265869"/>
            <a:ext cx="3380866" cy="587008"/>
          </a:xfrm>
          <a:solidFill>
            <a:schemeClr val="bg1"/>
          </a:solidFill>
          <a:ln w="38100">
            <a:solidFill>
              <a:srgbClr val="4F81BD"/>
            </a:solidFill>
          </a:ln>
        </p:spPr>
        <p:txBody>
          <a:bodyPr/>
          <a:lstStyle/>
          <a:p>
            <a:r>
              <a:rPr lang="en-ZA" sz="2800" b="1" dirty="0"/>
              <a:t>Estuary Health Index</a:t>
            </a:r>
          </a:p>
        </p:txBody>
      </p:sp>
    </p:spTree>
    <p:extLst>
      <p:ext uri="{BB962C8B-B14F-4D97-AF65-F5344CB8AC3E}">
        <p14:creationId xmlns:p14="http://schemas.microsoft.com/office/powerpoint/2010/main" val="3191033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064" y="54838"/>
            <a:ext cx="7031736" cy="621818"/>
          </a:xfrm>
        </p:spPr>
        <p:txBody>
          <a:bodyPr/>
          <a:lstStyle/>
          <a:p>
            <a:pPr algn="l"/>
            <a:r>
              <a:rPr lang="en-US" sz="3200" b="1" dirty="0">
                <a:solidFill>
                  <a:schemeClr val="bg2">
                    <a:lumMod val="25000"/>
                  </a:schemeClr>
                </a:solidFill>
                <a:latin typeface="+mn-lt"/>
                <a:ea typeface="ＭＳ Ｐゴシック" pitchFamily="34" charset="-128"/>
                <a:cs typeface="+mn-cs"/>
              </a:rPr>
              <a:t>Estuary RQO Template - </a:t>
            </a:r>
            <a:r>
              <a:rPr lang="en-US" sz="3200" b="1" dirty="0" err="1">
                <a:solidFill>
                  <a:schemeClr val="bg2">
                    <a:lumMod val="25000"/>
                  </a:schemeClr>
                </a:solidFill>
                <a:latin typeface="+mn-lt"/>
                <a:ea typeface="ＭＳ Ｐゴシック" pitchFamily="34" charset="-128"/>
                <a:cs typeface="+mn-cs"/>
              </a:rPr>
              <a:t>Hartenbos</a:t>
            </a:r>
            <a:endParaRPr lang="en-ZA" sz="3200" b="1" dirty="0">
              <a:solidFill>
                <a:schemeClr val="bg2">
                  <a:lumMod val="25000"/>
                </a:schemeClr>
              </a:solidFill>
              <a:latin typeface="+mn-lt"/>
              <a:ea typeface="ＭＳ Ｐゴシック" pitchFamily="34" charset="-128"/>
              <a:cs typeface="+mn-cs"/>
            </a:endParaRPr>
          </a:p>
        </p:txBody>
      </p:sp>
      <p:graphicFrame>
        <p:nvGraphicFramePr>
          <p:cNvPr id="3" name="Table 2"/>
          <p:cNvGraphicFramePr>
            <a:graphicFrameLocks noGrp="1"/>
          </p:cNvGraphicFramePr>
          <p:nvPr>
            <p:extLst/>
          </p:nvPr>
        </p:nvGraphicFramePr>
        <p:xfrm>
          <a:off x="107504" y="1050735"/>
          <a:ext cx="8836405" cy="5690633"/>
        </p:xfrm>
        <a:graphic>
          <a:graphicData uri="http://schemas.openxmlformats.org/drawingml/2006/table">
            <a:tbl>
              <a:tblPr firstRow="1" firstCol="1" bandRow="1">
                <a:tableStyleId>{5C22544A-7EE6-4342-B048-85BDC9FD1C3A}</a:tableStyleId>
              </a:tblPr>
              <a:tblGrid>
                <a:gridCol w="1547443">
                  <a:extLst>
                    <a:ext uri="{9D8B030D-6E8A-4147-A177-3AD203B41FA5}">
                      <a16:colId xmlns:a16="http://schemas.microsoft.com/office/drawing/2014/main" xmlns="" val="20000"/>
                    </a:ext>
                  </a:extLst>
                </a:gridCol>
                <a:gridCol w="1254600">
                  <a:extLst>
                    <a:ext uri="{9D8B030D-6E8A-4147-A177-3AD203B41FA5}">
                      <a16:colId xmlns:a16="http://schemas.microsoft.com/office/drawing/2014/main" xmlns="" val="20001"/>
                    </a:ext>
                  </a:extLst>
                </a:gridCol>
                <a:gridCol w="821649">
                  <a:extLst>
                    <a:ext uri="{9D8B030D-6E8A-4147-A177-3AD203B41FA5}">
                      <a16:colId xmlns:a16="http://schemas.microsoft.com/office/drawing/2014/main" xmlns="" val="20002"/>
                    </a:ext>
                  </a:extLst>
                </a:gridCol>
                <a:gridCol w="737379">
                  <a:extLst>
                    <a:ext uri="{9D8B030D-6E8A-4147-A177-3AD203B41FA5}">
                      <a16:colId xmlns:a16="http://schemas.microsoft.com/office/drawing/2014/main" xmlns="" val="20003"/>
                    </a:ext>
                  </a:extLst>
                </a:gridCol>
                <a:gridCol w="753329">
                  <a:extLst>
                    <a:ext uri="{9D8B030D-6E8A-4147-A177-3AD203B41FA5}">
                      <a16:colId xmlns:a16="http://schemas.microsoft.com/office/drawing/2014/main" xmlns="" val="20004"/>
                    </a:ext>
                  </a:extLst>
                </a:gridCol>
                <a:gridCol w="744401">
                  <a:extLst>
                    <a:ext uri="{9D8B030D-6E8A-4147-A177-3AD203B41FA5}">
                      <a16:colId xmlns:a16="http://schemas.microsoft.com/office/drawing/2014/main" xmlns="" val="20005"/>
                    </a:ext>
                  </a:extLst>
                </a:gridCol>
                <a:gridCol w="744401">
                  <a:extLst>
                    <a:ext uri="{9D8B030D-6E8A-4147-A177-3AD203B41FA5}">
                      <a16:colId xmlns:a16="http://schemas.microsoft.com/office/drawing/2014/main" xmlns="" val="20006"/>
                    </a:ext>
                  </a:extLst>
                </a:gridCol>
                <a:gridCol w="744401">
                  <a:extLst>
                    <a:ext uri="{9D8B030D-6E8A-4147-A177-3AD203B41FA5}">
                      <a16:colId xmlns:a16="http://schemas.microsoft.com/office/drawing/2014/main" xmlns="" val="20007"/>
                    </a:ext>
                  </a:extLst>
                </a:gridCol>
                <a:gridCol w="744401">
                  <a:extLst>
                    <a:ext uri="{9D8B030D-6E8A-4147-A177-3AD203B41FA5}">
                      <a16:colId xmlns:a16="http://schemas.microsoft.com/office/drawing/2014/main" xmlns="" val="20008"/>
                    </a:ext>
                  </a:extLst>
                </a:gridCol>
                <a:gridCol w="744401">
                  <a:extLst>
                    <a:ext uri="{9D8B030D-6E8A-4147-A177-3AD203B41FA5}">
                      <a16:colId xmlns:a16="http://schemas.microsoft.com/office/drawing/2014/main" xmlns="" val="20009"/>
                    </a:ext>
                  </a:extLst>
                </a:gridCol>
              </a:tblGrid>
              <a:tr h="0">
                <a:tc rowSpan="2" gridSpan="2">
                  <a:txBody>
                    <a:bodyPr/>
                    <a:lstStyle/>
                    <a:p>
                      <a:pPr algn="l">
                        <a:lnSpc>
                          <a:spcPct val="115000"/>
                        </a:lnSpc>
                        <a:spcBef>
                          <a:spcPts val="600"/>
                        </a:spcBef>
                        <a:spcAft>
                          <a:spcPts val="0"/>
                        </a:spcAft>
                      </a:pPr>
                      <a:r>
                        <a:rPr lang="en-GB" sz="1200" dirty="0">
                          <a:effectLst/>
                        </a:rPr>
                        <a:t>IUA</a:t>
                      </a:r>
                      <a:endParaRPr lang="en-ZA" sz="1200" dirty="0">
                        <a:effectLst/>
                        <a:latin typeface="Arial"/>
                        <a:ea typeface="Arial"/>
                        <a:cs typeface="Times New Roman"/>
                      </a:endParaRPr>
                    </a:p>
                  </a:txBody>
                  <a:tcPr marL="35717" marR="17545" marT="0" marB="0" anchor="b">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rowSpan="2" hMerge="1">
                  <a:txBody>
                    <a:bodyPr/>
                    <a:lstStyle/>
                    <a:p>
                      <a:endParaRPr lang="en-ZA"/>
                    </a:p>
                  </a:txBody>
                  <a:tcPr/>
                </a:tc>
                <a:tc rowSpan="2">
                  <a:txBody>
                    <a:bodyPr/>
                    <a:lstStyle/>
                    <a:p>
                      <a:pPr algn="l">
                        <a:lnSpc>
                          <a:spcPct val="115000"/>
                        </a:lnSpc>
                        <a:spcBef>
                          <a:spcPts val="600"/>
                        </a:spcBef>
                        <a:spcAft>
                          <a:spcPts val="0"/>
                        </a:spcAft>
                      </a:pPr>
                      <a:r>
                        <a:rPr lang="en-GB" sz="1200" dirty="0">
                          <a:effectLst/>
                        </a:rPr>
                        <a:t>Node</a:t>
                      </a:r>
                      <a:endParaRPr lang="en-ZA" sz="1200" dirty="0">
                        <a:effectLst/>
                        <a:latin typeface="Arial"/>
                        <a:ea typeface="Arial"/>
                        <a:cs typeface="Times New Roman"/>
                      </a:endParaRPr>
                    </a:p>
                  </a:txBody>
                  <a:tcPr marL="35717" marR="17545"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rowSpan="2">
                  <a:txBody>
                    <a:bodyPr/>
                    <a:lstStyle/>
                    <a:p>
                      <a:pPr algn="l">
                        <a:lnSpc>
                          <a:spcPct val="115000"/>
                        </a:lnSpc>
                        <a:spcBef>
                          <a:spcPts val="600"/>
                        </a:spcBef>
                        <a:spcAft>
                          <a:spcPts val="0"/>
                        </a:spcAft>
                      </a:pPr>
                      <a:r>
                        <a:rPr lang="en-GB" sz="1200" dirty="0" err="1">
                          <a:effectLst/>
                        </a:rPr>
                        <a:t>Quat</a:t>
                      </a:r>
                      <a:endParaRPr lang="en-ZA" sz="1200" dirty="0">
                        <a:effectLst/>
                        <a:latin typeface="Arial"/>
                        <a:ea typeface="Arial"/>
                        <a:cs typeface="Times New Roman"/>
                      </a:endParaRPr>
                    </a:p>
                  </a:txBody>
                  <a:tcPr marL="35717" marR="17545" marT="0" marB="0" anchor="b">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gridSpan="2">
                  <a:txBody>
                    <a:bodyPr/>
                    <a:lstStyle/>
                    <a:p>
                      <a:pPr algn="ctr">
                        <a:lnSpc>
                          <a:spcPct val="115000"/>
                        </a:lnSpc>
                        <a:spcBef>
                          <a:spcPts val="600"/>
                        </a:spcBef>
                        <a:spcAft>
                          <a:spcPts val="0"/>
                        </a:spcAft>
                      </a:pPr>
                      <a:r>
                        <a:rPr lang="en-GB" sz="1400" dirty="0">
                          <a:effectLst/>
                        </a:rPr>
                        <a:t>REC</a:t>
                      </a:r>
                      <a:endParaRPr lang="en-ZA" sz="1400" dirty="0">
                        <a:effectLst/>
                        <a:latin typeface="Arial"/>
                        <a:ea typeface="Arial"/>
                        <a:cs typeface="Times New Roman"/>
                      </a:endParaRPr>
                    </a:p>
                  </a:txBody>
                  <a:tcPr marL="35717" marR="17545" marT="0" marB="0" anchor="b">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lang="en-ZA"/>
                    </a:p>
                  </a:txBody>
                  <a:tcPr/>
                </a:tc>
                <a:tc gridSpan="2">
                  <a:txBody>
                    <a:bodyPr/>
                    <a:lstStyle/>
                    <a:p>
                      <a:pPr algn="ctr">
                        <a:lnSpc>
                          <a:spcPct val="115000"/>
                        </a:lnSpc>
                        <a:spcBef>
                          <a:spcPts val="600"/>
                        </a:spcBef>
                        <a:spcAft>
                          <a:spcPts val="0"/>
                        </a:spcAft>
                      </a:pPr>
                      <a:r>
                        <a:rPr lang="en-GB" sz="1400" dirty="0">
                          <a:effectLst/>
                        </a:rPr>
                        <a:t>Current</a:t>
                      </a:r>
                      <a:endParaRPr lang="en-ZA" sz="1400" dirty="0">
                        <a:effectLst/>
                        <a:latin typeface="Arial"/>
                        <a:ea typeface="Arial"/>
                        <a:cs typeface="Times New Roman"/>
                      </a:endParaRPr>
                    </a:p>
                  </a:txBody>
                  <a:tcPr marL="35717" marR="17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lang="en-ZA"/>
                    </a:p>
                  </a:txBody>
                  <a:tcPr/>
                </a:tc>
                <a:tc gridSpan="2">
                  <a:txBody>
                    <a:bodyPr/>
                    <a:lstStyle/>
                    <a:p>
                      <a:pPr algn="ctr">
                        <a:lnSpc>
                          <a:spcPct val="115000"/>
                        </a:lnSpc>
                        <a:spcBef>
                          <a:spcPts val="600"/>
                        </a:spcBef>
                        <a:spcAft>
                          <a:spcPts val="0"/>
                        </a:spcAft>
                      </a:pPr>
                      <a:r>
                        <a:rPr lang="en-GB" sz="1400" dirty="0">
                          <a:effectLst/>
                        </a:rPr>
                        <a:t>Target</a:t>
                      </a:r>
                      <a:endParaRPr lang="en-ZA" sz="1400" dirty="0">
                        <a:effectLst/>
                        <a:latin typeface="Arial"/>
                        <a:ea typeface="Arial"/>
                        <a:cs typeface="Times New Roman"/>
                      </a:endParaRPr>
                    </a:p>
                  </a:txBody>
                  <a:tcPr marL="35717" marR="17545"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lang="en-ZA"/>
                    </a:p>
                  </a:txBody>
                  <a:tcPr/>
                </a:tc>
                <a:extLst>
                  <a:ext uri="{0D108BD9-81ED-4DB2-BD59-A6C34878D82A}">
                    <a16:rowId xmlns:a16="http://schemas.microsoft.com/office/drawing/2014/main" xmlns="" val="10000"/>
                  </a:ext>
                </a:extLst>
              </a:tr>
              <a:tr h="262405">
                <a:tc gridSpan="2" vMerge="1">
                  <a:txBody>
                    <a:bodyPr/>
                    <a:lstStyle/>
                    <a:p>
                      <a:endParaRPr lang="en-ZA"/>
                    </a:p>
                  </a:txBody>
                  <a:tcPr/>
                </a:tc>
                <a:tc hMerge="1"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marL="0" algn="ctr" defTabSz="457200" rtl="0" eaLnBrk="1" latinLnBrk="0" hangingPunct="1">
                        <a:lnSpc>
                          <a:spcPct val="115000"/>
                        </a:lnSpc>
                        <a:spcBef>
                          <a:spcPts val="600"/>
                        </a:spcBef>
                        <a:spcAft>
                          <a:spcPts val="0"/>
                        </a:spcAft>
                      </a:pPr>
                      <a:r>
                        <a:rPr lang="en-GB" sz="1200" b="1" kern="1200" dirty="0">
                          <a:solidFill>
                            <a:schemeClr val="bg1"/>
                          </a:solidFill>
                          <a:effectLst/>
                          <a:latin typeface="+mn-lt"/>
                          <a:ea typeface="+mn-ea"/>
                          <a:cs typeface="+mn-cs"/>
                        </a:rPr>
                        <a:t>EC</a:t>
                      </a:r>
                      <a:endParaRPr lang="en-ZA" sz="1200" b="1" kern="1200" dirty="0">
                        <a:solidFill>
                          <a:schemeClr val="bg1"/>
                        </a:solidFill>
                        <a:effectLst/>
                        <a:latin typeface="+mn-lt"/>
                        <a:ea typeface="+mn-ea"/>
                        <a:cs typeface="+mn-cs"/>
                      </a:endParaRPr>
                    </a:p>
                  </a:txBody>
                  <a:tcPr marL="36195" marR="177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algn="ctr" defTabSz="457200" rtl="0" eaLnBrk="1" latinLnBrk="0" hangingPunct="1">
                        <a:lnSpc>
                          <a:spcPct val="115000"/>
                        </a:lnSpc>
                        <a:spcBef>
                          <a:spcPts val="600"/>
                        </a:spcBef>
                        <a:spcAft>
                          <a:spcPts val="0"/>
                        </a:spcAft>
                      </a:pPr>
                      <a:r>
                        <a:rPr lang="en-GB" sz="1200" b="1" kern="1200" dirty="0">
                          <a:solidFill>
                            <a:schemeClr val="bg1"/>
                          </a:solidFill>
                          <a:effectLst/>
                          <a:latin typeface="+mn-lt"/>
                          <a:ea typeface="+mn-ea"/>
                          <a:cs typeface="+mn-cs"/>
                        </a:rPr>
                        <a:t>%</a:t>
                      </a:r>
                      <a:r>
                        <a:rPr lang="en-GB" sz="1200" b="1" kern="1200" dirty="0" err="1">
                          <a:solidFill>
                            <a:schemeClr val="bg1"/>
                          </a:solidFill>
                          <a:effectLst/>
                          <a:latin typeface="+mn-lt"/>
                          <a:ea typeface="+mn-ea"/>
                          <a:cs typeface="+mn-cs"/>
                        </a:rPr>
                        <a:t>nMAR</a:t>
                      </a:r>
                      <a:endParaRPr lang="en-ZA" sz="1200" b="1" kern="1200" dirty="0">
                        <a:solidFill>
                          <a:schemeClr val="bg1"/>
                        </a:solidFill>
                        <a:effectLst/>
                        <a:latin typeface="+mn-lt"/>
                        <a:ea typeface="+mn-ea"/>
                        <a:cs typeface="+mn-cs"/>
                      </a:endParaRPr>
                    </a:p>
                  </a:txBody>
                  <a:tcPr marL="36195" marR="177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lnSpc>
                          <a:spcPct val="115000"/>
                        </a:lnSpc>
                        <a:spcBef>
                          <a:spcPts val="600"/>
                        </a:spcBef>
                        <a:spcAft>
                          <a:spcPts val="0"/>
                        </a:spcAft>
                      </a:pPr>
                      <a:r>
                        <a:rPr lang="en-GB" sz="1200" b="1" dirty="0">
                          <a:solidFill>
                            <a:schemeClr val="bg1"/>
                          </a:solidFill>
                          <a:effectLst/>
                        </a:rPr>
                        <a:t>PES</a:t>
                      </a:r>
                      <a:endParaRPr lang="en-ZA" sz="1200" b="1" dirty="0">
                        <a:solidFill>
                          <a:schemeClr val="bg1"/>
                        </a:solidFill>
                        <a:effectLst/>
                        <a:latin typeface="Arial"/>
                        <a:ea typeface="Arial"/>
                        <a:cs typeface="Times New Roman"/>
                      </a:endParaRPr>
                    </a:p>
                  </a:txBody>
                  <a:tcPr marL="35717" marR="17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lnSpc>
                          <a:spcPct val="115000"/>
                        </a:lnSpc>
                        <a:spcBef>
                          <a:spcPts val="600"/>
                        </a:spcBef>
                        <a:spcAft>
                          <a:spcPts val="0"/>
                        </a:spcAft>
                      </a:pPr>
                      <a:r>
                        <a:rPr lang="en-GB" sz="1200" b="1" dirty="0">
                          <a:solidFill>
                            <a:schemeClr val="bg1"/>
                          </a:solidFill>
                          <a:effectLst/>
                        </a:rPr>
                        <a:t>%</a:t>
                      </a:r>
                      <a:r>
                        <a:rPr lang="en-GB" sz="1200" b="1" dirty="0" err="1">
                          <a:solidFill>
                            <a:schemeClr val="bg1"/>
                          </a:solidFill>
                          <a:effectLst/>
                        </a:rPr>
                        <a:t>nMAR</a:t>
                      </a:r>
                      <a:endParaRPr lang="en-ZA" sz="1200" b="1" dirty="0">
                        <a:solidFill>
                          <a:schemeClr val="bg1"/>
                        </a:solidFill>
                        <a:effectLst/>
                        <a:latin typeface="Arial"/>
                        <a:ea typeface="Arial"/>
                        <a:cs typeface="Times New Roman"/>
                      </a:endParaRPr>
                    </a:p>
                  </a:txBody>
                  <a:tcPr marL="35717" marR="17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lnSpc>
                          <a:spcPct val="115000"/>
                        </a:lnSpc>
                        <a:spcBef>
                          <a:spcPts val="600"/>
                        </a:spcBef>
                        <a:spcAft>
                          <a:spcPts val="0"/>
                        </a:spcAft>
                      </a:pPr>
                      <a:r>
                        <a:rPr lang="en-GB" sz="1200" b="1" dirty="0">
                          <a:solidFill>
                            <a:schemeClr val="bg1"/>
                          </a:solidFill>
                          <a:effectLst/>
                        </a:rPr>
                        <a:t>EC</a:t>
                      </a:r>
                      <a:endParaRPr lang="en-ZA" sz="1200" b="1" dirty="0">
                        <a:solidFill>
                          <a:schemeClr val="bg1"/>
                        </a:solidFill>
                        <a:effectLst/>
                        <a:latin typeface="Arial"/>
                        <a:ea typeface="Arial"/>
                        <a:cs typeface="Times New Roman"/>
                      </a:endParaRPr>
                    </a:p>
                  </a:txBody>
                  <a:tcPr marL="35717" marR="17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lnSpc>
                          <a:spcPct val="115000"/>
                        </a:lnSpc>
                        <a:spcBef>
                          <a:spcPts val="600"/>
                        </a:spcBef>
                        <a:spcAft>
                          <a:spcPts val="0"/>
                        </a:spcAft>
                      </a:pPr>
                      <a:r>
                        <a:rPr lang="en-GB" sz="1200" b="1" dirty="0">
                          <a:solidFill>
                            <a:schemeClr val="bg1"/>
                          </a:solidFill>
                          <a:effectLst/>
                        </a:rPr>
                        <a:t>%</a:t>
                      </a:r>
                      <a:r>
                        <a:rPr lang="en-GB" sz="1200" b="1" dirty="0" err="1">
                          <a:solidFill>
                            <a:schemeClr val="bg1"/>
                          </a:solidFill>
                          <a:effectLst/>
                        </a:rPr>
                        <a:t>nMAR</a:t>
                      </a:r>
                      <a:endParaRPr lang="en-ZA" sz="1200" b="1" dirty="0">
                        <a:solidFill>
                          <a:schemeClr val="bg1"/>
                        </a:solidFill>
                        <a:effectLst/>
                        <a:latin typeface="Arial"/>
                        <a:ea typeface="Arial"/>
                        <a:cs typeface="Times New Roman"/>
                      </a:endParaRPr>
                    </a:p>
                  </a:txBody>
                  <a:tcPr marL="35717" marR="17545"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extLst>
                  <a:ext uri="{0D108BD9-81ED-4DB2-BD59-A6C34878D82A}">
                    <a16:rowId xmlns:a16="http://schemas.microsoft.com/office/drawing/2014/main" xmlns="" val="10001"/>
                  </a:ext>
                </a:extLst>
              </a:tr>
              <a:tr h="167054">
                <a:tc gridSpan="2">
                  <a:txBody>
                    <a:bodyPr/>
                    <a:lstStyle/>
                    <a:p>
                      <a:pPr algn="l">
                        <a:lnSpc>
                          <a:spcPct val="115000"/>
                        </a:lnSpc>
                        <a:spcBef>
                          <a:spcPts val="600"/>
                        </a:spcBef>
                        <a:spcAft>
                          <a:spcPts val="0"/>
                        </a:spcAft>
                      </a:pPr>
                      <a:r>
                        <a:rPr lang="en-GB" sz="1200" b="0" kern="1200" dirty="0">
                          <a:solidFill>
                            <a:schemeClr val="tx1"/>
                          </a:solidFill>
                          <a:effectLst/>
                          <a:latin typeface="+mn-lt"/>
                          <a:ea typeface="+mn-ea"/>
                          <a:cs typeface="+mn-cs"/>
                        </a:rPr>
                        <a:t>G14-Groot </a:t>
                      </a:r>
                      <a:r>
                        <a:rPr lang="en-GB" sz="1200" b="0" kern="1200">
                          <a:solidFill>
                            <a:schemeClr val="tx1"/>
                          </a:solidFill>
                          <a:effectLst/>
                          <a:latin typeface="+mn-lt"/>
                          <a:ea typeface="+mn-ea"/>
                          <a:cs typeface="+mn-cs"/>
                        </a:rPr>
                        <a:t>Brak</a:t>
                      </a:r>
                      <a:endParaRPr lang="en-ZA" sz="1200" b="0" dirty="0">
                        <a:solidFill>
                          <a:schemeClr val="tx1"/>
                        </a:solidFill>
                        <a:effectLst/>
                        <a:latin typeface="+mn-lt"/>
                        <a:ea typeface="Arial"/>
                        <a:cs typeface="Times New Roman"/>
                      </a:endParaRPr>
                    </a:p>
                  </a:txBody>
                  <a:tcPr marL="36195" marR="17780"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9EDF4"/>
                    </a:solidFill>
                  </a:tcPr>
                </a:tc>
                <a:tc hMerge="1">
                  <a:txBody>
                    <a:bodyPr/>
                    <a:lstStyle/>
                    <a:p>
                      <a:endParaRPr lang="en-ZA"/>
                    </a:p>
                  </a:txBody>
                  <a:tcPr/>
                </a:tc>
                <a:tc>
                  <a:txBody>
                    <a:bodyPr/>
                    <a:lstStyle/>
                    <a:p>
                      <a:pPr algn="l">
                        <a:lnSpc>
                          <a:spcPct val="115000"/>
                        </a:lnSpc>
                        <a:spcBef>
                          <a:spcPts val="600"/>
                        </a:spcBef>
                        <a:spcAft>
                          <a:spcPts val="0"/>
                        </a:spcAft>
                      </a:pPr>
                      <a:r>
                        <a:rPr lang="en-GB" sz="1200" b="0" dirty="0">
                          <a:solidFill>
                            <a:schemeClr val="tx1"/>
                          </a:solidFill>
                          <a:effectLst/>
                          <a:latin typeface="+mn-lt"/>
                          <a:ea typeface="Times New Roman"/>
                          <a:cs typeface="Arial"/>
                        </a:rPr>
                        <a:t>Gxi22</a:t>
                      </a:r>
                      <a:endParaRPr lang="en-ZA" sz="1200" b="0" dirty="0">
                        <a:solidFill>
                          <a:schemeClr val="tx1"/>
                        </a:solidFill>
                        <a:effectLst/>
                        <a:latin typeface="+mn-lt"/>
                        <a:ea typeface="Arial"/>
                        <a:cs typeface="Times New Roman"/>
                      </a:endParaRPr>
                    </a:p>
                  </a:txBody>
                  <a:tcPr marL="36195" marR="177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l">
                        <a:lnSpc>
                          <a:spcPct val="115000"/>
                        </a:lnSpc>
                        <a:spcBef>
                          <a:spcPts val="600"/>
                        </a:spcBef>
                        <a:spcAft>
                          <a:spcPts val="0"/>
                        </a:spcAft>
                      </a:pPr>
                      <a:r>
                        <a:rPr lang="en-GB" sz="1200" b="0" dirty="0">
                          <a:solidFill>
                            <a:schemeClr val="tx1"/>
                          </a:solidFill>
                          <a:effectLst/>
                          <a:latin typeface="+mn-lt"/>
                          <a:ea typeface="Times New Roman"/>
                          <a:cs typeface="Arial"/>
                        </a:rPr>
                        <a:t>K10B</a:t>
                      </a:r>
                      <a:endParaRPr lang="en-ZA" sz="1200" b="0" dirty="0">
                        <a:solidFill>
                          <a:schemeClr val="tx1"/>
                        </a:solidFill>
                        <a:effectLst/>
                        <a:latin typeface="+mn-lt"/>
                        <a:ea typeface="Arial"/>
                        <a:cs typeface="Times New Roman"/>
                      </a:endParaRPr>
                    </a:p>
                  </a:txBody>
                  <a:tcPr marL="36195" marR="177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lnSpc>
                          <a:spcPct val="115000"/>
                        </a:lnSpc>
                        <a:spcBef>
                          <a:spcPts val="600"/>
                        </a:spcBef>
                        <a:spcAft>
                          <a:spcPts val="0"/>
                        </a:spcAft>
                      </a:pPr>
                      <a:r>
                        <a:rPr lang="en-GB" sz="1200" b="0" dirty="0">
                          <a:solidFill>
                            <a:schemeClr val="tx1"/>
                          </a:solidFill>
                          <a:effectLst/>
                          <a:latin typeface="+mn-lt"/>
                          <a:ea typeface="Times New Roman"/>
                          <a:cs typeface="Arial"/>
                        </a:rPr>
                        <a:t>C</a:t>
                      </a:r>
                      <a:endParaRPr lang="en-ZA" sz="1200" b="0" dirty="0">
                        <a:solidFill>
                          <a:schemeClr val="tx1"/>
                        </a:solidFill>
                        <a:effectLst/>
                        <a:latin typeface="+mn-lt"/>
                        <a:ea typeface="Arial"/>
                        <a:cs typeface="Times New Roman"/>
                      </a:endParaRPr>
                    </a:p>
                  </a:txBody>
                  <a:tcPr marL="36195" marR="177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lnSpc>
                          <a:spcPct val="115000"/>
                        </a:lnSpc>
                        <a:spcBef>
                          <a:spcPts val="600"/>
                        </a:spcBef>
                        <a:spcAft>
                          <a:spcPts val="0"/>
                        </a:spcAft>
                      </a:pPr>
                      <a:r>
                        <a:rPr lang="en-ZA" sz="1200" b="0" dirty="0">
                          <a:solidFill>
                            <a:schemeClr val="tx1"/>
                          </a:solidFill>
                          <a:effectLst/>
                          <a:latin typeface="+mn-lt"/>
                          <a:ea typeface="Arial"/>
                          <a:cs typeface="Times New Roman"/>
                        </a:rPr>
                        <a:t>80.7</a:t>
                      </a:r>
                    </a:p>
                  </a:txBody>
                  <a:tcPr marL="36195" marR="177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lnSpc>
                          <a:spcPct val="115000"/>
                        </a:lnSpc>
                        <a:spcBef>
                          <a:spcPts val="600"/>
                        </a:spcBef>
                        <a:spcAft>
                          <a:spcPts val="0"/>
                        </a:spcAft>
                      </a:pPr>
                      <a:r>
                        <a:rPr lang="en-GB" sz="1200" b="0" dirty="0">
                          <a:solidFill>
                            <a:schemeClr val="tx1"/>
                          </a:solidFill>
                          <a:effectLst/>
                          <a:latin typeface="+mn-lt"/>
                          <a:ea typeface="Times New Roman"/>
                          <a:cs typeface="Arial"/>
                        </a:rPr>
                        <a:t>D</a:t>
                      </a:r>
                      <a:endParaRPr lang="en-ZA" sz="1200" b="0" dirty="0">
                        <a:solidFill>
                          <a:schemeClr val="tx1"/>
                        </a:solidFill>
                        <a:effectLst/>
                        <a:latin typeface="+mn-lt"/>
                        <a:ea typeface="Arial"/>
                        <a:cs typeface="Times New Roman"/>
                      </a:endParaRPr>
                    </a:p>
                  </a:txBody>
                  <a:tcPr marL="36195" marR="177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lnSpc>
                          <a:spcPct val="115000"/>
                        </a:lnSpc>
                        <a:spcBef>
                          <a:spcPts val="600"/>
                        </a:spcBef>
                        <a:spcAft>
                          <a:spcPts val="0"/>
                        </a:spcAft>
                      </a:pPr>
                      <a:r>
                        <a:rPr lang="en-GB" sz="1200" b="0" dirty="0">
                          <a:solidFill>
                            <a:schemeClr val="tx1"/>
                          </a:solidFill>
                          <a:effectLst/>
                          <a:latin typeface="+mn-lt"/>
                          <a:ea typeface="Times New Roman"/>
                          <a:cs typeface="Arial"/>
                        </a:rPr>
                        <a:t>65.0</a:t>
                      </a:r>
                      <a:endParaRPr lang="en-ZA" sz="1200" b="0" dirty="0">
                        <a:solidFill>
                          <a:schemeClr val="tx1"/>
                        </a:solidFill>
                        <a:effectLst/>
                        <a:latin typeface="+mn-lt"/>
                        <a:ea typeface="Arial"/>
                        <a:cs typeface="Times New Roman"/>
                      </a:endParaRPr>
                    </a:p>
                  </a:txBody>
                  <a:tcPr marL="36195" marR="177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lnSpc>
                          <a:spcPct val="115000"/>
                        </a:lnSpc>
                        <a:spcBef>
                          <a:spcPts val="600"/>
                        </a:spcBef>
                        <a:spcAft>
                          <a:spcPts val="0"/>
                        </a:spcAft>
                      </a:pPr>
                      <a:r>
                        <a:rPr lang="en-GB" sz="1200" b="0" dirty="0">
                          <a:solidFill>
                            <a:schemeClr val="tx1"/>
                          </a:solidFill>
                          <a:effectLst/>
                          <a:latin typeface="+mn-lt"/>
                          <a:ea typeface="Times New Roman"/>
                          <a:cs typeface="Arial"/>
                        </a:rPr>
                        <a:t>C</a:t>
                      </a:r>
                      <a:endParaRPr lang="en-ZA" sz="1200" b="0" dirty="0">
                        <a:solidFill>
                          <a:schemeClr val="tx1"/>
                        </a:solidFill>
                        <a:effectLst/>
                        <a:latin typeface="+mn-lt"/>
                        <a:ea typeface="Arial"/>
                        <a:cs typeface="Times New Roman"/>
                      </a:endParaRPr>
                    </a:p>
                  </a:txBody>
                  <a:tcPr marL="36195" marR="177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lnSpc>
                          <a:spcPct val="115000"/>
                        </a:lnSpc>
                        <a:spcBef>
                          <a:spcPts val="600"/>
                        </a:spcBef>
                        <a:spcAft>
                          <a:spcPts val="0"/>
                        </a:spcAft>
                      </a:pPr>
                      <a:r>
                        <a:rPr lang="en-GB" sz="1200" b="0" dirty="0">
                          <a:solidFill>
                            <a:schemeClr val="tx1"/>
                          </a:solidFill>
                          <a:effectLst/>
                          <a:latin typeface="+mn-lt"/>
                          <a:ea typeface="Times New Roman"/>
                          <a:cs typeface="Arial"/>
                        </a:rPr>
                        <a:t>65.0</a:t>
                      </a:r>
                      <a:endParaRPr lang="en-ZA" sz="1200" b="0" dirty="0">
                        <a:solidFill>
                          <a:schemeClr val="tx1"/>
                        </a:solidFill>
                        <a:effectLst/>
                        <a:latin typeface="+mn-lt"/>
                        <a:ea typeface="Arial"/>
                        <a:cs typeface="Times New Roman"/>
                      </a:endParaRPr>
                    </a:p>
                  </a:txBody>
                  <a:tcPr marL="36195" marR="177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2"/>
                  </a:ext>
                </a:extLst>
              </a:tr>
              <a:tr h="177028">
                <a:tc gridSpan="10">
                  <a:txBody>
                    <a:bodyPr/>
                    <a:lstStyle/>
                    <a:p>
                      <a:pPr algn="l">
                        <a:lnSpc>
                          <a:spcPct val="115000"/>
                        </a:lnSpc>
                        <a:spcBef>
                          <a:spcPts val="600"/>
                        </a:spcBef>
                        <a:spcAft>
                          <a:spcPts val="0"/>
                        </a:spcAft>
                      </a:pPr>
                      <a:r>
                        <a:rPr lang="en-GB" sz="1200" b="1" kern="1200" dirty="0">
                          <a:solidFill>
                            <a:schemeClr val="lt1"/>
                          </a:solidFill>
                          <a:effectLst/>
                          <a:latin typeface="+mn-lt"/>
                          <a:ea typeface="+mn-ea"/>
                          <a:cs typeface="+mn-cs"/>
                        </a:rPr>
                        <a:t>MOTIVATION FOR ACHIEVING REC/TEC</a:t>
                      </a:r>
                      <a:endParaRPr lang="en-ZA" sz="1050" dirty="0">
                        <a:effectLst/>
                        <a:latin typeface="Arial"/>
                        <a:ea typeface="Arial"/>
                        <a:cs typeface="Times New Roman"/>
                      </a:endParaRPr>
                    </a:p>
                  </a:txBody>
                  <a:tcPr marL="35717" marR="17545" marT="0" marB="0" anchor="ct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3"/>
                  </a:ext>
                </a:extLst>
              </a:tr>
              <a:tr h="177028">
                <a:tc gridSpan="10">
                  <a:txBody>
                    <a:bodyPr/>
                    <a:lstStyle/>
                    <a:p>
                      <a:pPr algn="l">
                        <a:lnSpc>
                          <a:spcPct val="100000"/>
                        </a:lnSpc>
                        <a:spcBef>
                          <a:spcPts val="600"/>
                        </a:spcBef>
                        <a:spcAft>
                          <a:spcPts val="0"/>
                        </a:spcAft>
                      </a:pPr>
                      <a:r>
                        <a:rPr lang="en-ZA" sz="1050" dirty="0">
                          <a:effectLst/>
                          <a:latin typeface="Arial"/>
                          <a:ea typeface="Arial"/>
                          <a:cs typeface="Times New Roman"/>
                        </a:rPr>
                        <a:t>The </a:t>
                      </a:r>
                      <a:r>
                        <a:rPr lang="en-ZA" sz="1050" dirty="0" err="1">
                          <a:effectLst/>
                          <a:latin typeface="Arial"/>
                          <a:ea typeface="Arial"/>
                          <a:cs typeface="Times New Roman"/>
                        </a:rPr>
                        <a:t>Hartenbos</a:t>
                      </a:r>
                      <a:r>
                        <a:rPr lang="en-ZA" sz="1050" dirty="0">
                          <a:effectLst/>
                          <a:latin typeface="Arial"/>
                          <a:ea typeface="Arial"/>
                          <a:cs typeface="Times New Roman"/>
                        </a:rPr>
                        <a:t> estuary is considered to be of “average importance” from a biodiversity conservation perspective (ranked 75 out of 273 estuaries in South Africa) and has not been included on the list of existing or desired protected areas (Turpie et al. 2012).  The system is nonetheless important from a socio-economic perspective – it is an important node for recreation, tourism and contributes significantly to property value.  It is also important to maintain the system in a state of health that is safe for contact recreation.  The REC for the estuary is thus a C, one category higher than present.  However, it has been determined that water abstraction from this system cannot be reduced in future without compromising requirements for other users in this region.  The MAR for the Target Ecological Condition thus remains as for present (65.0%).  The most important threats to the </a:t>
                      </a:r>
                      <a:r>
                        <a:rPr lang="en-ZA" sz="1050" dirty="0" err="1">
                          <a:effectLst/>
                          <a:latin typeface="Arial"/>
                          <a:ea typeface="Arial"/>
                          <a:cs typeface="Times New Roman"/>
                        </a:rPr>
                        <a:t>Hartenbos</a:t>
                      </a:r>
                      <a:r>
                        <a:rPr lang="en-ZA" sz="1050" dirty="0">
                          <a:effectLst/>
                          <a:latin typeface="Arial"/>
                          <a:ea typeface="Arial"/>
                          <a:cs typeface="Times New Roman"/>
                        </a:rPr>
                        <a:t> estuary include freshwater deprivation (due to abstractions from the </a:t>
                      </a:r>
                      <a:r>
                        <a:rPr lang="en-ZA" sz="1050" dirty="0" err="1">
                          <a:effectLst/>
                          <a:latin typeface="Arial"/>
                          <a:ea typeface="Arial"/>
                          <a:cs typeface="Times New Roman"/>
                        </a:rPr>
                        <a:t>Hartbeeskuil</a:t>
                      </a:r>
                      <a:r>
                        <a:rPr lang="en-ZA" sz="1050" dirty="0">
                          <a:effectLst/>
                          <a:latin typeface="Arial"/>
                          <a:ea typeface="Arial"/>
                          <a:cs typeface="Times New Roman"/>
                        </a:rPr>
                        <a:t> Dam, for agricultural and domestic use), sedimentation (due to reduced flow and concomitant changes in mouth dynamics) and impaired water quality (due to agricultural return flows and poor quality of </a:t>
                      </a:r>
                      <a:r>
                        <a:rPr lang="en-ZA" sz="1050" dirty="0" err="1">
                          <a:effectLst/>
                          <a:latin typeface="Arial"/>
                          <a:ea typeface="Arial"/>
                          <a:cs typeface="Times New Roman"/>
                        </a:rPr>
                        <a:t>stormwater</a:t>
                      </a:r>
                      <a:r>
                        <a:rPr lang="en-ZA" sz="1050" dirty="0">
                          <a:effectLst/>
                          <a:latin typeface="Arial"/>
                          <a:ea typeface="Arial"/>
                          <a:cs typeface="Times New Roman"/>
                        </a:rPr>
                        <a:t> from informal settlements).  Given that it is not possible to restore flows required to achieve the REC, concerted effort on the part of DWS and other stakeholders (local, provincial and other national government agencies) is thus required to address other threats to the estuary in accordance with the Ecological Specifications included below, thereby facilitating its restoration to the REC.</a:t>
                      </a:r>
                    </a:p>
                  </a:txBody>
                  <a:tcPr marL="35717" marR="17545" marT="0" marB="0" anchor="ct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4"/>
                  </a:ext>
                </a:extLst>
              </a:tr>
              <a:tr h="177028">
                <a:tc>
                  <a:txBody>
                    <a:bodyPr/>
                    <a:lstStyle/>
                    <a:p>
                      <a:pPr algn="l">
                        <a:lnSpc>
                          <a:spcPct val="115000"/>
                        </a:lnSpc>
                        <a:spcBef>
                          <a:spcPts val="600"/>
                        </a:spcBef>
                        <a:spcAft>
                          <a:spcPts val="0"/>
                        </a:spcAft>
                      </a:pPr>
                      <a:r>
                        <a:rPr lang="en-ZA" sz="1200" dirty="0">
                          <a:effectLst/>
                          <a:latin typeface="Arial"/>
                          <a:ea typeface="Arial"/>
                          <a:cs typeface="Times New Roman"/>
                        </a:rPr>
                        <a:t>Component</a:t>
                      </a:r>
                    </a:p>
                  </a:txBody>
                  <a:tcPr marL="35717" marR="17545" marT="0" marB="0" anchor="ctr"/>
                </a:tc>
                <a:tc gridSpan="9">
                  <a:txBody>
                    <a:bodyPr/>
                    <a:lstStyle/>
                    <a:p>
                      <a:pPr algn="l">
                        <a:lnSpc>
                          <a:spcPct val="115000"/>
                        </a:lnSpc>
                        <a:spcBef>
                          <a:spcPts val="600"/>
                        </a:spcBef>
                        <a:spcAft>
                          <a:spcPts val="0"/>
                        </a:spcAft>
                      </a:pPr>
                      <a:r>
                        <a:rPr lang="en-GB" sz="1200" b="1" dirty="0">
                          <a:effectLst/>
                        </a:rPr>
                        <a:t>SPECIFICATIONS</a:t>
                      </a:r>
                      <a:endParaRPr lang="en-ZA" sz="1200" b="1" dirty="0">
                        <a:effectLst/>
                        <a:latin typeface="Arial"/>
                        <a:ea typeface="Arial"/>
                        <a:cs typeface="Times New Roman"/>
                      </a:endParaRPr>
                    </a:p>
                  </a:txBody>
                  <a:tcPr marL="35717" marR="17545" marT="0" marB="0" anchor="ct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dirty="0"/>
                    </a:p>
                  </a:txBody>
                  <a:tcPr/>
                </a:tc>
                <a:extLst>
                  <a:ext uri="{0D108BD9-81ED-4DB2-BD59-A6C34878D82A}">
                    <a16:rowId xmlns:a16="http://schemas.microsoft.com/office/drawing/2014/main" xmlns="" val="10005"/>
                  </a:ext>
                </a:extLst>
              </a:tr>
              <a:tr h="177028">
                <a:tc>
                  <a:txBody>
                    <a:bodyPr/>
                    <a:lstStyle/>
                    <a:p>
                      <a:pPr algn="l">
                        <a:lnSpc>
                          <a:spcPct val="115000"/>
                        </a:lnSpc>
                        <a:spcBef>
                          <a:spcPts val="600"/>
                        </a:spcBef>
                        <a:spcAft>
                          <a:spcPts val="0"/>
                        </a:spcAft>
                      </a:pPr>
                      <a:r>
                        <a:rPr lang="en-GB" sz="1200" dirty="0">
                          <a:effectLst/>
                        </a:rPr>
                        <a:t>Flow </a:t>
                      </a:r>
                      <a:endParaRPr lang="en-ZA" sz="1200" dirty="0">
                        <a:effectLst/>
                        <a:latin typeface="Arial"/>
                        <a:ea typeface="Arial"/>
                        <a:cs typeface="Times New Roman"/>
                      </a:endParaRPr>
                    </a:p>
                  </a:txBody>
                  <a:tcPr marL="35717" marR="17545" marT="0" marB="0" anchor="ctr"/>
                </a:tc>
                <a:tc gridSpan="9">
                  <a:txBody>
                    <a:bodyPr/>
                    <a:lstStyle/>
                    <a:p>
                      <a:pPr marL="87313" lvl="0" indent="-87313" algn="l">
                        <a:lnSpc>
                          <a:spcPct val="100000"/>
                        </a:lnSpc>
                        <a:spcBef>
                          <a:spcPts val="600"/>
                        </a:spcBef>
                        <a:spcAft>
                          <a:spcPts val="0"/>
                        </a:spcAft>
                        <a:buFont typeface="Arial" panose="020B0604020202020204" pitchFamily="34" charset="0"/>
                        <a:buChar char="•"/>
                      </a:pPr>
                      <a:r>
                        <a:rPr lang="en-GB" sz="1100" dirty="0">
                          <a:effectLst/>
                        </a:rPr>
                        <a:t> %</a:t>
                      </a:r>
                      <a:r>
                        <a:rPr lang="en-GB" sz="1100" kern="1200" dirty="0" err="1">
                          <a:solidFill>
                            <a:schemeClr val="dk1"/>
                          </a:solidFill>
                          <a:effectLst/>
                          <a:latin typeface="+mn-lt"/>
                          <a:ea typeface="+mn-ea"/>
                          <a:cs typeface="+mn-cs"/>
                        </a:rPr>
                        <a:t>nMAR</a:t>
                      </a:r>
                      <a:r>
                        <a:rPr lang="en-GB" sz="1100" dirty="0">
                          <a:effectLst/>
                        </a:rPr>
                        <a:t>:</a:t>
                      </a:r>
                      <a:r>
                        <a:rPr lang="en-GB" sz="1100" baseline="0" dirty="0">
                          <a:effectLst/>
                        </a:rPr>
                        <a:t> 65.0, dry season flow &gt;0.05 Mm</a:t>
                      </a:r>
                      <a:r>
                        <a:rPr lang="en-GB" sz="1100" baseline="30000" dirty="0">
                          <a:effectLst/>
                        </a:rPr>
                        <a:t>3</a:t>
                      </a:r>
                      <a:r>
                        <a:rPr lang="en-GB" sz="1100" baseline="0" dirty="0">
                          <a:effectLst/>
                        </a:rPr>
                        <a:t>/month</a:t>
                      </a:r>
                      <a:endParaRPr lang="en-ZA" sz="1100" dirty="0">
                        <a:effectLst/>
                        <a:latin typeface="Arial"/>
                        <a:ea typeface="Arial"/>
                        <a:cs typeface="Times New Roman"/>
                      </a:endParaRPr>
                    </a:p>
                  </a:txBody>
                  <a:tcPr marL="35717" marR="17545" marT="0" marB="0" anchor="ctr"/>
                </a:tc>
                <a:tc hMerge="1">
                  <a:txBody>
                    <a:bodyPr/>
                    <a:lstStyle/>
                    <a:p>
                      <a:pPr marL="87313" lvl="0" indent="-87313" algn="l">
                        <a:lnSpc>
                          <a:spcPct val="115000"/>
                        </a:lnSpc>
                        <a:spcBef>
                          <a:spcPts val="600"/>
                        </a:spcBef>
                        <a:spcAft>
                          <a:spcPts val="0"/>
                        </a:spcAft>
                        <a:buFont typeface="Arial" panose="020B0604020202020204" pitchFamily="34" charset="0"/>
                        <a:buChar char="•"/>
                      </a:pPr>
                      <a:endParaRPr lang="en-ZA" sz="1200" dirty="0">
                        <a:effectLst/>
                        <a:latin typeface="Arial"/>
                        <a:ea typeface="Arial"/>
                        <a:cs typeface="Times New Roman"/>
                      </a:endParaRPr>
                    </a:p>
                  </a:txBody>
                  <a:tcPr marL="35717" marR="17545" marT="0" marB="0" anchor="ct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6"/>
                  </a:ext>
                </a:extLst>
              </a:tr>
              <a:tr h="258468">
                <a:tc>
                  <a:txBody>
                    <a:bodyPr/>
                    <a:lstStyle/>
                    <a:p>
                      <a:pPr marL="0" marR="0" indent="0" algn="l" defTabSz="457200" rtl="0" eaLnBrk="1" fontAlgn="auto" latinLnBrk="0" hangingPunct="1">
                        <a:lnSpc>
                          <a:spcPct val="115000"/>
                        </a:lnSpc>
                        <a:spcBef>
                          <a:spcPts val="600"/>
                        </a:spcBef>
                        <a:spcAft>
                          <a:spcPts val="0"/>
                        </a:spcAft>
                        <a:buClrTx/>
                        <a:buSzTx/>
                        <a:buFontTx/>
                        <a:buNone/>
                        <a:tabLst/>
                        <a:defRPr/>
                      </a:pPr>
                      <a:r>
                        <a:rPr lang="en-GB" sz="1200" dirty="0">
                          <a:effectLst/>
                        </a:rPr>
                        <a:t>Mouth condition  </a:t>
                      </a:r>
                      <a:endParaRPr lang="en-ZA" sz="1200" dirty="0">
                        <a:effectLst/>
                        <a:latin typeface="Arial"/>
                        <a:ea typeface="Arial"/>
                        <a:cs typeface="Times New Roman"/>
                      </a:endParaRPr>
                    </a:p>
                  </a:txBody>
                  <a:tcPr marL="35717" marR="17545" marT="0" marB="0" anchor="ctr"/>
                </a:tc>
                <a:tc gridSpan="9">
                  <a:txBody>
                    <a:bodyPr/>
                    <a:lstStyle/>
                    <a:p>
                      <a:pPr marL="87313" lvl="0" indent="-87313" algn="l">
                        <a:lnSpc>
                          <a:spcPct val="100000"/>
                        </a:lnSpc>
                        <a:spcBef>
                          <a:spcPts val="600"/>
                        </a:spcBef>
                        <a:spcAft>
                          <a:spcPts val="0"/>
                        </a:spcAft>
                        <a:buFont typeface="Arial" panose="020B0604020202020204" pitchFamily="34" charset="0"/>
                        <a:buChar char="•"/>
                      </a:pPr>
                      <a:r>
                        <a:rPr lang="en-GB" sz="1100" dirty="0">
                          <a:effectLst/>
                        </a:rPr>
                        <a:t> % time mouth closed should not </a:t>
                      </a:r>
                      <a:r>
                        <a:rPr lang="en-ZA" sz="1100" kern="1200" dirty="0">
                          <a:solidFill>
                            <a:schemeClr val="dk1"/>
                          </a:solidFill>
                          <a:effectLst/>
                          <a:latin typeface="+mn-lt"/>
                          <a:ea typeface="+mn-ea"/>
                          <a:cs typeface="+mn-cs"/>
                        </a:rPr>
                        <a:t>increase/decrease by &gt;10% from present; </a:t>
                      </a:r>
                      <a:r>
                        <a:rPr lang="en-GB" sz="1100" dirty="0">
                          <a:effectLst/>
                        </a:rPr>
                        <a:t> no period of closure &gt;3 months</a:t>
                      </a:r>
                      <a:endParaRPr lang="en-ZA" sz="1100" dirty="0">
                        <a:effectLst/>
                        <a:latin typeface="Arial"/>
                        <a:ea typeface="Arial"/>
                        <a:cs typeface="Times New Roman"/>
                      </a:endParaRPr>
                    </a:p>
                  </a:txBody>
                  <a:tcPr marL="35717" marR="17545" marT="0" marB="0" anchor="b"/>
                </a:tc>
                <a:tc hMerge="1">
                  <a:txBody>
                    <a:bodyPr/>
                    <a:lstStyle/>
                    <a:p>
                      <a:pPr marL="87313" lvl="0" indent="-87313" algn="l">
                        <a:lnSpc>
                          <a:spcPct val="115000"/>
                        </a:lnSpc>
                        <a:spcBef>
                          <a:spcPts val="600"/>
                        </a:spcBef>
                        <a:spcAft>
                          <a:spcPts val="0"/>
                        </a:spcAft>
                        <a:buFont typeface="Arial" panose="020B0604020202020204" pitchFamily="34" charset="0"/>
                        <a:buChar char="•"/>
                      </a:pPr>
                      <a:endParaRPr lang="en-ZA" sz="1200" dirty="0">
                        <a:effectLst/>
                        <a:latin typeface="Arial"/>
                        <a:ea typeface="Arial"/>
                        <a:cs typeface="Times New Roman"/>
                      </a:endParaRPr>
                    </a:p>
                  </a:txBody>
                  <a:tcPr marL="35717" marR="17545" marT="0" marB="0" anchor="b"/>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7"/>
                  </a:ext>
                </a:extLst>
              </a:tr>
              <a:tr h="217633">
                <a:tc>
                  <a:txBody>
                    <a:bodyPr/>
                    <a:lstStyle/>
                    <a:p>
                      <a:pPr marL="0" marR="0" indent="0" algn="l" defTabSz="457200" rtl="0" eaLnBrk="1" fontAlgn="auto" latinLnBrk="0" hangingPunct="1">
                        <a:lnSpc>
                          <a:spcPct val="115000"/>
                        </a:lnSpc>
                        <a:spcBef>
                          <a:spcPts val="600"/>
                        </a:spcBef>
                        <a:spcAft>
                          <a:spcPts val="0"/>
                        </a:spcAft>
                        <a:buClrTx/>
                        <a:buSzTx/>
                        <a:buFontTx/>
                        <a:buNone/>
                        <a:tabLst/>
                        <a:defRPr/>
                      </a:pPr>
                      <a:r>
                        <a:rPr lang="en-GB" sz="1200" dirty="0">
                          <a:effectLst/>
                        </a:rPr>
                        <a:t>Water quality </a:t>
                      </a:r>
                      <a:endParaRPr lang="en-ZA" sz="1200" dirty="0">
                        <a:effectLst/>
                        <a:latin typeface="Arial"/>
                        <a:ea typeface="Arial"/>
                        <a:cs typeface="Times New Roman"/>
                      </a:endParaRPr>
                    </a:p>
                  </a:txBody>
                  <a:tcPr marL="35717" marR="17545" marT="0" marB="0" anchor="ctr"/>
                </a:tc>
                <a:tc gridSpan="9">
                  <a:txBody>
                    <a:bodyPr/>
                    <a:lstStyle/>
                    <a:p>
                      <a:pPr marL="87313" lvl="1" indent="-87313">
                        <a:lnSpc>
                          <a:spcPct val="100000"/>
                        </a:lnSpc>
                        <a:buFont typeface="Arial" panose="020B0604020202020204" pitchFamily="34" charset="0"/>
                        <a:buChar char="•"/>
                      </a:pPr>
                      <a:r>
                        <a:rPr lang="en-GB" sz="1100" dirty="0">
                          <a:effectLst/>
                        </a:rPr>
                        <a:t> </a:t>
                      </a:r>
                      <a:r>
                        <a:rPr lang="en-ZA" sz="1100" kern="1200" dirty="0">
                          <a:solidFill>
                            <a:schemeClr val="dk1"/>
                          </a:solidFill>
                          <a:effectLst/>
                          <a:latin typeface="+mn-lt"/>
                          <a:ea typeface="+mn-ea"/>
                          <a:cs typeface="+mn-cs"/>
                        </a:rPr>
                        <a:t>DIN not to exceed 200 </a:t>
                      </a:r>
                      <a:r>
                        <a:rPr lang="en-ZA" sz="1100" kern="1200" dirty="0" err="1">
                          <a:solidFill>
                            <a:schemeClr val="dk1"/>
                          </a:solidFill>
                          <a:effectLst/>
                          <a:latin typeface="+mn-lt"/>
                          <a:ea typeface="+mn-ea"/>
                          <a:cs typeface="+mn-cs"/>
                        </a:rPr>
                        <a:t>μg</a:t>
                      </a:r>
                      <a:r>
                        <a:rPr lang="en-ZA" sz="1100" kern="1200" dirty="0">
                          <a:solidFill>
                            <a:schemeClr val="dk1"/>
                          </a:solidFill>
                          <a:effectLst/>
                          <a:latin typeface="+mn-lt"/>
                          <a:ea typeface="+mn-ea"/>
                          <a:cs typeface="+mn-cs"/>
                        </a:rPr>
                        <a:t>/ℓ (average);</a:t>
                      </a:r>
                      <a:r>
                        <a:rPr lang="en-ZA" sz="1100" kern="1200" baseline="0" dirty="0">
                          <a:solidFill>
                            <a:schemeClr val="dk1"/>
                          </a:solidFill>
                          <a:effectLst/>
                          <a:latin typeface="+mn-lt"/>
                          <a:ea typeface="+mn-ea"/>
                          <a:cs typeface="+mn-cs"/>
                        </a:rPr>
                        <a:t> </a:t>
                      </a:r>
                      <a:r>
                        <a:rPr lang="en-ZA" sz="1100" kern="1200" dirty="0">
                          <a:solidFill>
                            <a:schemeClr val="dk1"/>
                          </a:solidFill>
                          <a:effectLst/>
                          <a:latin typeface="+mn-lt"/>
                          <a:ea typeface="+mn-ea"/>
                          <a:cs typeface="+mn-cs"/>
                        </a:rPr>
                        <a:t>DIP not to exceed 50 </a:t>
                      </a:r>
                      <a:r>
                        <a:rPr lang="en-ZA" sz="1100" kern="1200" dirty="0" err="1">
                          <a:solidFill>
                            <a:schemeClr val="dk1"/>
                          </a:solidFill>
                          <a:effectLst/>
                          <a:latin typeface="+mn-lt"/>
                          <a:ea typeface="+mn-ea"/>
                          <a:cs typeface="+mn-cs"/>
                        </a:rPr>
                        <a:t>μg</a:t>
                      </a:r>
                      <a:r>
                        <a:rPr lang="en-ZA" sz="1100" kern="1200" dirty="0">
                          <a:solidFill>
                            <a:schemeClr val="dk1"/>
                          </a:solidFill>
                          <a:effectLst/>
                          <a:latin typeface="+mn-lt"/>
                          <a:ea typeface="+mn-ea"/>
                          <a:cs typeface="+mn-cs"/>
                        </a:rPr>
                        <a:t>/ℓ (average) </a:t>
                      </a:r>
                    </a:p>
                  </a:txBody>
                  <a:tcPr marL="35717" marR="17545" marT="0" marB="0" anchor="b"/>
                </a:tc>
                <a:tc hMerge="1">
                  <a:txBody>
                    <a:bodyPr/>
                    <a:lstStyle/>
                    <a:p>
                      <a:pPr marL="87313" lvl="1" indent="-87313">
                        <a:buFont typeface="Arial" panose="020B0604020202020204" pitchFamily="34" charset="0"/>
                        <a:buChar char="•"/>
                      </a:pPr>
                      <a:endParaRPr lang="en-ZA" sz="1200" kern="1200" dirty="0">
                        <a:solidFill>
                          <a:schemeClr val="dk1"/>
                        </a:solidFill>
                        <a:effectLst/>
                        <a:latin typeface="+mn-lt"/>
                        <a:ea typeface="+mn-ea"/>
                        <a:cs typeface="+mn-cs"/>
                      </a:endParaRPr>
                    </a:p>
                  </a:txBody>
                  <a:tcPr marL="35717" marR="17545" marT="0" marB="0" anchor="b"/>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8"/>
                  </a:ext>
                </a:extLst>
              </a:tr>
              <a:tr h="461812">
                <a:tc>
                  <a:txBody>
                    <a:bodyPr/>
                    <a:lstStyle/>
                    <a:p>
                      <a:pPr algn="l">
                        <a:lnSpc>
                          <a:spcPct val="115000"/>
                        </a:lnSpc>
                        <a:spcBef>
                          <a:spcPts val="600"/>
                        </a:spcBef>
                        <a:spcAft>
                          <a:spcPts val="0"/>
                        </a:spcAft>
                      </a:pPr>
                      <a:r>
                        <a:rPr lang="en-GB" sz="1200" dirty="0">
                          <a:effectLst/>
                        </a:rPr>
                        <a:t>Microalgae </a:t>
                      </a:r>
                      <a:endParaRPr lang="en-ZA" sz="1200" dirty="0">
                        <a:effectLst/>
                        <a:latin typeface="Arial"/>
                        <a:ea typeface="Arial"/>
                        <a:cs typeface="Times New Roman"/>
                      </a:endParaRPr>
                    </a:p>
                  </a:txBody>
                  <a:tcPr marL="35717" marR="17545" marT="0" marB="0" anchor="ctr"/>
                </a:tc>
                <a:tc gridSpan="9">
                  <a:txBody>
                    <a:bodyPr/>
                    <a:lstStyle/>
                    <a:p>
                      <a:pPr marL="176213" marR="0" lvl="1"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100" kern="1200" dirty="0">
                          <a:solidFill>
                            <a:schemeClr val="dk1"/>
                          </a:solidFill>
                          <a:effectLst/>
                          <a:latin typeface="+mn-lt"/>
                          <a:ea typeface="+mn-ea"/>
                          <a:cs typeface="+mn-cs"/>
                        </a:rPr>
                        <a:t>Phytoplankton not to exceed 8 </a:t>
                      </a:r>
                      <a:r>
                        <a:rPr lang="en-ZA" sz="1100" kern="1200" dirty="0" err="1">
                          <a:solidFill>
                            <a:schemeClr val="dk1"/>
                          </a:solidFill>
                          <a:effectLst/>
                          <a:latin typeface="+mn-lt"/>
                          <a:ea typeface="+mn-ea"/>
                          <a:cs typeface="+mn-cs"/>
                        </a:rPr>
                        <a:t>μg</a:t>
                      </a:r>
                      <a:r>
                        <a:rPr lang="en-ZA" sz="1100" kern="1200" dirty="0">
                          <a:solidFill>
                            <a:schemeClr val="dk1"/>
                          </a:solidFill>
                          <a:effectLst/>
                          <a:latin typeface="+mn-lt"/>
                          <a:ea typeface="+mn-ea"/>
                          <a:cs typeface="+mn-cs"/>
                        </a:rPr>
                        <a:t>/ℓ (median), and/or</a:t>
                      </a:r>
                      <a:r>
                        <a:rPr lang="en-ZA" sz="1100" kern="1200" baseline="0" dirty="0">
                          <a:solidFill>
                            <a:schemeClr val="dk1"/>
                          </a:solidFill>
                          <a:effectLst/>
                          <a:latin typeface="+mn-lt"/>
                          <a:ea typeface="+mn-ea"/>
                          <a:cs typeface="+mn-cs"/>
                        </a:rPr>
                        <a:t> </a:t>
                      </a:r>
                      <a:r>
                        <a:rPr lang="en-ZA" sz="1100" kern="1200" dirty="0">
                          <a:solidFill>
                            <a:schemeClr val="dk1"/>
                          </a:solidFill>
                          <a:effectLst/>
                          <a:latin typeface="+mn-lt"/>
                          <a:ea typeface="+mn-ea"/>
                          <a:cs typeface="+mn-cs"/>
                        </a:rPr>
                        <a:t>20 </a:t>
                      </a:r>
                      <a:r>
                        <a:rPr lang="en-ZA" sz="1100" kern="1200" dirty="0" err="1">
                          <a:solidFill>
                            <a:schemeClr val="dk1"/>
                          </a:solidFill>
                          <a:effectLst/>
                          <a:latin typeface="+mn-lt"/>
                          <a:ea typeface="+mn-ea"/>
                          <a:cs typeface="+mn-cs"/>
                        </a:rPr>
                        <a:t>μg</a:t>
                      </a:r>
                      <a:r>
                        <a:rPr lang="en-ZA" sz="1100" kern="1200" dirty="0">
                          <a:solidFill>
                            <a:schemeClr val="dk1"/>
                          </a:solidFill>
                          <a:effectLst/>
                          <a:latin typeface="+mn-lt"/>
                          <a:ea typeface="+mn-ea"/>
                          <a:cs typeface="+mn-cs"/>
                        </a:rPr>
                        <a:t>/ℓ (once-off) and/or cell density not to exceed 10 000 cells/ml (once-off)</a:t>
                      </a:r>
                    </a:p>
                    <a:p>
                      <a:pPr marL="176213" lvl="1" indent="-176213">
                        <a:lnSpc>
                          <a:spcPct val="100000"/>
                        </a:lnSpc>
                        <a:buFont typeface="Arial" panose="020B0604020202020204" pitchFamily="34" charset="0"/>
                        <a:buChar char="•"/>
                      </a:pPr>
                      <a:r>
                        <a:rPr lang="en-ZA" sz="1100" kern="1200" dirty="0">
                          <a:solidFill>
                            <a:schemeClr val="dk1"/>
                          </a:solidFill>
                          <a:effectLst/>
                          <a:latin typeface="+mn-lt"/>
                          <a:ea typeface="+mn-ea"/>
                          <a:cs typeface="+mn-cs"/>
                        </a:rPr>
                        <a:t>Benthic microalgae not to exceed 42 mg/m</a:t>
                      </a:r>
                      <a:r>
                        <a:rPr lang="en-ZA" sz="1100" kern="1200" baseline="30000" dirty="0">
                          <a:solidFill>
                            <a:schemeClr val="dk1"/>
                          </a:solidFill>
                          <a:effectLst/>
                          <a:latin typeface="+mn-lt"/>
                          <a:ea typeface="+mn-ea"/>
                          <a:cs typeface="+mn-cs"/>
                        </a:rPr>
                        <a:t>2</a:t>
                      </a:r>
                      <a:r>
                        <a:rPr lang="en-ZA" sz="1100" kern="1200" dirty="0">
                          <a:solidFill>
                            <a:schemeClr val="dk1"/>
                          </a:solidFill>
                          <a:effectLst/>
                          <a:latin typeface="+mn-lt"/>
                          <a:ea typeface="+mn-ea"/>
                          <a:cs typeface="+mn-cs"/>
                        </a:rPr>
                        <a:t> (median)</a:t>
                      </a:r>
                    </a:p>
                  </a:txBody>
                  <a:tcPr marL="35717" marR="17545" marT="0" marB="0" anchor="b"/>
                </a:tc>
                <a:tc hMerge="1">
                  <a:txBody>
                    <a:bodyPr/>
                    <a:lstStyle/>
                    <a:p>
                      <a:pPr marL="176213" marR="0" lvl="1"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ZA" sz="1200" kern="1200" dirty="0">
                        <a:solidFill>
                          <a:schemeClr val="dk1"/>
                        </a:solidFill>
                        <a:effectLst/>
                        <a:latin typeface="+mn-lt"/>
                        <a:ea typeface="+mn-ea"/>
                        <a:cs typeface="+mn-cs"/>
                      </a:endParaRPr>
                    </a:p>
                  </a:txBody>
                  <a:tcPr marL="35717" marR="17545" marT="0" marB="0" anchor="b"/>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9"/>
                  </a:ext>
                </a:extLst>
              </a:tr>
              <a:tr h="354056">
                <a:tc>
                  <a:txBody>
                    <a:bodyPr/>
                    <a:lstStyle/>
                    <a:p>
                      <a:pPr marL="0" marR="0" indent="0" algn="l" defTabSz="457200" rtl="0" eaLnBrk="1" fontAlgn="auto" latinLnBrk="0" hangingPunct="1">
                        <a:lnSpc>
                          <a:spcPct val="115000"/>
                        </a:lnSpc>
                        <a:spcBef>
                          <a:spcPts val="600"/>
                        </a:spcBef>
                        <a:spcAft>
                          <a:spcPts val="0"/>
                        </a:spcAft>
                        <a:buClrTx/>
                        <a:buSzTx/>
                        <a:buFontTx/>
                        <a:buNone/>
                        <a:tabLst/>
                        <a:defRPr/>
                      </a:pPr>
                      <a:r>
                        <a:rPr lang="en-GB" sz="1200" dirty="0">
                          <a:effectLst/>
                        </a:rPr>
                        <a:t>Macrophytes (plants) </a:t>
                      </a:r>
                      <a:endParaRPr lang="en-ZA" sz="1200" dirty="0">
                        <a:effectLst/>
                        <a:latin typeface="Arial"/>
                        <a:ea typeface="Arial"/>
                        <a:cs typeface="Times New Roman"/>
                      </a:endParaRPr>
                    </a:p>
                  </a:txBody>
                  <a:tcPr marL="35717" marR="17545" marT="0" marB="0" anchor="ctr"/>
                </a:tc>
                <a:tc gridSpan="9">
                  <a:txBody>
                    <a:bodyPr/>
                    <a:lstStyle/>
                    <a:p>
                      <a:pPr marL="87313" marR="0" lvl="0" indent="-87313"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1100" dirty="0">
                          <a:effectLst/>
                        </a:rPr>
                        <a:t> </a:t>
                      </a:r>
                      <a:r>
                        <a:rPr lang="en-ZA" sz="1100" kern="1200" dirty="0">
                          <a:solidFill>
                            <a:schemeClr val="dk1"/>
                          </a:solidFill>
                          <a:effectLst/>
                          <a:latin typeface="+mn-lt"/>
                          <a:ea typeface="+mn-ea"/>
                          <a:cs typeface="+mn-cs"/>
                        </a:rPr>
                        <a:t>Maintain distribution of macrophyte habitats </a:t>
                      </a:r>
                      <a:r>
                        <a:rPr lang="en-ZA" sz="1100" kern="1200" dirty="0">
                          <a:solidFill>
                            <a:schemeClr val="dk1"/>
                          </a:solidFill>
                          <a:effectLst/>
                          <a:latin typeface="Arial"/>
                          <a:ea typeface="+mn-ea"/>
                          <a:cs typeface="Times New Roman"/>
                        </a:rPr>
                        <a:t>within</a:t>
                      </a:r>
                      <a:r>
                        <a:rPr lang="en-ZA" sz="1100" kern="1200" baseline="0" dirty="0">
                          <a:solidFill>
                            <a:schemeClr val="dk1"/>
                          </a:solidFill>
                          <a:effectLst/>
                          <a:latin typeface="Arial"/>
                          <a:ea typeface="+mn-ea"/>
                          <a:cs typeface="Times New Roman"/>
                        </a:rPr>
                        <a:t> 20% of present (</a:t>
                      </a:r>
                      <a:r>
                        <a:rPr lang="en-ZA" sz="1100" b="0" i="0" u="none" strike="noStrike" kern="1200" baseline="0" dirty="0">
                          <a:solidFill>
                            <a:schemeClr val="dk1"/>
                          </a:solidFill>
                          <a:latin typeface="+mn-lt"/>
                          <a:ea typeface="+mn-ea"/>
                          <a:cs typeface="+mn-cs"/>
                        </a:rPr>
                        <a:t>Supratidal salt marsh: 29%, Reeds &amp; sedges: 10%, sand/mud banks: 10%)</a:t>
                      </a:r>
                    </a:p>
                  </a:txBody>
                  <a:tcPr marL="35717" marR="17545" marT="0" marB="0" anchor="b"/>
                </a:tc>
                <a:tc hMerge="1">
                  <a:txBody>
                    <a:bodyPr/>
                    <a:lstStyle/>
                    <a:p>
                      <a:pPr marL="87313" marR="0" lvl="0" indent="-87313" algn="l" defTabSz="457200" rtl="0" eaLnBrk="1" fontAlgn="auto" latinLnBrk="0" hangingPunct="1">
                        <a:lnSpc>
                          <a:spcPct val="115000"/>
                        </a:lnSpc>
                        <a:spcBef>
                          <a:spcPts val="600"/>
                        </a:spcBef>
                        <a:spcAft>
                          <a:spcPts val="0"/>
                        </a:spcAft>
                        <a:buClrTx/>
                        <a:buSzTx/>
                        <a:buFont typeface="Arial" panose="020B0604020202020204" pitchFamily="34" charset="0"/>
                        <a:buChar char="•"/>
                        <a:tabLst/>
                        <a:defRPr/>
                      </a:pPr>
                      <a:endParaRPr lang="en-ZA" sz="1200" b="0" i="0" u="none" strike="noStrike" kern="1200" baseline="0" dirty="0">
                        <a:solidFill>
                          <a:schemeClr val="dk1"/>
                        </a:solidFill>
                        <a:latin typeface="+mn-lt"/>
                        <a:ea typeface="+mn-ea"/>
                        <a:cs typeface="+mn-cs"/>
                      </a:endParaRPr>
                    </a:p>
                  </a:txBody>
                  <a:tcPr marL="35717" marR="17545" marT="0" marB="0" anchor="b"/>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10"/>
                  </a:ext>
                </a:extLst>
              </a:tr>
              <a:tr h="354056">
                <a:tc>
                  <a:txBody>
                    <a:bodyPr/>
                    <a:lstStyle/>
                    <a:p>
                      <a:pPr algn="l">
                        <a:lnSpc>
                          <a:spcPct val="115000"/>
                        </a:lnSpc>
                        <a:spcBef>
                          <a:spcPts val="600"/>
                        </a:spcBef>
                        <a:spcAft>
                          <a:spcPts val="0"/>
                        </a:spcAft>
                      </a:pPr>
                      <a:r>
                        <a:rPr lang="en-GB" sz="1200" dirty="0">
                          <a:effectLst/>
                        </a:rPr>
                        <a:t>Invertebrates </a:t>
                      </a:r>
                      <a:endParaRPr lang="en-ZA" sz="1200" dirty="0">
                        <a:effectLst/>
                        <a:latin typeface="Arial"/>
                        <a:ea typeface="Arial"/>
                        <a:cs typeface="Times New Roman"/>
                      </a:endParaRPr>
                    </a:p>
                  </a:txBody>
                  <a:tcPr marL="35717" marR="17545" marT="0" marB="0" anchor="ctr"/>
                </a:tc>
                <a:tc gridSpan="9">
                  <a:txBody>
                    <a:bodyPr/>
                    <a:lstStyle/>
                    <a:p>
                      <a:pPr marL="87313" lvl="0" indent="-87313" algn="l">
                        <a:lnSpc>
                          <a:spcPct val="100000"/>
                        </a:lnSpc>
                        <a:spcBef>
                          <a:spcPts val="600"/>
                        </a:spcBef>
                        <a:spcAft>
                          <a:spcPts val="0"/>
                        </a:spcAft>
                        <a:buFont typeface="Arial" panose="020B0604020202020204" pitchFamily="34" charset="0"/>
                        <a:buChar char="•"/>
                      </a:pPr>
                      <a:r>
                        <a:rPr lang="en-GB" sz="1100" dirty="0">
                          <a:effectLst/>
                        </a:rPr>
                        <a:t> </a:t>
                      </a:r>
                      <a:r>
                        <a:rPr lang="en-GB" sz="1100" kern="1200" dirty="0">
                          <a:solidFill>
                            <a:schemeClr val="dk1"/>
                          </a:solidFill>
                          <a:effectLst/>
                          <a:latin typeface="+mn-lt"/>
                          <a:ea typeface="+mn-ea"/>
                          <a:cs typeface="+mn-cs"/>
                        </a:rPr>
                        <a:t>Populations of key invertebrate species should not deviate from average baselines (as determined in first three visits) by more 30% </a:t>
                      </a:r>
                      <a:endParaRPr lang="en-ZA" sz="1100" dirty="0">
                        <a:effectLst/>
                        <a:latin typeface="Arial"/>
                        <a:ea typeface="Arial"/>
                        <a:cs typeface="Times New Roman"/>
                      </a:endParaRPr>
                    </a:p>
                  </a:txBody>
                  <a:tcPr marL="35717" marR="17545" marT="0" marB="0" anchor="b"/>
                </a:tc>
                <a:tc hMerge="1">
                  <a:txBody>
                    <a:bodyPr/>
                    <a:lstStyle/>
                    <a:p>
                      <a:pPr marL="87313" lvl="0" indent="-87313" algn="l">
                        <a:lnSpc>
                          <a:spcPct val="115000"/>
                        </a:lnSpc>
                        <a:spcBef>
                          <a:spcPts val="600"/>
                        </a:spcBef>
                        <a:spcAft>
                          <a:spcPts val="0"/>
                        </a:spcAft>
                        <a:buFont typeface="Arial" panose="020B0604020202020204" pitchFamily="34" charset="0"/>
                        <a:buChar char="•"/>
                      </a:pPr>
                      <a:endParaRPr lang="en-ZA" sz="1200" dirty="0">
                        <a:effectLst/>
                        <a:latin typeface="Arial"/>
                        <a:ea typeface="Arial"/>
                        <a:cs typeface="Times New Roman"/>
                      </a:endParaRPr>
                    </a:p>
                  </a:txBody>
                  <a:tcPr marL="35717" marR="17545" marT="0" marB="0" anchor="b"/>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11"/>
                  </a:ext>
                </a:extLst>
              </a:tr>
              <a:tr h="354056">
                <a:tc>
                  <a:txBody>
                    <a:bodyPr/>
                    <a:lstStyle/>
                    <a:p>
                      <a:pPr algn="l">
                        <a:lnSpc>
                          <a:spcPct val="115000"/>
                        </a:lnSpc>
                        <a:spcBef>
                          <a:spcPts val="600"/>
                        </a:spcBef>
                        <a:spcAft>
                          <a:spcPts val="0"/>
                        </a:spcAft>
                      </a:pPr>
                      <a:r>
                        <a:rPr lang="en-GB" sz="1200" dirty="0">
                          <a:effectLst/>
                        </a:rPr>
                        <a:t>Fish </a:t>
                      </a:r>
                      <a:endParaRPr lang="en-ZA" sz="1200" dirty="0">
                        <a:effectLst/>
                        <a:latin typeface="Arial"/>
                        <a:ea typeface="Arial"/>
                        <a:cs typeface="Times New Roman"/>
                      </a:endParaRPr>
                    </a:p>
                  </a:txBody>
                  <a:tcPr marL="35717" marR="17545" marT="0" marB="0" anchor="ctr"/>
                </a:tc>
                <a:tc gridSpan="9">
                  <a:txBody>
                    <a:bodyPr/>
                    <a:lstStyle/>
                    <a:p>
                      <a:pPr marL="87313" lvl="0" indent="-87313" algn="l">
                        <a:lnSpc>
                          <a:spcPct val="100000"/>
                        </a:lnSpc>
                        <a:spcBef>
                          <a:spcPts val="600"/>
                        </a:spcBef>
                        <a:spcAft>
                          <a:spcPts val="0"/>
                        </a:spcAft>
                        <a:buFont typeface="Arial" panose="020B0604020202020204" pitchFamily="34" charset="0"/>
                        <a:buChar char="•"/>
                      </a:pPr>
                      <a:r>
                        <a:rPr lang="en-GB" sz="1100" dirty="0">
                          <a:effectLst/>
                        </a:rPr>
                        <a:t> Relative contribution</a:t>
                      </a:r>
                      <a:r>
                        <a:rPr lang="en-GB" sz="1100" baseline="0" dirty="0">
                          <a:effectLst/>
                        </a:rPr>
                        <a:t> for key groups of fish (estuarine resident, marine migrant, freshwater, etc.) </a:t>
                      </a:r>
                      <a:r>
                        <a:rPr lang="en-GB" sz="1100" kern="1200" dirty="0">
                          <a:solidFill>
                            <a:schemeClr val="dk1"/>
                          </a:solidFill>
                          <a:effectLst/>
                          <a:latin typeface="+mn-lt"/>
                          <a:ea typeface="+mn-ea"/>
                          <a:cs typeface="+mn-cs"/>
                        </a:rPr>
                        <a:t>should not deviate from average baselines (as determined in first three visits) by more 30%</a:t>
                      </a:r>
                      <a:endParaRPr lang="en-ZA" sz="1100" dirty="0">
                        <a:effectLst/>
                        <a:latin typeface="Arial"/>
                        <a:ea typeface="Arial"/>
                        <a:cs typeface="Times New Roman"/>
                      </a:endParaRPr>
                    </a:p>
                  </a:txBody>
                  <a:tcPr marL="35717" marR="17545" marT="0" marB="0" anchor="b"/>
                </a:tc>
                <a:tc hMerge="1">
                  <a:txBody>
                    <a:bodyPr/>
                    <a:lstStyle/>
                    <a:p>
                      <a:pPr marL="87313" lvl="0" indent="-87313" algn="l">
                        <a:lnSpc>
                          <a:spcPct val="115000"/>
                        </a:lnSpc>
                        <a:spcBef>
                          <a:spcPts val="600"/>
                        </a:spcBef>
                        <a:spcAft>
                          <a:spcPts val="0"/>
                        </a:spcAft>
                        <a:buFont typeface="Arial" panose="020B0604020202020204" pitchFamily="34" charset="0"/>
                        <a:buChar char="•"/>
                      </a:pPr>
                      <a:endParaRPr lang="en-ZA" sz="1200" dirty="0">
                        <a:effectLst/>
                        <a:latin typeface="Arial"/>
                        <a:ea typeface="Arial"/>
                        <a:cs typeface="Times New Roman"/>
                      </a:endParaRPr>
                    </a:p>
                  </a:txBody>
                  <a:tcPr marL="35717" marR="17545" marT="0" marB="0" anchor="b"/>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12"/>
                  </a:ext>
                </a:extLst>
              </a:tr>
              <a:tr h="380187">
                <a:tc>
                  <a:txBody>
                    <a:bodyPr/>
                    <a:lstStyle/>
                    <a:p>
                      <a:pPr algn="l">
                        <a:lnSpc>
                          <a:spcPct val="115000"/>
                        </a:lnSpc>
                        <a:spcBef>
                          <a:spcPts val="600"/>
                        </a:spcBef>
                        <a:spcAft>
                          <a:spcPts val="0"/>
                        </a:spcAft>
                      </a:pPr>
                      <a:r>
                        <a:rPr lang="en-GB" sz="1200" dirty="0">
                          <a:effectLst/>
                        </a:rPr>
                        <a:t>Birds </a:t>
                      </a:r>
                      <a:endParaRPr lang="en-ZA" sz="1200" dirty="0">
                        <a:effectLst/>
                        <a:latin typeface="Arial"/>
                        <a:ea typeface="Arial"/>
                        <a:cs typeface="Times New Roman"/>
                      </a:endParaRPr>
                    </a:p>
                  </a:txBody>
                  <a:tcPr marL="35717" marR="17545" marT="0" marB="0" anchor="ctr"/>
                </a:tc>
                <a:tc gridSpan="9">
                  <a:txBody>
                    <a:bodyPr/>
                    <a:lstStyle/>
                    <a:p>
                      <a:pPr marL="87313" lvl="0" indent="-87313" algn="l">
                        <a:lnSpc>
                          <a:spcPct val="100000"/>
                        </a:lnSpc>
                        <a:spcBef>
                          <a:spcPts val="600"/>
                        </a:spcBef>
                        <a:spcAft>
                          <a:spcPts val="0"/>
                        </a:spcAft>
                        <a:buFont typeface="Arial" panose="020B0604020202020204" pitchFamily="34" charset="0"/>
                        <a:buChar char="•"/>
                      </a:pPr>
                      <a:r>
                        <a:rPr lang="en-GB" sz="1100" dirty="0">
                          <a:effectLst/>
                        </a:rPr>
                        <a:t> </a:t>
                      </a:r>
                      <a:r>
                        <a:rPr lang="en-ZA" sz="1100" kern="1200" dirty="0">
                          <a:solidFill>
                            <a:schemeClr val="dk1"/>
                          </a:solidFill>
                          <a:effectLst/>
                          <a:latin typeface="+mn-lt"/>
                          <a:ea typeface="+mn-ea"/>
                          <a:cs typeface="+mn-cs"/>
                        </a:rPr>
                        <a:t>Number of birds in any group, other than species that are increasing regionally such as Egyptian geese, should not deviate by more than 30% from baseline median (determined by past data and/or initial surveys) </a:t>
                      </a:r>
                      <a:endParaRPr lang="en-ZA" sz="1100" dirty="0">
                        <a:effectLst/>
                        <a:latin typeface="Arial"/>
                        <a:ea typeface="Arial"/>
                        <a:cs typeface="Times New Roman"/>
                      </a:endParaRPr>
                    </a:p>
                  </a:txBody>
                  <a:tcPr marL="35717" marR="17545" marT="0" marB="0" anchor="b"/>
                </a:tc>
                <a:tc hMerge="1">
                  <a:txBody>
                    <a:bodyPr/>
                    <a:lstStyle/>
                    <a:p>
                      <a:pPr marL="87313" lvl="0" indent="-87313" algn="l">
                        <a:lnSpc>
                          <a:spcPct val="115000"/>
                        </a:lnSpc>
                        <a:spcBef>
                          <a:spcPts val="600"/>
                        </a:spcBef>
                        <a:spcAft>
                          <a:spcPts val="0"/>
                        </a:spcAft>
                        <a:buFont typeface="Arial" panose="020B0604020202020204" pitchFamily="34" charset="0"/>
                        <a:buChar char="•"/>
                      </a:pPr>
                      <a:endParaRPr lang="en-ZA" sz="1200" dirty="0">
                        <a:effectLst/>
                        <a:latin typeface="Arial"/>
                        <a:ea typeface="Arial"/>
                        <a:cs typeface="Times New Roman"/>
                      </a:endParaRPr>
                    </a:p>
                  </a:txBody>
                  <a:tcPr marL="35717" marR="17545" marT="0" marB="0" anchor="b"/>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val="3698387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395655" y="1195754"/>
          <a:ext cx="8574211" cy="3380509"/>
        </p:xfrm>
        <a:graphic>
          <a:graphicData uri="http://schemas.openxmlformats.org/drawingml/2006/table">
            <a:tbl>
              <a:tblPr firstRow="1" firstCol="1" bandRow="1">
                <a:tableStyleId>{5C22544A-7EE6-4342-B048-85BDC9FD1C3A}</a:tableStyleId>
              </a:tblPr>
              <a:tblGrid>
                <a:gridCol w="1714499">
                  <a:extLst>
                    <a:ext uri="{9D8B030D-6E8A-4147-A177-3AD203B41FA5}">
                      <a16:colId xmlns:a16="http://schemas.microsoft.com/office/drawing/2014/main" xmlns="" val="20000"/>
                    </a:ext>
                  </a:extLst>
                </a:gridCol>
                <a:gridCol w="1003818">
                  <a:extLst>
                    <a:ext uri="{9D8B030D-6E8A-4147-A177-3AD203B41FA5}">
                      <a16:colId xmlns:a16="http://schemas.microsoft.com/office/drawing/2014/main" xmlns="" val="20001"/>
                    </a:ext>
                  </a:extLst>
                </a:gridCol>
                <a:gridCol w="797098">
                  <a:extLst>
                    <a:ext uri="{9D8B030D-6E8A-4147-A177-3AD203B41FA5}">
                      <a16:colId xmlns:a16="http://schemas.microsoft.com/office/drawing/2014/main" xmlns="" val="20002"/>
                    </a:ext>
                  </a:extLst>
                </a:gridCol>
                <a:gridCol w="715346">
                  <a:extLst>
                    <a:ext uri="{9D8B030D-6E8A-4147-A177-3AD203B41FA5}">
                      <a16:colId xmlns:a16="http://schemas.microsoft.com/office/drawing/2014/main" xmlns="" val="20003"/>
                    </a:ext>
                  </a:extLst>
                </a:gridCol>
                <a:gridCol w="732660">
                  <a:extLst>
                    <a:ext uri="{9D8B030D-6E8A-4147-A177-3AD203B41FA5}">
                      <a16:colId xmlns:a16="http://schemas.microsoft.com/office/drawing/2014/main" xmlns="" val="20004"/>
                    </a:ext>
                  </a:extLst>
                </a:gridCol>
                <a:gridCol w="722158">
                  <a:extLst>
                    <a:ext uri="{9D8B030D-6E8A-4147-A177-3AD203B41FA5}">
                      <a16:colId xmlns:a16="http://schemas.microsoft.com/office/drawing/2014/main" xmlns="" val="20005"/>
                    </a:ext>
                  </a:extLst>
                </a:gridCol>
                <a:gridCol w="722158">
                  <a:extLst>
                    <a:ext uri="{9D8B030D-6E8A-4147-A177-3AD203B41FA5}">
                      <a16:colId xmlns:a16="http://schemas.microsoft.com/office/drawing/2014/main" xmlns="" val="20006"/>
                    </a:ext>
                  </a:extLst>
                </a:gridCol>
                <a:gridCol w="722158">
                  <a:extLst>
                    <a:ext uri="{9D8B030D-6E8A-4147-A177-3AD203B41FA5}">
                      <a16:colId xmlns:a16="http://schemas.microsoft.com/office/drawing/2014/main" xmlns="" val="20007"/>
                    </a:ext>
                  </a:extLst>
                </a:gridCol>
                <a:gridCol w="722158">
                  <a:extLst>
                    <a:ext uri="{9D8B030D-6E8A-4147-A177-3AD203B41FA5}">
                      <a16:colId xmlns:a16="http://schemas.microsoft.com/office/drawing/2014/main" xmlns="" val="20008"/>
                    </a:ext>
                  </a:extLst>
                </a:gridCol>
                <a:gridCol w="722158">
                  <a:extLst>
                    <a:ext uri="{9D8B030D-6E8A-4147-A177-3AD203B41FA5}">
                      <a16:colId xmlns:a16="http://schemas.microsoft.com/office/drawing/2014/main" xmlns="" val="20009"/>
                    </a:ext>
                  </a:extLst>
                </a:gridCol>
              </a:tblGrid>
              <a:tr h="0">
                <a:tc rowSpan="2" gridSpan="2">
                  <a:txBody>
                    <a:bodyPr/>
                    <a:lstStyle/>
                    <a:p>
                      <a:pPr algn="l">
                        <a:lnSpc>
                          <a:spcPct val="115000"/>
                        </a:lnSpc>
                        <a:spcBef>
                          <a:spcPts val="600"/>
                        </a:spcBef>
                        <a:spcAft>
                          <a:spcPts val="0"/>
                        </a:spcAft>
                      </a:pPr>
                      <a:r>
                        <a:rPr lang="en-GB" sz="1400" dirty="0">
                          <a:effectLst/>
                        </a:rPr>
                        <a:t>IUA</a:t>
                      </a:r>
                      <a:endParaRPr lang="en-ZA" sz="1400" dirty="0">
                        <a:effectLst/>
                        <a:latin typeface="Arial"/>
                        <a:ea typeface="Arial"/>
                        <a:cs typeface="Times New Roman"/>
                      </a:endParaRPr>
                    </a:p>
                  </a:txBody>
                  <a:tcPr marL="35717" marR="17545" marT="0" marB="0" anchor="b">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rowSpan="2" hMerge="1">
                  <a:txBody>
                    <a:bodyPr/>
                    <a:lstStyle/>
                    <a:p>
                      <a:endParaRPr lang="en-ZA"/>
                    </a:p>
                  </a:txBody>
                  <a:tcPr/>
                </a:tc>
                <a:tc rowSpan="2">
                  <a:txBody>
                    <a:bodyPr/>
                    <a:lstStyle/>
                    <a:p>
                      <a:pPr algn="l">
                        <a:lnSpc>
                          <a:spcPct val="115000"/>
                        </a:lnSpc>
                        <a:spcBef>
                          <a:spcPts val="600"/>
                        </a:spcBef>
                        <a:spcAft>
                          <a:spcPts val="0"/>
                        </a:spcAft>
                      </a:pPr>
                      <a:r>
                        <a:rPr lang="en-GB" sz="1400" dirty="0">
                          <a:effectLst/>
                        </a:rPr>
                        <a:t>Node</a:t>
                      </a:r>
                      <a:endParaRPr lang="en-ZA" sz="1400" dirty="0">
                        <a:effectLst/>
                        <a:latin typeface="Arial"/>
                        <a:ea typeface="Arial"/>
                        <a:cs typeface="Times New Roman"/>
                      </a:endParaRPr>
                    </a:p>
                  </a:txBody>
                  <a:tcPr marL="35717" marR="17545"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rowSpan="2">
                  <a:txBody>
                    <a:bodyPr/>
                    <a:lstStyle/>
                    <a:p>
                      <a:pPr algn="l">
                        <a:lnSpc>
                          <a:spcPct val="115000"/>
                        </a:lnSpc>
                        <a:spcBef>
                          <a:spcPts val="600"/>
                        </a:spcBef>
                        <a:spcAft>
                          <a:spcPts val="0"/>
                        </a:spcAft>
                      </a:pPr>
                      <a:r>
                        <a:rPr lang="en-GB" sz="1400" dirty="0" err="1">
                          <a:effectLst/>
                        </a:rPr>
                        <a:t>Quat</a:t>
                      </a:r>
                      <a:endParaRPr lang="en-ZA" sz="1400" dirty="0">
                        <a:effectLst/>
                        <a:latin typeface="Arial"/>
                        <a:ea typeface="Arial"/>
                        <a:cs typeface="Times New Roman"/>
                      </a:endParaRPr>
                    </a:p>
                  </a:txBody>
                  <a:tcPr marL="35717" marR="17545" marT="0" marB="0" anchor="b">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gridSpan="2">
                  <a:txBody>
                    <a:bodyPr/>
                    <a:lstStyle/>
                    <a:p>
                      <a:pPr algn="ctr">
                        <a:lnSpc>
                          <a:spcPct val="115000"/>
                        </a:lnSpc>
                        <a:spcBef>
                          <a:spcPts val="600"/>
                        </a:spcBef>
                        <a:spcAft>
                          <a:spcPts val="0"/>
                        </a:spcAft>
                      </a:pPr>
                      <a:r>
                        <a:rPr lang="en-GB" sz="1600" dirty="0">
                          <a:effectLst/>
                        </a:rPr>
                        <a:t>REC</a:t>
                      </a:r>
                      <a:endParaRPr lang="en-ZA" sz="1600" dirty="0">
                        <a:effectLst/>
                        <a:latin typeface="Arial"/>
                        <a:ea typeface="Arial"/>
                        <a:cs typeface="Times New Roman"/>
                      </a:endParaRPr>
                    </a:p>
                  </a:txBody>
                  <a:tcPr marL="35717" marR="17545" marT="0" marB="0" anchor="b">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lang="en-ZA"/>
                    </a:p>
                  </a:txBody>
                  <a:tcPr/>
                </a:tc>
                <a:tc gridSpan="2">
                  <a:txBody>
                    <a:bodyPr/>
                    <a:lstStyle/>
                    <a:p>
                      <a:pPr algn="ctr">
                        <a:lnSpc>
                          <a:spcPct val="115000"/>
                        </a:lnSpc>
                        <a:spcBef>
                          <a:spcPts val="600"/>
                        </a:spcBef>
                        <a:spcAft>
                          <a:spcPts val="0"/>
                        </a:spcAft>
                      </a:pPr>
                      <a:r>
                        <a:rPr lang="en-GB" sz="1600" dirty="0">
                          <a:effectLst/>
                        </a:rPr>
                        <a:t>Current</a:t>
                      </a:r>
                      <a:endParaRPr lang="en-ZA" sz="1600" dirty="0">
                        <a:effectLst/>
                        <a:latin typeface="Arial"/>
                        <a:ea typeface="Arial"/>
                        <a:cs typeface="Times New Roman"/>
                      </a:endParaRPr>
                    </a:p>
                  </a:txBody>
                  <a:tcPr marL="35717" marR="17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lang="en-ZA"/>
                    </a:p>
                  </a:txBody>
                  <a:tcPr/>
                </a:tc>
                <a:tc gridSpan="2">
                  <a:txBody>
                    <a:bodyPr/>
                    <a:lstStyle/>
                    <a:p>
                      <a:pPr algn="ctr">
                        <a:lnSpc>
                          <a:spcPct val="115000"/>
                        </a:lnSpc>
                        <a:spcBef>
                          <a:spcPts val="600"/>
                        </a:spcBef>
                        <a:spcAft>
                          <a:spcPts val="0"/>
                        </a:spcAft>
                      </a:pPr>
                      <a:r>
                        <a:rPr lang="en-GB" sz="1600" dirty="0">
                          <a:effectLst/>
                        </a:rPr>
                        <a:t>Target</a:t>
                      </a:r>
                      <a:endParaRPr lang="en-ZA" sz="1600" dirty="0">
                        <a:effectLst/>
                        <a:latin typeface="Arial"/>
                        <a:ea typeface="Arial"/>
                        <a:cs typeface="Times New Roman"/>
                      </a:endParaRPr>
                    </a:p>
                  </a:txBody>
                  <a:tcPr marL="35717" marR="17545"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lang="en-ZA"/>
                    </a:p>
                  </a:txBody>
                  <a:tcPr/>
                </a:tc>
                <a:extLst>
                  <a:ext uri="{0D108BD9-81ED-4DB2-BD59-A6C34878D82A}">
                    <a16:rowId xmlns:a16="http://schemas.microsoft.com/office/drawing/2014/main" xmlns="" val="10000"/>
                  </a:ext>
                </a:extLst>
              </a:tr>
              <a:tr h="262405">
                <a:tc gridSpan="2" vMerge="1">
                  <a:txBody>
                    <a:bodyPr/>
                    <a:lstStyle/>
                    <a:p>
                      <a:endParaRPr lang="en-ZA"/>
                    </a:p>
                  </a:txBody>
                  <a:tcPr/>
                </a:tc>
                <a:tc hMerge="1"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marL="0" algn="ctr" defTabSz="457200" rtl="0" eaLnBrk="1" latinLnBrk="0" hangingPunct="1">
                        <a:lnSpc>
                          <a:spcPct val="115000"/>
                        </a:lnSpc>
                        <a:spcBef>
                          <a:spcPts val="600"/>
                        </a:spcBef>
                        <a:spcAft>
                          <a:spcPts val="0"/>
                        </a:spcAft>
                      </a:pPr>
                      <a:r>
                        <a:rPr lang="en-GB" sz="1400" b="1" kern="1200" dirty="0">
                          <a:solidFill>
                            <a:schemeClr val="bg1"/>
                          </a:solidFill>
                          <a:effectLst/>
                          <a:latin typeface="+mn-lt"/>
                          <a:ea typeface="+mn-ea"/>
                          <a:cs typeface="+mn-cs"/>
                        </a:rPr>
                        <a:t>EC</a:t>
                      </a:r>
                      <a:endParaRPr lang="en-ZA" sz="1400" b="1" kern="1200" dirty="0">
                        <a:solidFill>
                          <a:schemeClr val="bg1"/>
                        </a:solidFill>
                        <a:effectLst/>
                        <a:latin typeface="+mn-lt"/>
                        <a:ea typeface="+mn-ea"/>
                        <a:cs typeface="+mn-cs"/>
                      </a:endParaRPr>
                    </a:p>
                  </a:txBody>
                  <a:tcPr marL="36195" marR="177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algn="ctr" defTabSz="457200" rtl="0" eaLnBrk="1" latinLnBrk="0" hangingPunct="1">
                        <a:lnSpc>
                          <a:spcPct val="115000"/>
                        </a:lnSpc>
                        <a:spcBef>
                          <a:spcPts val="600"/>
                        </a:spcBef>
                        <a:spcAft>
                          <a:spcPts val="0"/>
                        </a:spcAft>
                      </a:pPr>
                      <a:r>
                        <a:rPr lang="en-GB" sz="1400" b="1" kern="1200" dirty="0">
                          <a:solidFill>
                            <a:schemeClr val="bg1"/>
                          </a:solidFill>
                          <a:effectLst/>
                          <a:latin typeface="+mn-lt"/>
                          <a:ea typeface="+mn-ea"/>
                          <a:cs typeface="+mn-cs"/>
                        </a:rPr>
                        <a:t>%</a:t>
                      </a:r>
                      <a:r>
                        <a:rPr lang="en-GB" sz="1400" b="1" kern="1200" dirty="0" err="1">
                          <a:solidFill>
                            <a:schemeClr val="bg1"/>
                          </a:solidFill>
                          <a:effectLst/>
                          <a:latin typeface="+mn-lt"/>
                          <a:ea typeface="+mn-ea"/>
                          <a:cs typeface="+mn-cs"/>
                        </a:rPr>
                        <a:t>nMAR</a:t>
                      </a:r>
                      <a:endParaRPr lang="en-ZA" sz="1400" b="1" kern="1200" dirty="0">
                        <a:solidFill>
                          <a:schemeClr val="bg1"/>
                        </a:solidFill>
                        <a:effectLst/>
                        <a:latin typeface="+mn-lt"/>
                        <a:ea typeface="+mn-ea"/>
                        <a:cs typeface="+mn-cs"/>
                      </a:endParaRPr>
                    </a:p>
                  </a:txBody>
                  <a:tcPr marL="36195" marR="177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lnSpc>
                          <a:spcPct val="115000"/>
                        </a:lnSpc>
                        <a:spcBef>
                          <a:spcPts val="600"/>
                        </a:spcBef>
                        <a:spcAft>
                          <a:spcPts val="0"/>
                        </a:spcAft>
                      </a:pPr>
                      <a:r>
                        <a:rPr lang="en-GB" sz="1400" b="1" dirty="0">
                          <a:solidFill>
                            <a:schemeClr val="bg1"/>
                          </a:solidFill>
                          <a:effectLst/>
                        </a:rPr>
                        <a:t>PES</a:t>
                      </a:r>
                      <a:endParaRPr lang="en-ZA" sz="1400" b="1" dirty="0">
                        <a:solidFill>
                          <a:schemeClr val="bg1"/>
                        </a:solidFill>
                        <a:effectLst/>
                        <a:latin typeface="Arial"/>
                        <a:ea typeface="Arial"/>
                        <a:cs typeface="Times New Roman"/>
                      </a:endParaRPr>
                    </a:p>
                  </a:txBody>
                  <a:tcPr marL="35717" marR="17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lnSpc>
                          <a:spcPct val="115000"/>
                        </a:lnSpc>
                        <a:spcBef>
                          <a:spcPts val="600"/>
                        </a:spcBef>
                        <a:spcAft>
                          <a:spcPts val="0"/>
                        </a:spcAft>
                      </a:pPr>
                      <a:r>
                        <a:rPr lang="en-GB" sz="1400" b="1" dirty="0">
                          <a:solidFill>
                            <a:schemeClr val="bg1"/>
                          </a:solidFill>
                          <a:effectLst/>
                        </a:rPr>
                        <a:t>%</a:t>
                      </a:r>
                      <a:r>
                        <a:rPr lang="en-GB" sz="1400" b="1" dirty="0" err="1">
                          <a:solidFill>
                            <a:schemeClr val="bg1"/>
                          </a:solidFill>
                          <a:effectLst/>
                        </a:rPr>
                        <a:t>nMAR</a:t>
                      </a:r>
                      <a:endParaRPr lang="en-ZA" sz="1400" b="1" dirty="0">
                        <a:solidFill>
                          <a:schemeClr val="bg1"/>
                        </a:solidFill>
                        <a:effectLst/>
                        <a:latin typeface="Arial"/>
                        <a:ea typeface="Arial"/>
                        <a:cs typeface="Times New Roman"/>
                      </a:endParaRPr>
                    </a:p>
                  </a:txBody>
                  <a:tcPr marL="35717" marR="17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lnSpc>
                          <a:spcPct val="115000"/>
                        </a:lnSpc>
                        <a:spcBef>
                          <a:spcPts val="600"/>
                        </a:spcBef>
                        <a:spcAft>
                          <a:spcPts val="0"/>
                        </a:spcAft>
                      </a:pPr>
                      <a:r>
                        <a:rPr lang="en-GB" sz="1400" b="1" dirty="0">
                          <a:solidFill>
                            <a:schemeClr val="bg1"/>
                          </a:solidFill>
                          <a:effectLst/>
                        </a:rPr>
                        <a:t>EC</a:t>
                      </a:r>
                      <a:endParaRPr lang="en-ZA" sz="1400" b="1" dirty="0">
                        <a:solidFill>
                          <a:schemeClr val="bg1"/>
                        </a:solidFill>
                        <a:effectLst/>
                        <a:latin typeface="Arial"/>
                        <a:ea typeface="Arial"/>
                        <a:cs typeface="Times New Roman"/>
                      </a:endParaRPr>
                    </a:p>
                  </a:txBody>
                  <a:tcPr marL="35717" marR="17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lnSpc>
                          <a:spcPct val="115000"/>
                        </a:lnSpc>
                        <a:spcBef>
                          <a:spcPts val="600"/>
                        </a:spcBef>
                        <a:spcAft>
                          <a:spcPts val="0"/>
                        </a:spcAft>
                      </a:pPr>
                      <a:r>
                        <a:rPr lang="en-GB" sz="1400" b="1" dirty="0">
                          <a:solidFill>
                            <a:schemeClr val="bg1"/>
                          </a:solidFill>
                          <a:effectLst/>
                        </a:rPr>
                        <a:t>%</a:t>
                      </a:r>
                      <a:r>
                        <a:rPr lang="en-GB" sz="1400" b="1" dirty="0" err="1">
                          <a:solidFill>
                            <a:schemeClr val="bg1"/>
                          </a:solidFill>
                          <a:effectLst/>
                        </a:rPr>
                        <a:t>nMAR</a:t>
                      </a:r>
                      <a:endParaRPr lang="en-ZA" sz="1400" b="1" dirty="0">
                        <a:solidFill>
                          <a:schemeClr val="bg1"/>
                        </a:solidFill>
                        <a:effectLst/>
                        <a:latin typeface="Arial"/>
                        <a:ea typeface="Arial"/>
                        <a:cs typeface="Times New Roman"/>
                      </a:endParaRPr>
                    </a:p>
                  </a:txBody>
                  <a:tcPr marL="35717" marR="17545"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extLst>
                  <a:ext uri="{0D108BD9-81ED-4DB2-BD59-A6C34878D82A}">
                    <a16:rowId xmlns:a16="http://schemas.microsoft.com/office/drawing/2014/main" xmlns="" val="10001"/>
                  </a:ext>
                </a:extLst>
              </a:tr>
              <a:tr h="167054">
                <a:tc gridSpan="2">
                  <a:txBody>
                    <a:bodyPr/>
                    <a:lstStyle/>
                    <a:p>
                      <a:pPr algn="l">
                        <a:lnSpc>
                          <a:spcPct val="115000"/>
                        </a:lnSpc>
                        <a:spcBef>
                          <a:spcPts val="600"/>
                        </a:spcBef>
                        <a:spcAft>
                          <a:spcPts val="0"/>
                        </a:spcAft>
                      </a:pPr>
                      <a:r>
                        <a:rPr lang="en-GB" sz="1400" b="0" kern="1200" dirty="0">
                          <a:solidFill>
                            <a:schemeClr val="tx1"/>
                          </a:solidFill>
                          <a:effectLst/>
                          <a:latin typeface="+mn-lt"/>
                          <a:ea typeface="+mn-ea"/>
                          <a:cs typeface="+mn-cs"/>
                        </a:rPr>
                        <a:t>G14-Groot </a:t>
                      </a:r>
                      <a:r>
                        <a:rPr lang="en-GB" sz="1400" b="0" kern="1200">
                          <a:solidFill>
                            <a:schemeClr val="tx1"/>
                          </a:solidFill>
                          <a:effectLst/>
                          <a:latin typeface="+mn-lt"/>
                          <a:ea typeface="+mn-ea"/>
                          <a:cs typeface="+mn-cs"/>
                        </a:rPr>
                        <a:t>Brak</a:t>
                      </a:r>
                      <a:endParaRPr lang="en-ZA" sz="1400" b="0" dirty="0">
                        <a:solidFill>
                          <a:schemeClr val="tx1"/>
                        </a:solidFill>
                        <a:effectLst/>
                        <a:latin typeface="+mn-lt"/>
                        <a:ea typeface="Arial"/>
                        <a:cs typeface="Times New Roman"/>
                      </a:endParaRPr>
                    </a:p>
                  </a:txBody>
                  <a:tcPr marL="36195" marR="17780"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9EDF4"/>
                    </a:solidFill>
                  </a:tcPr>
                </a:tc>
                <a:tc hMerge="1">
                  <a:txBody>
                    <a:bodyPr/>
                    <a:lstStyle/>
                    <a:p>
                      <a:endParaRPr lang="en-ZA"/>
                    </a:p>
                  </a:txBody>
                  <a:tcPr/>
                </a:tc>
                <a:tc>
                  <a:txBody>
                    <a:bodyPr/>
                    <a:lstStyle/>
                    <a:p>
                      <a:pPr algn="l">
                        <a:lnSpc>
                          <a:spcPct val="115000"/>
                        </a:lnSpc>
                        <a:spcBef>
                          <a:spcPts val="600"/>
                        </a:spcBef>
                        <a:spcAft>
                          <a:spcPts val="0"/>
                        </a:spcAft>
                      </a:pPr>
                      <a:r>
                        <a:rPr lang="en-GB" sz="1400" b="0" dirty="0">
                          <a:solidFill>
                            <a:schemeClr val="tx1"/>
                          </a:solidFill>
                          <a:effectLst/>
                          <a:latin typeface="+mn-lt"/>
                          <a:ea typeface="Times New Roman"/>
                          <a:cs typeface="Arial"/>
                        </a:rPr>
                        <a:t>Gxi22</a:t>
                      </a:r>
                      <a:endParaRPr lang="en-ZA" sz="1400" b="0" dirty="0">
                        <a:solidFill>
                          <a:schemeClr val="tx1"/>
                        </a:solidFill>
                        <a:effectLst/>
                        <a:latin typeface="+mn-lt"/>
                        <a:ea typeface="Arial"/>
                        <a:cs typeface="Times New Roman"/>
                      </a:endParaRPr>
                    </a:p>
                  </a:txBody>
                  <a:tcPr marL="36195" marR="177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l">
                        <a:lnSpc>
                          <a:spcPct val="115000"/>
                        </a:lnSpc>
                        <a:spcBef>
                          <a:spcPts val="600"/>
                        </a:spcBef>
                        <a:spcAft>
                          <a:spcPts val="0"/>
                        </a:spcAft>
                      </a:pPr>
                      <a:r>
                        <a:rPr lang="en-GB" sz="1400" b="0" dirty="0">
                          <a:solidFill>
                            <a:schemeClr val="tx1"/>
                          </a:solidFill>
                          <a:effectLst/>
                          <a:latin typeface="+mn-lt"/>
                          <a:ea typeface="Times New Roman"/>
                          <a:cs typeface="Arial"/>
                        </a:rPr>
                        <a:t>K10B</a:t>
                      </a:r>
                      <a:endParaRPr lang="en-ZA" sz="1400" b="0" dirty="0">
                        <a:solidFill>
                          <a:schemeClr val="tx1"/>
                        </a:solidFill>
                        <a:effectLst/>
                        <a:latin typeface="+mn-lt"/>
                        <a:ea typeface="Arial"/>
                        <a:cs typeface="Times New Roman"/>
                      </a:endParaRPr>
                    </a:p>
                  </a:txBody>
                  <a:tcPr marL="36195" marR="177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lnSpc>
                          <a:spcPct val="115000"/>
                        </a:lnSpc>
                        <a:spcBef>
                          <a:spcPts val="600"/>
                        </a:spcBef>
                        <a:spcAft>
                          <a:spcPts val="0"/>
                        </a:spcAft>
                      </a:pPr>
                      <a:r>
                        <a:rPr lang="en-GB" sz="1400" b="0" dirty="0">
                          <a:solidFill>
                            <a:schemeClr val="tx1"/>
                          </a:solidFill>
                          <a:effectLst/>
                          <a:latin typeface="+mn-lt"/>
                          <a:ea typeface="Times New Roman"/>
                          <a:cs typeface="Arial"/>
                        </a:rPr>
                        <a:t>C</a:t>
                      </a:r>
                      <a:endParaRPr lang="en-ZA" sz="1400" b="0" dirty="0">
                        <a:solidFill>
                          <a:schemeClr val="tx1"/>
                        </a:solidFill>
                        <a:effectLst/>
                        <a:latin typeface="+mn-lt"/>
                        <a:ea typeface="Arial"/>
                        <a:cs typeface="Times New Roman"/>
                      </a:endParaRPr>
                    </a:p>
                  </a:txBody>
                  <a:tcPr marL="36195" marR="177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lnSpc>
                          <a:spcPct val="115000"/>
                        </a:lnSpc>
                        <a:spcBef>
                          <a:spcPts val="600"/>
                        </a:spcBef>
                        <a:spcAft>
                          <a:spcPts val="0"/>
                        </a:spcAft>
                      </a:pPr>
                      <a:r>
                        <a:rPr lang="en-ZA" sz="1400" b="0" dirty="0">
                          <a:solidFill>
                            <a:schemeClr val="tx1"/>
                          </a:solidFill>
                          <a:effectLst/>
                          <a:latin typeface="+mn-lt"/>
                          <a:ea typeface="Arial"/>
                          <a:cs typeface="Times New Roman"/>
                        </a:rPr>
                        <a:t>80.7</a:t>
                      </a:r>
                    </a:p>
                  </a:txBody>
                  <a:tcPr marL="36195" marR="177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lnSpc>
                          <a:spcPct val="115000"/>
                        </a:lnSpc>
                        <a:spcBef>
                          <a:spcPts val="600"/>
                        </a:spcBef>
                        <a:spcAft>
                          <a:spcPts val="0"/>
                        </a:spcAft>
                      </a:pPr>
                      <a:r>
                        <a:rPr lang="en-GB" sz="1400" b="0" dirty="0">
                          <a:solidFill>
                            <a:schemeClr val="tx1"/>
                          </a:solidFill>
                          <a:effectLst/>
                          <a:latin typeface="+mn-lt"/>
                          <a:ea typeface="Times New Roman"/>
                          <a:cs typeface="Arial"/>
                        </a:rPr>
                        <a:t>D</a:t>
                      </a:r>
                      <a:endParaRPr lang="en-ZA" sz="1400" b="0" dirty="0">
                        <a:solidFill>
                          <a:schemeClr val="tx1"/>
                        </a:solidFill>
                        <a:effectLst/>
                        <a:latin typeface="+mn-lt"/>
                        <a:ea typeface="Arial"/>
                        <a:cs typeface="Times New Roman"/>
                      </a:endParaRPr>
                    </a:p>
                  </a:txBody>
                  <a:tcPr marL="36195" marR="177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lnSpc>
                          <a:spcPct val="115000"/>
                        </a:lnSpc>
                        <a:spcBef>
                          <a:spcPts val="600"/>
                        </a:spcBef>
                        <a:spcAft>
                          <a:spcPts val="0"/>
                        </a:spcAft>
                      </a:pPr>
                      <a:r>
                        <a:rPr lang="en-GB" sz="1400" b="0" dirty="0">
                          <a:solidFill>
                            <a:schemeClr val="tx1"/>
                          </a:solidFill>
                          <a:effectLst/>
                          <a:latin typeface="+mn-lt"/>
                          <a:ea typeface="Times New Roman"/>
                          <a:cs typeface="Arial"/>
                        </a:rPr>
                        <a:t>65.0</a:t>
                      </a:r>
                      <a:endParaRPr lang="en-ZA" sz="1400" b="0" dirty="0">
                        <a:solidFill>
                          <a:schemeClr val="tx1"/>
                        </a:solidFill>
                        <a:effectLst/>
                        <a:latin typeface="+mn-lt"/>
                        <a:ea typeface="Arial"/>
                        <a:cs typeface="Times New Roman"/>
                      </a:endParaRPr>
                    </a:p>
                  </a:txBody>
                  <a:tcPr marL="36195" marR="177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lnSpc>
                          <a:spcPct val="115000"/>
                        </a:lnSpc>
                        <a:spcBef>
                          <a:spcPts val="600"/>
                        </a:spcBef>
                        <a:spcAft>
                          <a:spcPts val="0"/>
                        </a:spcAft>
                      </a:pPr>
                      <a:r>
                        <a:rPr lang="en-GB" sz="1400" b="0" dirty="0">
                          <a:solidFill>
                            <a:schemeClr val="tx1"/>
                          </a:solidFill>
                          <a:effectLst/>
                          <a:latin typeface="+mn-lt"/>
                          <a:ea typeface="Times New Roman"/>
                          <a:cs typeface="Arial"/>
                        </a:rPr>
                        <a:t>C</a:t>
                      </a:r>
                      <a:endParaRPr lang="en-ZA" sz="1400" b="0" dirty="0">
                        <a:solidFill>
                          <a:schemeClr val="tx1"/>
                        </a:solidFill>
                        <a:effectLst/>
                        <a:latin typeface="+mn-lt"/>
                        <a:ea typeface="Arial"/>
                        <a:cs typeface="Times New Roman"/>
                      </a:endParaRPr>
                    </a:p>
                  </a:txBody>
                  <a:tcPr marL="36195" marR="177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lnSpc>
                          <a:spcPct val="115000"/>
                        </a:lnSpc>
                        <a:spcBef>
                          <a:spcPts val="600"/>
                        </a:spcBef>
                        <a:spcAft>
                          <a:spcPts val="0"/>
                        </a:spcAft>
                      </a:pPr>
                      <a:r>
                        <a:rPr lang="en-GB" sz="1400" b="0" dirty="0">
                          <a:solidFill>
                            <a:schemeClr val="tx1"/>
                          </a:solidFill>
                          <a:effectLst/>
                          <a:latin typeface="+mn-lt"/>
                          <a:ea typeface="Times New Roman"/>
                          <a:cs typeface="Arial"/>
                        </a:rPr>
                        <a:t>65.0</a:t>
                      </a:r>
                      <a:endParaRPr lang="en-ZA" sz="1400" b="0" dirty="0">
                        <a:solidFill>
                          <a:schemeClr val="tx1"/>
                        </a:solidFill>
                        <a:effectLst/>
                        <a:latin typeface="+mn-lt"/>
                        <a:ea typeface="Arial"/>
                        <a:cs typeface="Times New Roman"/>
                      </a:endParaRPr>
                    </a:p>
                  </a:txBody>
                  <a:tcPr marL="36195" marR="177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2"/>
                  </a:ext>
                </a:extLst>
              </a:tr>
              <a:tr h="177028">
                <a:tc gridSpan="10">
                  <a:txBody>
                    <a:bodyPr/>
                    <a:lstStyle/>
                    <a:p>
                      <a:pPr marL="0" marR="0" indent="0" algn="l" defTabSz="457200" rtl="0" eaLnBrk="1" fontAlgn="auto" latinLnBrk="0" hangingPunct="1">
                        <a:lnSpc>
                          <a:spcPct val="115000"/>
                        </a:lnSpc>
                        <a:spcBef>
                          <a:spcPts val="600"/>
                        </a:spcBef>
                        <a:spcAft>
                          <a:spcPts val="0"/>
                        </a:spcAft>
                        <a:buClrTx/>
                        <a:buSzTx/>
                        <a:buFontTx/>
                        <a:buNone/>
                        <a:tabLst/>
                        <a:defRPr/>
                      </a:pPr>
                      <a:r>
                        <a:rPr lang="en-US" sz="1400" dirty="0">
                          <a:effectLst/>
                        </a:rPr>
                        <a:t>Additional (non-flow related) interventions to achieve the REC:</a:t>
                      </a:r>
                      <a:endParaRPr lang="en-ZA" sz="1400" dirty="0">
                        <a:effectLst/>
                      </a:endParaRPr>
                    </a:p>
                  </a:txBody>
                  <a:tcPr marL="35717" marR="17545" marT="0" marB="0" anchor="ct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3"/>
                  </a:ext>
                </a:extLst>
              </a:tr>
              <a:tr h="177028">
                <a:tc gridSpan="10">
                  <a:txBody>
                    <a:bodyPr/>
                    <a:lstStyle/>
                    <a:p>
                      <a:pPr marL="176213" lvl="0" indent="-176213">
                        <a:buFont typeface="Arial" panose="020B0604020202020204" pitchFamily="34" charset="0"/>
                        <a:buChar char="•"/>
                      </a:pPr>
                      <a:r>
                        <a:rPr lang="en-ZA" sz="1400" b="0" kern="1200" dirty="0">
                          <a:solidFill>
                            <a:schemeClr val="tx1"/>
                          </a:solidFill>
                          <a:effectLst/>
                          <a:latin typeface="+mn-lt"/>
                          <a:ea typeface="+mn-ea"/>
                          <a:cs typeface="+mn-cs"/>
                        </a:rPr>
                        <a:t>Dam </a:t>
                      </a:r>
                      <a:r>
                        <a:rPr lang="en-GB" sz="1400" b="0" kern="1200" dirty="0">
                          <a:solidFill>
                            <a:schemeClr val="tx1"/>
                          </a:solidFill>
                          <a:effectLst/>
                          <a:latin typeface="+mn-lt"/>
                          <a:ea typeface="+mn-ea"/>
                          <a:cs typeface="+mn-cs"/>
                        </a:rPr>
                        <a:t>construction has resulted in a reduction in base flow and floods to the system, with a shift in the onset of the high flow period and an increase in the duration of the low flow period; </a:t>
                      </a:r>
                      <a:endParaRPr lang="en-ZA" sz="1400" b="0" kern="1200" dirty="0">
                        <a:solidFill>
                          <a:schemeClr val="tx1"/>
                        </a:solidFill>
                        <a:effectLst/>
                        <a:latin typeface="+mn-lt"/>
                        <a:ea typeface="+mn-ea"/>
                        <a:cs typeface="+mn-cs"/>
                      </a:endParaRPr>
                    </a:p>
                    <a:p>
                      <a:pPr marL="176213" lvl="0" indent="-176213">
                        <a:buFont typeface="Arial" panose="020B0604020202020204" pitchFamily="34" charset="0"/>
                        <a:buChar char="•"/>
                      </a:pPr>
                      <a:r>
                        <a:rPr lang="en-GB" sz="1400" b="0" kern="1200" dirty="0">
                          <a:solidFill>
                            <a:schemeClr val="tx1"/>
                          </a:solidFill>
                          <a:effectLst/>
                          <a:latin typeface="+mn-lt"/>
                          <a:ea typeface="+mn-ea"/>
                          <a:cs typeface="+mn-cs"/>
                        </a:rPr>
                        <a:t>Artificial breaching; </a:t>
                      </a:r>
                      <a:endParaRPr lang="en-ZA" sz="1400" b="0" kern="1200" dirty="0">
                        <a:solidFill>
                          <a:schemeClr val="tx1"/>
                        </a:solidFill>
                        <a:effectLst/>
                        <a:latin typeface="+mn-lt"/>
                        <a:ea typeface="+mn-ea"/>
                        <a:cs typeface="+mn-cs"/>
                      </a:endParaRPr>
                    </a:p>
                    <a:p>
                      <a:pPr marL="176213" lvl="0" indent="-176213">
                        <a:buFont typeface="Arial" panose="020B0604020202020204" pitchFamily="34" charset="0"/>
                        <a:buChar char="•"/>
                      </a:pPr>
                      <a:r>
                        <a:rPr lang="en-GB" sz="1400" b="0" kern="1200" dirty="0">
                          <a:solidFill>
                            <a:schemeClr val="tx1"/>
                          </a:solidFill>
                          <a:effectLst/>
                          <a:latin typeface="+mn-lt"/>
                          <a:ea typeface="+mn-ea"/>
                          <a:cs typeface="+mn-cs"/>
                        </a:rPr>
                        <a:t>Loss of tidal flows and habitat as result of bridge construction (e.g. old N2, railway bridge); </a:t>
                      </a:r>
                      <a:endParaRPr lang="en-ZA" sz="1400" b="0" kern="1200" dirty="0">
                        <a:solidFill>
                          <a:schemeClr val="tx1"/>
                        </a:solidFill>
                        <a:effectLst/>
                        <a:latin typeface="+mn-lt"/>
                        <a:ea typeface="+mn-ea"/>
                        <a:cs typeface="+mn-cs"/>
                      </a:endParaRPr>
                    </a:p>
                    <a:p>
                      <a:pPr marL="176213" lvl="0" indent="-176213">
                        <a:buFont typeface="Arial" panose="020B0604020202020204" pitchFamily="34" charset="0"/>
                        <a:buChar char="•"/>
                      </a:pPr>
                      <a:r>
                        <a:rPr lang="en-GB" sz="1400" b="0" kern="1200" dirty="0">
                          <a:solidFill>
                            <a:schemeClr val="tx1"/>
                          </a:solidFill>
                          <a:effectLst/>
                          <a:latin typeface="+mn-lt"/>
                          <a:ea typeface="+mn-ea"/>
                          <a:cs typeface="+mn-cs"/>
                        </a:rPr>
                        <a:t>Infilling of estuary channel and mouth area as a result of loss of floods and artificial breaching; </a:t>
                      </a:r>
                      <a:endParaRPr lang="en-ZA" sz="1400" b="0" kern="1200" dirty="0">
                        <a:solidFill>
                          <a:schemeClr val="tx1"/>
                        </a:solidFill>
                        <a:effectLst/>
                        <a:latin typeface="+mn-lt"/>
                        <a:ea typeface="+mn-ea"/>
                        <a:cs typeface="+mn-cs"/>
                      </a:endParaRPr>
                    </a:p>
                    <a:p>
                      <a:pPr marL="176213" lvl="0" indent="-176213">
                        <a:buFont typeface="Arial" panose="020B0604020202020204" pitchFamily="34" charset="0"/>
                        <a:buChar char="•"/>
                      </a:pPr>
                      <a:r>
                        <a:rPr lang="en-GB" sz="1400" b="0" kern="1200" dirty="0">
                          <a:solidFill>
                            <a:schemeClr val="tx1"/>
                          </a:solidFill>
                          <a:effectLst/>
                          <a:latin typeface="+mn-lt"/>
                          <a:ea typeface="+mn-ea"/>
                          <a:cs typeface="+mn-cs"/>
                        </a:rPr>
                        <a:t>A significant reduction in water quality as a result of the </a:t>
                      </a:r>
                      <a:r>
                        <a:rPr lang="en-GB" sz="1400" b="0" kern="1200" dirty="0" err="1">
                          <a:solidFill>
                            <a:schemeClr val="tx1"/>
                          </a:solidFill>
                          <a:effectLst/>
                          <a:latin typeface="+mn-lt"/>
                          <a:ea typeface="+mn-ea"/>
                          <a:cs typeface="+mn-cs"/>
                        </a:rPr>
                        <a:t>Mossel</a:t>
                      </a:r>
                      <a:r>
                        <a:rPr lang="en-GB" sz="1400" b="0" kern="1200" dirty="0">
                          <a:solidFill>
                            <a:schemeClr val="tx1"/>
                          </a:solidFill>
                          <a:effectLst/>
                          <a:latin typeface="+mn-lt"/>
                          <a:ea typeface="+mn-ea"/>
                          <a:cs typeface="+mn-cs"/>
                        </a:rPr>
                        <a:t> Bay WWTW discharge and urban runoff; </a:t>
                      </a:r>
                      <a:endParaRPr lang="en-ZA" sz="1400" b="0" kern="1200" dirty="0">
                        <a:solidFill>
                          <a:schemeClr val="tx1"/>
                        </a:solidFill>
                        <a:effectLst/>
                        <a:latin typeface="+mn-lt"/>
                        <a:ea typeface="+mn-ea"/>
                        <a:cs typeface="+mn-cs"/>
                      </a:endParaRPr>
                    </a:p>
                    <a:p>
                      <a:pPr marL="176213" lvl="0" indent="-176213">
                        <a:buFont typeface="Arial" panose="020B0604020202020204" pitchFamily="34" charset="0"/>
                        <a:buChar char="•"/>
                      </a:pPr>
                      <a:r>
                        <a:rPr lang="en-GB" sz="1400" b="0" kern="1200" dirty="0">
                          <a:solidFill>
                            <a:schemeClr val="tx1"/>
                          </a:solidFill>
                          <a:effectLst/>
                          <a:latin typeface="+mn-lt"/>
                          <a:ea typeface="+mn-ea"/>
                          <a:cs typeface="+mn-cs"/>
                        </a:rPr>
                        <a:t>Development in the EFZ; </a:t>
                      </a:r>
                      <a:endParaRPr lang="en-ZA" sz="1400" b="0" kern="1200" dirty="0">
                        <a:solidFill>
                          <a:schemeClr val="tx1"/>
                        </a:solidFill>
                        <a:effectLst/>
                        <a:latin typeface="+mn-lt"/>
                        <a:ea typeface="+mn-ea"/>
                        <a:cs typeface="+mn-cs"/>
                      </a:endParaRPr>
                    </a:p>
                    <a:p>
                      <a:pPr marL="176213" lvl="0" indent="-176213">
                        <a:buFont typeface="Arial" panose="020B0604020202020204" pitchFamily="34" charset="0"/>
                        <a:buChar char="•"/>
                      </a:pPr>
                      <a:r>
                        <a:rPr lang="en-GB" sz="1400" b="0" kern="1200" dirty="0">
                          <a:solidFill>
                            <a:schemeClr val="tx1"/>
                          </a:solidFill>
                          <a:effectLst/>
                          <a:latin typeface="+mn-lt"/>
                          <a:ea typeface="+mn-ea"/>
                          <a:cs typeface="+mn-cs"/>
                        </a:rPr>
                        <a:t>Alien vegetation; </a:t>
                      </a:r>
                      <a:endParaRPr lang="en-ZA" sz="1400" b="0" kern="1200" dirty="0">
                        <a:solidFill>
                          <a:schemeClr val="tx1"/>
                        </a:solidFill>
                        <a:effectLst/>
                        <a:latin typeface="+mn-lt"/>
                        <a:ea typeface="+mn-ea"/>
                        <a:cs typeface="+mn-cs"/>
                      </a:endParaRPr>
                    </a:p>
                    <a:p>
                      <a:pPr marL="176213" lvl="0" indent="-176213">
                        <a:buFont typeface="Arial" panose="020B0604020202020204" pitchFamily="34" charset="0"/>
                        <a:buChar char="•"/>
                      </a:pPr>
                      <a:r>
                        <a:rPr lang="en-GB" sz="1400" b="0" kern="1200" dirty="0">
                          <a:solidFill>
                            <a:schemeClr val="tx1"/>
                          </a:solidFill>
                          <a:effectLst/>
                          <a:latin typeface="+mn-lt"/>
                          <a:ea typeface="+mn-ea"/>
                          <a:cs typeface="+mn-cs"/>
                        </a:rPr>
                        <a:t>Limited bait collection and fishing effort; and </a:t>
                      </a:r>
                      <a:endParaRPr lang="en-ZA" sz="1400" b="0" kern="1200" dirty="0">
                        <a:solidFill>
                          <a:schemeClr val="tx1"/>
                        </a:solidFill>
                        <a:effectLst/>
                        <a:latin typeface="+mn-lt"/>
                        <a:ea typeface="+mn-ea"/>
                        <a:cs typeface="+mn-cs"/>
                      </a:endParaRPr>
                    </a:p>
                    <a:p>
                      <a:pPr marL="176213" indent="-176213">
                        <a:buFont typeface="Arial" panose="020B0604020202020204" pitchFamily="34" charset="0"/>
                        <a:buChar char="•"/>
                      </a:pPr>
                      <a:r>
                        <a:rPr lang="en-GB" sz="1400" b="0" kern="1200" dirty="0">
                          <a:solidFill>
                            <a:schemeClr val="tx1"/>
                          </a:solidFill>
                          <a:effectLst/>
                          <a:latin typeface="+mn-lt"/>
                          <a:ea typeface="+mn-ea"/>
                          <a:cs typeface="+mn-cs"/>
                        </a:rPr>
                        <a:t>Human disturbance (</a:t>
                      </a:r>
                      <a:r>
                        <a:rPr lang="en-ZA" sz="1400" b="0" kern="1200" dirty="0">
                          <a:solidFill>
                            <a:schemeClr val="tx1"/>
                          </a:solidFill>
                          <a:effectLst/>
                          <a:latin typeface="+mn-lt"/>
                          <a:ea typeface="+mn-ea"/>
                          <a:cs typeface="+mn-cs"/>
                        </a:rPr>
                        <a:t>which influences bird abundance). </a:t>
                      </a:r>
                      <a:endParaRPr lang="en-ZA" sz="1400" b="0" dirty="0">
                        <a:solidFill>
                          <a:schemeClr val="tx1"/>
                        </a:solidFill>
                        <a:effectLst/>
                      </a:endParaRPr>
                    </a:p>
                  </a:txBody>
                  <a:tcPr marL="35717" marR="17545" marT="0" marB="0" anchor="ctr">
                    <a:solidFill>
                      <a:srgbClr val="E9EDF4"/>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dirty="0"/>
                    </a:p>
                  </a:txBody>
                  <a:tcPr/>
                </a:tc>
                <a:extLst>
                  <a:ext uri="{0D108BD9-81ED-4DB2-BD59-A6C34878D82A}">
                    <a16:rowId xmlns:a16="http://schemas.microsoft.com/office/drawing/2014/main" xmlns="" val="10004"/>
                  </a:ext>
                </a:extLst>
              </a:tr>
              <a:tr h="177028">
                <a:tc>
                  <a:txBody>
                    <a:bodyPr/>
                    <a:lstStyle/>
                    <a:p>
                      <a:pPr marL="0" indent="0">
                        <a:buFont typeface="Arial" panose="020B0604020202020204" pitchFamily="34" charset="0"/>
                        <a:buNone/>
                      </a:pPr>
                      <a:r>
                        <a:rPr lang="en-GB" sz="1400" dirty="0">
                          <a:effectLst/>
                        </a:rPr>
                        <a:t>Source of information</a:t>
                      </a:r>
                      <a:endParaRPr lang="en-ZA" sz="1400" dirty="0">
                        <a:solidFill>
                          <a:schemeClr val="tx1"/>
                        </a:solidFill>
                        <a:effectLst/>
                      </a:endParaRPr>
                    </a:p>
                  </a:txBody>
                  <a:tcPr marL="35717" marR="17545" marT="0" marB="0" anchor="ctr">
                    <a:solidFill>
                      <a:srgbClr val="4F81BD"/>
                    </a:solidFill>
                  </a:tcPr>
                </a:tc>
                <a:tc gridSpan="9">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effectLst/>
                          <a:latin typeface="+mn-lt"/>
                          <a:ea typeface="+mn-ea"/>
                          <a:cs typeface="+mn-cs"/>
                        </a:rPr>
                        <a:t>DWS (2015) Desktop Assessment of Estuaries in the </a:t>
                      </a:r>
                      <a:r>
                        <a:rPr lang="en-GB" sz="1400" kern="1200" dirty="0" err="1">
                          <a:solidFill>
                            <a:schemeClr val="dk1"/>
                          </a:solidFill>
                          <a:effectLst/>
                          <a:latin typeface="+mn-lt"/>
                          <a:ea typeface="+mn-ea"/>
                          <a:cs typeface="+mn-cs"/>
                        </a:rPr>
                        <a:t>Gouritz</a:t>
                      </a:r>
                      <a:r>
                        <a:rPr lang="en-GB" sz="1400" kern="1200" dirty="0">
                          <a:solidFill>
                            <a:schemeClr val="dk1"/>
                          </a:solidFill>
                          <a:effectLst/>
                          <a:latin typeface="+mn-lt"/>
                          <a:ea typeface="+mn-ea"/>
                          <a:cs typeface="+mn-cs"/>
                        </a:rPr>
                        <a:t> WMA</a:t>
                      </a:r>
                      <a:endParaRPr lang="en-ZA" sz="1400" dirty="0">
                        <a:effectLst/>
                        <a:latin typeface="Arial"/>
                        <a:ea typeface="Arial"/>
                        <a:cs typeface="Times New Roman"/>
                      </a:endParaRPr>
                    </a:p>
                  </a:txBody>
                  <a:tcPr marL="35717" marR="17545" marT="0" marB="0" anchor="ctr">
                    <a:solidFill>
                      <a:srgbClr val="D0D8E8"/>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5"/>
                  </a:ext>
                </a:extLst>
              </a:tr>
            </a:tbl>
          </a:graphicData>
        </a:graphic>
      </p:graphicFrame>
      <p:sp>
        <p:nvSpPr>
          <p:cNvPr id="4" name="Title 1">
            <a:extLst>
              <a:ext uri="{FF2B5EF4-FFF2-40B4-BE49-F238E27FC236}">
                <a16:creationId xmlns:a16="http://schemas.microsoft.com/office/drawing/2014/main" xmlns="" id="{4A4D1D10-8FDC-491F-A53B-E66F5DB6948D}"/>
              </a:ext>
            </a:extLst>
          </p:cNvPr>
          <p:cNvSpPr txBox="1">
            <a:spLocks/>
          </p:cNvSpPr>
          <p:nvPr/>
        </p:nvSpPr>
        <p:spPr>
          <a:xfrm>
            <a:off x="1655064" y="237718"/>
            <a:ext cx="7314802" cy="62181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3200" b="1" dirty="0">
                <a:solidFill>
                  <a:schemeClr val="bg2">
                    <a:lumMod val="25000"/>
                  </a:schemeClr>
                </a:solidFill>
                <a:latin typeface="+mn-lt"/>
                <a:ea typeface="ＭＳ Ｐゴシック" pitchFamily="34" charset="-128"/>
                <a:cs typeface="+mn-cs"/>
              </a:rPr>
              <a:t>Estuary RQO Template – </a:t>
            </a:r>
            <a:r>
              <a:rPr lang="en-US" sz="3200" b="1" dirty="0" err="1">
                <a:solidFill>
                  <a:schemeClr val="bg2">
                    <a:lumMod val="25000"/>
                  </a:schemeClr>
                </a:solidFill>
                <a:latin typeface="+mn-lt"/>
                <a:ea typeface="ＭＳ Ｐゴシック" pitchFamily="34" charset="-128"/>
                <a:cs typeface="+mn-cs"/>
              </a:rPr>
              <a:t>Hartenbos</a:t>
            </a:r>
            <a:r>
              <a:rPr lang="en-US" sz="3200" b="1" dirty="0">
                <a:solidFill>
                  <a:schemeClr val="bg2">
                    <a:lumMod val="25000"/>
                  </a:schemeClr>
                </a:solidFill>
                <a:latin typeface="+mn-lt"/>
                <a:ea typeface="ＭＳ Ｐゴシック" pitchFamily="34" charset="-128"/>
                <a:cs typeface="+mn-cs"/>
              </a:rPr>
              <a:t> </a:t>
            </a:r>
            <a:r>
              <a:rPr lang="en-US" sz="2400" b="1" dirty="0">
                <a:solidFill>
                  <a:schemeClr val="bg2">
                    <a:lumMod val="25000"/>
                  </a:schemeClr>
                </a:solidFill>
                <a:latin typeface="+mn-lt"/>
                <a:ea typeface="ＭＳ Ｐゴシック" pitchFamily="34" charset="-128"/>
                <a:cs typeface="+mn-cs"/>
              </a:rPr>
              <a:t>(cont’d)</a:t>
            </a:r>
            <a:endParaRPr lang="en-ZA" sz="3200" b="1" dirty="0">
              <a:solidFill>
                <a:schemeClr val="bg2">
                  <a:lumMod val="25000"/>
                </a:schemeClr>
              </a:solidFill>
              <a:latin typeface="+mn-lt"/>
              <a:ea typeface="ＭＳ Ｐゴシック" pitchFamily="34" charset="-128"/>
              <a:cs typeface="+mn-cs"/>
            </a:endParaRPr>
          </a:p>
        </p:txBody>
      </p:sp>
    </p:spTree>
    <p:extLst>
      <p:ext uri="{BB962C8B-B14F-4D97-AF65-F5344CB8AC3E}">
        <p14:creationId xmlns:p14="http://schemas.microsoft.com/office/powerpoint/2010/main" val="26684781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094" y="0"/>
            <a:ext cx="9212094" cy="1600200"/>
          </a:xfrm>
          <a:prstGeom prst="rect">
            <a:avLst/>
          </a:prstGeom>
          <a:gradFill>
            <a:gsLst>
              <a:gs pos="0">
                <a:schemeClr val="accent1">
                  <a:tint val="100000"/>
                  <a:shade val="100000"/>
                  <a:satMod val="130000"/>
                  <a:alpha val="2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ZA" u="sng" dirty="0"/>
              <a:t>Dams </a:t>
            </a:r>
            <a:endParaRPr lang="en-GB" u="sng" dirty="0"/>
          </a:p>
        </p:txBody>
      </p:sp>
      <p:pic>
        <p:nvPicPr>
          <p:cNvPr id="1028" name="Picture 4" descr="Image result for theewaterskloo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43357" y="0"/>
            <a:ext cx="2400643" cy="16002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6" name="Picture 4" descr="Image result for theewaterskloo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00643" cy="16002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aphicFrame>
        <p:nvGraphicFramePr>
          <p:cNvPr id="9" name="Content Placeholder 3">
            <a:extLst>
              <a:ext uri="{FF2B5EF4-FFF2-40B4-BE49-F238E27FC236}">
                <a16:creationId xmlns:a16="http://schemas.microsoft.com/office/drawing/2014/main" xmlns="" id="{AF771BF7-1516-451E-83F5-DC2834881350}"/>
              </a:ext>
            </a:extLst>
          </p:cNvPr>
          <p:cNvGraphicFramePr>
            <a:graphicFrameLocks/>
          </p:cNvGraphicFramePr>
          <p:nvPr>
            <p:extLst/>
          </p:nvPr>
        </p:nvGraphicFramePr>
        <p:xfrm>
          <a:off x="2602741" y="1874838"/>
          <a:ext cx="4611373" cy="3999970"/>
        </p:xfrm>
        <a:graphic>
          <a:graphicData uri="http://schemas.openxmlformats.org/drawingml/2006/table">
            <a:tbl>
              <a:tblPr firstRow="1" firstCol="1" bandRow="1">
                <a:tableStyleId>{5C22544A-7EE6-4342-B048-85BDC9FD1C3A}</a:tableStyleId>
              </a:tblPr>
              <a:tblGrid>
                <a:gridCol w="1320035">
                  <a:extLst>
                    <a:ext uri="{9D8B030D-6E8A-4147-A177-3AD203B41FA5}">
                      <a16:colId xmlns:a16="http://schemas.microsoft.com/office/drawing/2014/main" xmlns="" val="2741655713"/>
                    </a:ext>
                  </a:extLst>
                </a:gridCol>
                <a:gridCol w="1428650">
                  <a:extLst>
                    <a:ext uri="{9D8B030D-6E8A-4147-A177-3AD203B41FA5}">
                      <a16:colId xmlns:a16="http://schemas.microsoft.com/office/drawing/2014/main" xmlns="" val="1560314043"/>
                    </a:ext>
                  </a:extLst>
                </a:gridCol>
                <a:gridCol w="1862688">
                  <a:extLst>
                    <a:ext uri="{9D8B030D-6E8A-4147-A177-3AD203B41FA5}">
                      <a16:colId xmlns:a16="http://schemas.microsoft.com/office/drawing/2014/main" xmlns="" val="1222141978"/>
                    </a:ext>
                  </a:extLst>
                </a:gridCol>
              </a:tblGrid>
              <a:tr h="408456">
                <a:tc>
                  <a:txBody>
                    <a:bodyPr/>
                    <a:lstStyle/>
                    <a:p>
                      <a:pPr marL="0" marR="0">
                        <a:lnSpc>
                          <a:spcPct val="107000"/>
                        </a:lnSpc>
                        <a:spcBef>
                          <a:spcPts val="0"/>
                        </a:spcBef>
                        <a:spcAft>
                          <a:spcPts val="800"/>
                        </a:spcAft>
                      </a:pPr>
                      <a:endParaRPr lang="en-US" sz="1050" kern="1200">
                        <a:solidFill>
                          <a:schemeClr val="bg1"/>
                        </a:solidFill>
                        <a:effectLst/>
                        <a:latin typeface="+mn-lt"/>
                        <a:ea typeface="+mn-ea"/>
                        <a:cs typeface="+mn-cs"/>
                      </a:endParaRPr>
                    </a:p>
                  </a:txBody>
                  <a:tcPr marL="34565" marR="34565" marT="0" marB="0" anchor="ctr"/>
                </a:tc>
                <a:tc>
                  <a:txBody>
                    <a:bodyPr/>
                    <a:lstStyle/>
                    <a:p>
                      <a:pPr marL="0" marR="0">
                        <a:lnSpc>
                          <a:spcPct val="107000"/>
                        </a:lnSpc>
                        <a:spcBef>
                          <a:spcPts val="0"/>
                        </a:spcBef>
                        <a:spcAft>
                          <a:spcPts val="800"/>
                        </a:spcAft>
                      </a:pPr>
                      <a:r>
                        <a:rPr lang="en-ZA" sz="1800" kern="1200" dirty="0">
                          <a:solidFill>
                            <a:schemeClr val="bg1"/>
                          </a:solidFill>
                          <a:effectLst/>
                          <a:latin typeface="+mn-lt"/>
                          <a:ea typeface="+mn-ea"/>
                          <a:cs typeface="+mn-cs"/>
                        </a:rPr>
                        <a:t> Component</a:t>
                      </a:r>
                      <a:endParaRPr lang="en-US" sz="1800" kern="1200" dirty="0">
                        <a:solidFill>
                          <a:schemeClr val="bg1"/>
                        </a:solidFill>
                        <a:effectLst/>
                        <a:latin typeface="+mn-lt"/>
                        <a:ea typeface="+mn-ea"/>
                        <a:cs typeface="+mn-cs"/>
                      </a:endParaRPr>
                    </a:p>
                  </a:txBody>
                  <a:tcPr marL="34565" marR="34565" marT="0" marB="0" anchor="ctr"/>
                </a:tc>
                <a:tc>
                  <a:txBody>
                    <a:bodyPr/>
                    <a:lstStyle/>
                    <a:p>
                      <a:pPr marL="0" marR="0">
                        <a:lnSpc>
                          <a:spcPct val="107000"/>
                        </a:lnSpc>
                        <a:spcBef>
                          <a:spcPts val="0"/>
                        </a:spcBef>
                        <a:spcAft>
                          <a:spcPts val="800"/>
                        </a:spcAft>
                      </a:pPr>
                      <a:r>
                        <a:rPr lang="en-ZA" sz="1800" kern="1200" dirty="0">
                          <a:solidFill>
                            <a:schemeClr val="bg1"/>
                          </a:solidFill>
                          <a:effectLst/>
                          <a:latin typeface="+mn-lt"/>
                          <a:ea typeface="+mn-ea"/>
                          <a:cs typeface="+mn-cs"/>
                        </a:rPr>
                        <a:t>Sub-component</a:t>
                      </a:r>
                      <a:endParaRPr lang="en-US" sz="1800" kern="1200" dirty="0">
                        <a:solidFill>
                          <a:schemeClr val="bg1"/>
                        </a:solidFill>
                        <a:effectLst/>
                        <a:latin typeface="+mn-lt"/>
                        <a:ea typeface="+mn-ea"/>
                        <a:cs typeface="+mn-cs"/>
                      </a:endParaRPr>
                    </a:p>
                  </a:txBody>
                  <a:tcPr marL="34565" marR="34565" marT="0" marB="0" anchor="ctr"/>
                </a:tc>
                <a:extLst>
                  <a:ext uri="{0D108BD9-81ED-4DB2-BD59-A6C34878D82A}">
                    <a16:rowId xmlns:a16="http://schemas.microsoft.com/office/drawing/2014/main" xmlns="" val="3499632892"/>
                  </a:ext>
                </a:extLst>
              </a:tr>
              <a:tr h="499877">
                <a:tc rowSpan="2">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rowSpan="2">
                  <a:txBody>
                    <a:bodyPr/>
                    <a:lstStyle/>
                    <a:p>
                      <a:pPr marL="0" marR="0">
                        <a:lnSpc>
                          <a:spcPct val="107000"/>
                        </a:lnSpc>
                        <a:spcBef>
                          <a:spcPts val="0"/>
                        </a:spcBef>
                        <a:spcAft>
                          <a:spcPts val="800"/>
                        </a:spcAft>
                      </a:pPr>
                      <a:r>
                        <a:rPr lang="en-ZA" sz="1800" kern="1200" dirty="0">
                          <a:solidFill>
                            <a:schemeClr val="bg1"/>
                          </a:solidFill>
                          <a:effectLst/>
                          <a:latin typeface="+mn-lt"/>
                          <a:ea typeface="+mn-ea"/>
                          <a:cs typeface="+mn-cs"/>
                        </a:rPr>
                        <a:t> QUANTITY</a:t>
                      </a:r>
                      <a:endParaRPr lang="en-US" sz="180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nSpc>
                          <a:spcPct val="107000"/>
                        </a:lnSpc>
                        <a:spcBef>
                          <a:spcPts val="0"/>
                        </a:spcBef>
                        <a:spcAft>
                          <a:spcPts val="800"/>
                        </a:spcAft>
                      </a:pPr>
                      <a:r>
                        <a:rPr lang="en-ZA" sz="1800" kern="1200" dirty="0">
                          <a:solidFill>
                            <a:schemeClr val="dk1"/>
                          </a:solidFill>
                          <a:effectLst/>
                          <a:latin typeface="+mn-lt"/>
                          <a:ea typeface="+mn-ea"/>
                          <a:cs typeface="+mn-cs"/>
                        </a:rPr>
                        <a:t> High flows</a:t>
                      </a:r>
                      <a:endParaRPr lang="en-US" sz="1800" kern="1200" dirty="0">
                        <a:solidFill>
                          <a:schemeClr val="dk1"/>
                        </a:solidFill>
                        <a:effectLst/>
                        <a:latin typeface="+mn-lt"/>
                        <a:ea typeface="+mn-ea"/>
                        <a:cs typeface="+mn-cs"/>
                      </a:endParaRPr>
                    </a:p>
                  </a:txBody>
                  <a:tcPr marL="34565" marR="34565" marT="0" marB="0" anchor="ctr"/>
                </a:tc>
                <a:extLst>
                  <a:ext uri="{0D108BD9-81ED-4DB2-BD59-A6C34878D82A}">
                    <a16:rowId xmlns:a16="http://schemas.microsoft.com/office/drawing/2014/main" xmlns="" val="1686489889"/>
                  </a:ext>
                </a:extLst>
              </a:tr>
              <a:tr h="567001">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800"/>
                        </a:spcAft>
                      </a:pPr>
                      <a:r>
                        <a:rPr lang="en-ZA" sz="1800" kern="1200" dirty="0">
                          <a:solidFill>
                            <a:schemeClr val="dk1"/>
                          </a:solidFill>
                          <a:effectLst/>
                          <a:latin typeface="+mn-lt"/>
                          <a:ea typeface="+mn-ea"/>
                          <a:cs typeface="+mn-cs"/>
                        </a:rPr>
                        <a:t> Low flows</a:t>
                      </a:r>
                      <a:endParaRPr lang="en-US" sz="1800" kern="1200" dirty="0">
                        <a:solidFill>
                          <a:schemeClr val="dk1"/>
                        </a:solidFill>
                        <a:effectLst/>
                        <a:latin typeface="+mn-lt"/>
                        <a:ea typeface="+mn-ea"/>
                        <a:cs typeface="+mn-cs"/>
                      </a:endParaRPr>
                    </a:p>
                  </a:txBody>
                  <a:tcPr marL="34565" marR="34565" marT="0" marB="0" anchor="ctr"/>
                </a:tc>
                <a:extLst>
                  <a:ext uri="{0D108BD9-81ED-4DB2-BD59-A6C34878D82A}">
                    <a16:rowId xmlns:a16="http://schemas.microsoft.com/office/drawing/2014/main" xmlns="" val="1902568591"/>
                  </a:ext>
                </a:extLst>
              </a:tr>
              <a:tr h="552704">
                <a:tc rowSpan="3">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rowSpan="3">
                  <a:txBody>
                    <a:bodyPr/>
                    <a:lstStyle/>
                    <a:p>
                      <a:pPr marL="0" marR="0">
                        <a:lnSpc>
                          <a:spcPct val="100000"/>
                        </a:lnSpc>
                        <a:spcBef>
                          <a:spcPts val="0"/>
                        </a:spcBef>
                        <a:spcAft>
                          <a:spcPts val="0"/>
                        </a:spcAft>
                      </a:pPr>
                      <a:r>
                        <a:rPr lang="en-ZA" sz="1800" kern="1200" dirty="0">
                          <a:solidFill>
                            <a:schemeClr val="bg1"/>
                          </a:solidFill>
                          <a:effectLst/>
                          <a:latin typeface="+mn-lt"/>
                          <a:ea typeface="+mn-ea"/>
                          <a:cs typeface="+mn-cs"/>
                        </a:rPr>
                        <a:t> WATER</a:t>
                      </a:r>
                    </a:p>
                    <a:p>
                      <a:pPr marL="0" marR="0">
                        <a:lnSpc>
                          <a:spcPct val="100000"/>
                        </a:lnSpc>
                        <a:spcBef>
                          <a:spcPts val="0"/>
                        </a:spcBef>
                        <a:spcAft>
                          <a:spcPts val="0"/>
                        </a:spcAft>
                      </a:pPr>
                      <a:r>
                        <a:rPr lang="en-ZA" sz="1800" kern="1200" dirty="0">
                          <a:solidFill>
                            <a:schemeClr val="bg1"/>
                          </a:solidFill>
                          <a:effectLst/>
                          <a:latin typeface="+mn-lt"/>
                          <a:ea typeface="+mn-ea"/>
                          <a:cs typeface="+mn-cs"/>
                        </a:rPr>
                        <a:t> QUALITY</a:t>
                      </a:r>
                      <a:endParaRPr lang="en-US" sz="180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nSpc>
                          <a:spcPct val="105000"/>
                        </a:lnSpc>
                        <a:spcBef>
                          <a:spcPts val="300"/>
                        </a:spcBef>
                        <a:spcAft>
                          <a:spcPts val="0"/>
                        </a:spcAft>
                      </a:pPr>
                      <a:r>
                        <a:rPr lang="en-ZA" sz="1800" kern="1200" dirty="0">
                          <a:solidFill>
                            <a:schemeClr val="dk1"/>
                          </a:solidFill>
                          <a:effectLst/>
                          <a:latin typeface="+mn-lt"/>
                          <a:ea typeface="+mn-ea"/>
                          <a:cs typeface="+mn-cs"/>
                        </a:rPr>
                        <a:t> Nutrients</a:t>
                      </a:r>
                      <a:endParaRPr lang="en-US" sz="1800" kern="1200" dirty="0">
                        <a:solidFill>
                          <a:schemeClr val="dk1"/>
                        </a:solidFill>
                        <a:effectLst/>
                        <a:latin typeface="+mn-lt"/>
                        <a:ea typeface="+mn-ea"/>
                        <a:cs typeface="+mn-cs"/>
                      </a:endParaRPr>
                    </a:p>
                  </a:txBody>
                  <a:tcPr marL="17780" marR="17780" marT="0" marB="0" anchor="ctr"/>
                </a:tc>
                <a:extLst>
                  <a:ext uri="{0D108BD9-81ED-4DB2-BD59-A6C34878D82A}">
                    <a16:rowId xmlns:a16="http://schemas.microsoft.com/office/drawing/2014/main" xmlns="" val="489607805"/>
                  </a:ext>
                </a:extLst>
              </a:tr>
              <a:tr h="501663">
                <a:tc vMerge="1">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vMerge="1">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nSpc>
                          <a:spcPct val="105000"/>
                        </a:lnSpc>
                        <a:spcBef>
                          <a:spcPts val="300"/>
                        </a:spcBef>
                        <a:spcAft>
                          <a:spcPts val="0"/>
                        </a:spcAft>
                      </a:pPr>
                      <a:r>
                        <a:rPr lang="en-ZA" sz="1800" kern="1200" dirty="0">
                          <a:solidFill>
                            <a:schemeClr val="dk1"/>
                          </a:solidFill>
                          <a:effectLst/>
                          <a:latin typeface="+mn-lt"/>
                          <a:ea typeface="+mn-ea"/>
                          <a:cs typeface="+mn-cs"/>
                        </a:rPr>
                        <a:t> Salts</a:t>
                      </a:r>
                      <a:endParaRPr lang="en-US" sz="1800" kern="1200" dirty="0">
                        <a:solidFill>
                          <a:schemeClr val="dk1"/>
                        </a:solidFill>
                        <a:effectLst/>
                        <a:latin typeface="+mn-lt"/>
                        <a:ea typeface="+mn-ea"/>
                        <a:cs typeface="+mn-cs"/>
                      </a:endParaRPr>
                    </a:p>
                  </a:txBody>
                  <a:tcPr marL="17780" marR="17780" marT="0" marB="0" anchor="ctr"/>
                </a:tc>
                <a:extLst>
                  <a:ext uri="{0D108BD9-81ED-4DB2-BD59-A6C34878D82A}">
                    <a16:rowId xmlns:a16="http://schemas.microsoft.com/office/drawing/2014/main" xmlns="" val="407529308"/>
                  </a:ext>
                </a:extLst>
              </a:tr>
              <a:tr h="501663">
                <a:tc vMerge="1">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vMerge="1">
                  <a:txBody>
                    <a:bodyPr/>
                    <a:lstStyle/>
                    <a:p>
                      <a:pPr marL="0" marR="0">
                        <a:lnSpc>
                          <a:spcPct val="100000"/>
                        </a:lnSpc>
                        <a:spcBef>
                          <a:spcPts val="0"/>
                        </a:spcBef>
                        <a:spcAft>
                          <a:spcPts val="0"/>
                        </a:spcAft>
                      </a:pPr>
                      <a:endParaRPr lang="en-US" sz="180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nSpc>
                          <a:spcPct val="105000"/>
                        </a:lnSpc>
                        <a:spcBef>
                          <a:spcPts val="300"/>
                        </a:spcBef>
                        <a:spcAft>
                          <a:spcPts val="0"/>
                        </a:spcAft>
                      </a:pPr>
                      <a:r>
                        <a:rPr lang="en-ZA" sz="1800" kern="1200" dirty="0">
                          <a:solidFill>
                            <a:schemeClr val="dk1"/>
                          </a:solidFill>
                          <a:effectLst/>
                          <a:latin typeface="+mn-lt"/>
                          <a:ea typeface="+mn-ea"/>
                          <a:cs typeface="+mn-cs"/>
                        </a:rPr>
                        <a:t> Pathogens</a:t>
                      </a:r>
                      <a:endParaRPr lang="en-US" sz="1800" kern="1200" dirty="0">
                        <a:solidFill>
                          <a:schemeClr val="dk1"/>
                        </a:solidFill>
                        <a:effectLst/>
                        <a:latin typeface="+mn-lt"/>
                        <a:ea typeface="+mn-ea"/>
                        <a:cs typeface="+mn-cs"/>
                      </a:endParaRPr>
                    </a:p>
                  </a:txBody>
                  <a:tcPr marL="17780" marR="17780" marT="0" marB="0" anchor="ctr"/>
                </a:tc>
                <a:extLst>
                  <a:ext uri="{0D108BD9-81ED-4DB2-BD59-A6C34878D82A}">
                    <a16:rowId xmlns:a16="http://schemas.microsoft.com/office/drawing/2014/main" xmlns="" val="2444436724"/>
                  </a:ext>
                </a:extLst>
              </a:tr>
              <a:tr h="458249">
                <a:tc rowSpan="2">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rowSpan="2">
                  <a:txBody>
                    <a:bodyPr/>
                    <a:lstStyle/>
                    <a:p>
                      <a:pPr marL="0" marR="0">
                        <a:lnSpc>
                          <a:spcPct val="107000"/>
                        </a:lnSpc>
                        <a:spcBef>
                          <a:spcPts val="0"/>
                        </a:spcBef>
                        <a:spcAft>
                          <a:spcPts val="800"/>
                        </a:spcAft>
                      </a:pPr>
                      <a:r>
                        <a:rPr lang="en-ZA" sz="1800" kern="1200" dirty="0">
                          <a:solidFill>
                            <a:schemeClr val="bg1"/>
                          </a:solidFill>
                          <a:effectLst/>
                          <a:latin typeface="+mn-lt"/>
                          <a:ea typeface="+mn-ea"/>
                          <a:cs typeface="+mn-cs"/>
                        </a:rPr>
                        <a:t> BIOTA</a:t>
                      </a:r>
                      <a:endParaRPr lang="en-US" sz="180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nSpc>
                          <a:spcPct val="105000"/>
                        </a:lnSpc>
                        <a:spcBef>
                          <a:spcPts val="300"/>
                        </a:spcBef>
                        <a:spcAft>
                          <a:spcPts val="0"/>
                        </a:spcAft>
                      </a:pPr>
                      <a:r>
                        <a:rPr lang="en-ZA" sz="1800" kern="1200" dirty="0">
                          <a:solidFill>
                            <a:schemeClr val="dk1"/>
                          </a:solidFill>
                          <a:effectLst/>
                          <a:latin typeface="+mn-lt"/>
                          <a:ea typeface="+mn-ea"/>
                          <a:cs typeface="+mn-cs"/>
                        </a:rPr>
                        <a:t> Fish</a:t>
                      </a:r>
                      <a:endParaRPr lang="en-US" sz="1800" kern="1200" dirty="0">
                        <a:solidFill>
                          <a:schemeClr val="dk1"/>
                        </a:solidFill>
                        <a:effectLst/>
                        <a:latin typeface="+mn-lt"/>
                        <a:ea typeface="+mn-ea"/>
                        <a:cs typeface="+mn-cs"/>
                      </a:endParaRPr>
                    </a:p>
                  </a:txBody>
                  <a:tcPr marL="17780" marR="17780" marT="0" marB="0" anchor="ctr"/>
                </a:tc>
                <a:extLst>
                  <a:ext uri="{0D108BD9-81ED-4DB2-BD59-A6C34878D82A}">
                    <a16:rowId xmlns:a16="http://schemas.microsoft.com/office/drawing/2014/main" xmlns="" val="108134240"/>
                  </a:ext>
                </a:extLst>
              </a:tr>
              <a:tr h="510357">
                <a:tc vMerge="1">
                  <a:txBody>
                    <a:bodyPr/>
                    <a:lstStyle/>
                    <a:p>
                      <a:endParaRPr lang="en-US"/>
                    </a:p>
                  </a:txBody>
                  <a:tcPr/>
                </a:tc>
                <a:tc vMerge="1">
                  <a:txBody>
                    <a:bodyPr/>
                    <a:lstStyle/>
                    <a:p>
                      <a:endParaRPr lang="en-US"/>
                    </a:p>
                  </a:txBody>
                  <a:tcPr/>
                </a:tc>
                <a:tc>
                  <a:txBody>
                    <a:bodyPr/>
                    <a:lstStyle/>
                    <a:p>
                      <a:pPr marL="0" marR="0">
                        <a:lnSpc>
                          <a:spcPct val="105000"/>
                        </a:lnSpc>
                        <a:spcBef>
                          <a:spcPts val="300"/>
                        </a:spcBef>
                        <a:spcAft>
                          <a:spcPts val="0"/>
                        </a:spcAft>
                      </a:pPr>
                      <a:r>
                        <a:rPr lang="en-ZA" sz="1800" kern="1200" dirty="0">
                          <a:solidFill>
                            <a:schemeClr val="dk1"/>
                          </a:solidFill>
                          <a:effectLst/>
                          <a:latin typeface="+mn-lt"/>
                          <a:ea typeface="+mn-ea"/>
                          <a:cs typeface="+mn-cs"/>
                        </a:rPr>
                        <a:t> Phytoplankton</a:t>
                      </a:r>
                      <a:endParaRPr lang="en-US" sz="1800" kern="1200" dirty="0">
                        <a:solidFill>
                          <a:schemeClr val="dk1"/>
                        </a:solidFill>
                        <a:effectLst/>
                        <a:latin typeface="+mn-lt"/>
                        <a:ea typeface="+mn-ea"/>
                        <a:cs typeface="+mn-cs"/>
                      </a:endParaRPr>
                    </a:p>
                  </a:txBody>
                  <a:tcPr marL="17780" marR="17780" marT="0" marB="0" anchor="ctr"/>
                </a:tc>
                <a:extLst>
                  <a:ext uri="{0D108BD9-81ED-4DB2-BD59-A6C34878D82A}">
                    <a16:rowId xmlns:a16="http://schemas.microsoft.com/office/drawing/2014/main" xmlns="" val="1516319494"/>
                  </a:ext>
                </a:extLst>
              </a:tr>
            </a:tbl>
          </a:graphicData>
        </a:graphic>
      </p:graphicFrame>
      <p:pic>
        <p:nvPicPr>
          <p:cNvPr id="10" name="Graphic 9" descr="Water">
            <a:extLst>
              <a:ext uri="{FF2B5EF4-FFF2-40B4-BE49-F238E27FC236}">
                <a16:creationId xmlns:a16="http://schemas.microsoft.com/office/drawing/2014/main" xmlns="" id="{F7772987-AA00-4A04-BBBC-4CD38F92056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835601" y="2361239"/>
            <a:ext cx="914400" cy="914400"/>
          </a:xfrm>
          <a:prstGeom prst="rect">
            <a:avLst/>
          </a:prstGeom>
          <a:effectLst>
            <a:outerShdw blurRad="50800" dist="38100" dir="8100000" algn="tr" rotWithShape="0">
              <a:prstClr val="black">
                <a:alpha val="40000"/>
              </a:prstClr>
            </a:outerShdw>
          </a:effectLst>
        </p:spPr>
      </p:pic>
      <p:pic>
        <p:nvPicPr>
          <p:cNvPr id="11" name="Graphic 10" descr="Water">
            <a:extLst>
              <a:ext uri="{FF2B5EF4-FFF2-40B4-BE49-F238E27FC236}">
                <a16:creationId xmlns:a16="http://schemas.microsoft.com/office/drawing/2014/main" xmlns="" id="{CBC96D05-0172-42FB-8ED6-2FDDA93C5A8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840197" y="3660823"/>
            <a:ext cx="914400" cy="914400"/>
          </a:xfrm>
          <a:prstGeom prst="rect">
            <a:avLst/>
          </a:prstGeom>
          <a:effectLst>
            <a:outerShdw blurRad="50800" dist="38100" dir="5400000" algn="t" rotWithShape="0">
              <a:prstClr val="black">
                <a:alpha val="40000"/>
              </a:prstClr>
            </a:outerShdw>
          </a:effectLst>
        </p:spPr>
      </p:pic>
      <p:pic>
        <p:nvPicPr>
          <p:cNvPr id="13" name="Graphic 12" descr="Fish">
            <a:extLst>
              <a:ext uri="{FF2B5EF4-FFF2-40B4-BE49-F238E27FC236}">
                <a16:creationId xmlns:a16="http://schemas.microsoft.com/office/drawing/2014/main" xmlns="" id="{1352A3DB-440D-4350-82EB-34C8CC0000E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900196" y="5083814"/>
            <a:ext cx="785210" cy="785210"/>
          </a:xfrm>
          <a:prstGeom prst="rect">
            <a:avLst/>
          </a:prstGeom>
        </p:spPr>
      </p:pic>
    </p:spTree>
    <p:extLst>
      <p:ext uri="{BB962C8B-B14F-4D97-AF65-F5344CB8AC3E}">
        <p14:creationId xmlns:p14="http://schemas.microsoft.com/office/powerpoint/2010/main" val="437793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074534" y="1154249"/>
            <a:ext cx="6730678" cy="4657027"/>
          </a:xfrm>
        </p:spPr>
        <p:txBody>
          <a:bodyPr/>
          <a:lstStyle/>
          <a:p>
            <a:r>
              <a:rPr lang="en-ZA" sz="2400" dirty="0"/>
              <a:t>8 Prioritised dams</a:t>
            </a:r>
          </a:p>
          <a:p>
            <a:r>
              <a:rPr lang="en-US" sz="2400" dirty="0" err="1"/>
              <a:t>Breede</a:t>
            </a:r>
            <a:r>
              <a:rPr lang="en-US" sz="2400" dirty="0"/>
              <a:t>-Overberg area</a:t>
            </a:r>
          </a:p>
          <a:p>
            <a:pPr lvl="1">
              <a:buFont typeface="Courier New" panose="02070309020205020404" pitchFamily="49" charset="0"/>
              <a:buChar char="o"/>
            </a:pPr>
            <a:r>
              <a:rPr lang="en-US" sz="2000" dirty="0" err="1">
                <a:solidFill>
                  <a:srgbClr val="0070C0"/>
                </a:solidFill>
              </a:rPr>
              <a:t>Theewaterskloof</a:t>
            </a:r>
            <a:endParaRPr lang="en-US" sz="2000" dirty="0">
              <a:solidFill>
                <a:srgbClr val="0070C0"/>
              </a:solidFill>
            </a:endParaRPr>
          </a:p>
          <a:p>
            <a:pPr lvl="1">
              <a:buFont typeface="Courier New" panose="02070309020205020404" pitchFamily="49" charset="0"/>
              <a:buChar char="o"/>
            </a:pPr>
            <a:r>
              <a:rPr lang="en-US" sz="2000" dirty="0">
                <a:solidFill>
                  <a:srgbClr val="0070C0"/>
                </a:solidFill>
              </a:rPr>
              <a:t>Greater </a:t>
            </a:r>
            <a:r>
              <a:rPr lang="en-US" sz="2000" dirty="0" err="1">
                <a:solidFill>
                  <a:srgbClr val="0070C0"/>
                </a:solidFill>
              </a:rPr>
              <a:t>Brandvlei</a:t>
            </a:r>
            <a:endParaRPr lang="en-US" sz="2000" dirty="0">
              <a:solidFill>
                <a:srgbClr val="0070C0"/>
              </a:solidFill>
            </a:endParaRPr>
          </a:p>
          <a:p>
            <a:pPr lvl="1">
              <a:buFont typeface="Courier New" panose="02070309020205020404" pitchFamily="49" charset="0"/>
              <a:buChar char="o"/>
            </a:pPr>
            <a:r>
              <a:rPr lang="en-ZA" sz="2000" dirty="0">
                <a:solidFill>
                  <a:srgbClr val="0070C0"/>
                </a:solidFill>
              </a:rPr>
              <a:t>C</a:t>
            </a:r>
            <a:r>
              <a:rPr lang="en-US" sz="2000" dirty="0" err="1">
                <a:solidFill>
                  <a:srgbClr val="0070C0"/>
                </a:solidFill>
              </a:rPr>
              <a:t>eres-Koekedouw</a:t>
            </a:r>
            <a:endParaRPr lang="en-US" sz="2000" dirty="0">
              <a:solidFill>
                <a:srgbClr val="0070C0"/>
              </a:solidFill>
            </a:endParaRPr>
          </a:p>
          <a:p>
            <a:pPr lvl="1">
              <a:buFont typeface="Courier New" panose="02070309020205020404" pitchFamily="49" charset="0"/>
              <a:buChar char="o"/>
            </a:pPr>
            <a:r>
              <a:rPr lang="en-ZA" sz="2000" dirty="0" err="1">
                <a:solidFill>
                  <a:srgbClr val="0070C0"/>
                </a:solidFill>
              </a:rPr>
              <a:t>Eikenhof</a:t>
            </a:r>
            <a:endParaRPr lang="en-ZA" sz="2000" dirty="0">
              <a:solidFill>
                <a:srgbClr val="0070C0"/>
              </a:solidFill>
            </a:endParaRPr>
          </a:p>
          <a:p>
            <a:pPr lvl="1">
              <a:buFont typeface="Courier New" panose="02070309020205020404" pitchFamily="49" charset="0"/>
              <a:buChar char="o"/>
            </a:pPr>
            <a:r>
              <a:rPr lang="en-ZA" sz="2000" dirty="0">
                <a:solidFill>
                  <a:srgbClr val="0070C0"/>
                </a:solidFill>
              </a:rPr>
              <a:t>K</a:t>
            </a:r>
            <a:r>
              <a:rPr lang="en-US" sz="2000" dirty="0" err="1">
                <a:solidFill>
                  <a:srgbClr val="0070C0"/>
                </a:solidFill>
              </a:rPr>
              <a:t>ogelberg</a:t>
            </a:r>
            <a:endParaRPr lang="en-US" sz="2000" dirty="0">
              <a:solidFill>
                <a:srgbClr val="0070C0"/>
              </a:solidFill>
            </a:endParaRPr>
          </a:p>
          <a:p>
            <a:pPr lvl="1">
              <a:buFont typeface="Courier New" panose="02070309020205020404" pitchFamily="49" charset="0"/>
              <a:buChar char="o"/>
            </a:pPr>
            <a:r>
              <a:rPr lang="en-ZA" sz="2000" dirty="0">
                <a:solidFill>
                  <a:srgbClr val="0070C0"/>
                </a:solidFill>
              </a:rPr>
              <a:t>A</a:t>
            </a:r>
            <a:r>
              <a:rPr lang="en-US" sz="2000" dirty="0" err="1">
                <a:solidFill>
                  <a:srgbClr val="0070C0"/>
                </a:solidFill>
              </a:rPr>
              <a:t>rieskraal</a:t>
            </a:r>
            <a:endParaRPr lang="en-US" sz="2000" dirty="0">
              <a:solidFill>
                <a:srgbClr val="0070C0"/>
              </a:solidFill>
            </a:endParaRPr>
          </a:p>
          <a:p>
            <a:r>
              <a:rPr lang="en-ZA" sz="2400" dirty="0" err="1"/>
              <a:t>Gouritz</a:t>
            </a:r>
            <a:r>
              <a:rPr lang="en-ZA" sz="2400" dirty="0"/>
              <a:t>-Coastal area</a:t>
            </a:r>
            <a:endParaRPr lang="en-US" sz="2400" dirty="0"/>
          </a:p>
          <a:p>
            <a:pPr lvl="1">
              <a:buFont typeface="Courier New" panose="02070309020205020404" pitchFamily="49" charset="0"/>
              <a:buChar char="o"/>
            </a:pPr>
            <a:r>
              <a:rPr lang="en-ZA" sz="2000" dirty="0">
                <a:solidFill>
                  <a:srgbClr val="0070C0"/>
                </a:solidFill>
              </a:rPr>
              <a:t>S</a:t>
            </a:r>
            <a:r>
              <a:rPr lang="en-US" sz="2000" dirty="0" err="1">
                <a:solidFill>
                  <a:srgbClr val="0070C0"/>
                </a:solidFill>
              </a:rPr>
              <a:t>tompdrift</a:t>
            </a:r>
            <a:endParaRPr lang="en-US" sz="2000" dirty="0">
              <a:solidFill>
                <a:srgbClr val="0070C0"/>
              </a:solidFill>
            </a:endParaRPr>
          </a:p>
          <a:p>
            <a:pPr lvl="1">
              <a:buFont typeface="Courier New" panose="02070309020205020404" pitchFamily="49" charset="0"/>
              <a:buChar char="o"/>
            </a:pPr>
            <a:r>
              <a:rPr lang="en-ZA" sz="2000" dirty="0">
                <a:solidFill>
                  <a:srgbClr val="0070C0"/>
                </a:solidFill>
              </a:rPr>
              <a:t>W</a:t>
            </a:r>
            <a:r>
              <a:rPr lang="en-US" sz="2000" dirty="0" err="1">
                <a:solidFill>
                  <a:srgbClr val="0070C0"/>
                </a:solidFill>
              </a:rPr>
              <a:t>olwedans</a:t>
            </a:r>
            <a:endParaRPr lang="en-US" sz="2000" dirty="0">
              <a:solidFill>
                <a:srgbClr val="0070C0"/>
              </a:solidFill>
            </a:endParaRPr>
          </a:p>
          <a:p>
            <a:endParaRPr lang="en-ZA" sz="2400" dirty="0"/>
          </a:p>
        </p:txBody>
      </p:sp>
      <p:sp>
        <p:nvSpPr>
          <p:cNvPr id="3" name="Rectangle 2">
            <a:extLst>
              <a:ext uri="{FF2B5EF4-FFF2-40B4-BE49-F238E27FC236}">
                <a16:creationId xmlns:a16="http://schemas.microsoft.com/office/drawing/2014/main" xmlns="" id="{5901824A-059B-4220-A60A-2EC4CEE518EF}"/>
              </a:ext>
            </a:extLst>
          </p:cNvPr>
          <p:cNvSpPr/>
          <p:nvPr/>
        </p:nvSpPr>
        <p:spPr>
          <a:xfrm>
            <a:off x="3051465" y="122707"/>
            <a:ext cx="7552944" cy="540000"/>
          </a:xfrm>
          <a:prstGeom prst="rect">
            <a:avLst/>
          </a:prstGeom>
        </p:spPr>
        <p:txBody>
          <a:bodyPr/>
          <a:lstStyle/>
          <a:p>
            <a:r>
              <a:rPr lang="en-ZA" sz="3200" b="1" dirty="0">
                <a:solidFill>
                  <a:schemeClr val="bg2">
                    <a:lumMod val="25000"/>
                  </a:schemeClr>
                </a:solidFill>
                <a:ea typeface="ＭＳ Ｐゴシック" pitchFamily="34" charset="-128"/>
              </a:rPr>
              <a:t>Dam RQOs</a:t>
            </a:r>
            <a:endParaRPr lang="en-GB" sz="3200" b="1" dirty="0">
              <a:solidFill>
                <a:schemeClr val="bg2">
                  <a:lumMod val="25000"/>
                </a:schemeClr>
              </a:solidFill>
              <a:ea typeface="ＭＳ Ｐゴシック" pitchFamily="34" charset="-128"/>
            </a:endParaRPr>
          </a:p>
        </p:txBody>
      </p:sp>
    </p:spTree>
    <p:extLst>
      <p:ext uri="{BB962C8B-B14F-4D97-AF65-F5344CB8AC3E}">
        <p14:creationId xmlns:p14="http://schemas.microsoft.com/office/powerpoint/2010/main" val="1089211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A8E147D-BF6A-4D26-A4EF-7D4EA6528AC4}"/>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0" y="609600"/>
            <a:ext cx="9144000" cy="6248400"/>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xmlns="" id="{51805871-4D98-4781-95EE-D53AE70E1A5B}"/>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314325" y="832104"/>
            <a:ext cx="2143125" cy="1875159"/>
          </a:xfrm>
          <a:prstGeom prst="rect">
            <a:avLst/>
          </a:prstGeom>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xmlns="" id="{76A39A13-97D4-488E-8372-614D844F6450}"/>
              </a:ext>
            </a:extLst>
          </p:cNvPr>
          <p:cNvSpPr/>
          <p:nvPr/>
        </p:nvSpPr>
        <p:spPr>
          <a:xfrm>
            <a:off x="8791576" y="504825"/>
            <a:ext cx="342900" cy="1095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62226" y="473978"/>
            <a:ext cx="6296024" cy="461665"/>
          </a:xfrm>
          <a:noFill/>
        </p:spPr>
        <p:txBody>
          <a:bodyPr wrap="square">
            <a:spAutoFit/>
          </a:bodyPr>
          <a:lstStyle/>
          <a:p>
            <a:pPr algn="l"/>
            <a:r>
              <a:rPr lang="en-ZA" sz="2400" b="1" dirty="0">
                <a:solidFill>
                  <a:schemeClr val="bg2">
                    <a:lumMod val="25000"/>
                  </a:schemeClr>
                </a:solidFill>
                <a:latin typeface="+mn-lt"/>
                <a:ea typeface="ＭＳ Ｐゴシック" pitchFamily="34" charset="-128"/>
                <a:cs typeface="+mn-cs"/>
              </a:rPr>
              <a:t>High and low priority RUs</a:t>
            </a:r>
          </a:p>
        </p:txBody>
      </p:sp>
      <p:sp>
        <p:nvSpPr>
          <p:cNvPr id="9" name="Rectangle 8">
            <a:extLst>
              <a:ext uri="{FF2B5EF4-FFF2-40B4-BE49-F238E27FC236}">
                <a16:creationId xmlns:a16="http://schemas.microsoft.com/office/drawing/2014/main" xmlns="" id="{5E6DCDDB-33D9-4BA7-885F-BAF13B5F2E9C}"/>
              </a:ext>
            </a:extLst>
          </p:cNvPr>
          <p:cNvSpPr/>
          <p:nvPr/>
        </p:nvSpPr>
        <p:spPr>
          <a:xfrm>
            <a:off x="3163298" y="-35175"/>
            <a:ext cx="7552944" cy="540000"/>
          </a:xfrm>
          <a:prstGeom prst="rect">
            <a:avLst/>
          </a:prstGeom>
        </p:spPr>
        <p:txBody>
          <a:bodyPr/>
          <a:lstStyle/>
          <a:p>
            <a:r>
              <a:rPr lang="en-ZA" sz="3200" b="1" dirty="0">
                <a:solidFill>
                  <a:schemeClr val="bg2">
                    <a:lumMod val="25000"/>
                  </a:schemeClr>
                </a:solidFill>
                <a:ea typeface="ＭＳ Ｐゴシック" pitchFamily="34" charset="-128"/>
              </a:rPr>
              <a:t>Dam RQOs</a:t>
            </a:r>
            <a:endParaRPr lang="en-GB" sz="3200" b="1" dirty="0">
              <a:solidFill>
                <a:schemeClr val="bg2">
                  <a:lumMod val="25000"/>
                </a:schemeClr>
              </a:solidFill>
              <a:ea typeface="ＭＳ Ｐゴシック" pitchFamily="34" charset="-128"/>
            </a:endParaRPr>
          </a:p>
        </p:txBody>
      </p:sp>
    </p:spTree>
    <p:extLst>
      <p:ext uri="{BB962C8B-B14F-4D97-AF65-F5344CB8AC3E}">
        <p14:creationId xmlns:p14="http://schemas.microsoft.com/office/powerpoint/2010/main" val="18579772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7391400" cy="892552"/>
          </a:xfrm>
          <a:noFill/>
        </p:spPr>
        <p:txBody>
          <a:bodyPr wrap="square">
            <a:spAutoFit/>
          </a:bodyPr>
          <a:lstStyle/>
          <a:p>
            <a:pPr algn="l"/>
            <a:r>
              <a:rPr lang="en-ZA" sz="3200" b="1" dirty="0">
                <a:solidFill>
                  <a:schemeClr val="bg2">
                    <a:lumMod val="25000"/>
                  </a:schemeClr>
                </a:solidFill>
                <a:latin typeface="+mn-lt"/>
                <a:ea typeface="ＭＳ Ｐゴシック" pitchFamily="34" charset="-128"/>
                <a:cs typeface="+mn-cs"/>
              </a:rPr>
              <a:t>Ceres </a:t>
            </a:r>
            <a:r>
              <a:rPr lang="en-ZA" sz="3200" b="1" dirty="0" err="1">
                <a:solidFill>
                  <a:schemeClr val="bg2">
                    <a:lumMod val="25000"/>
                  </a:schemeClr>
                </a:solidFill>
                <a:latin typeface="+mn-lt"/>
                <a:ea typeface="ＭＳ Ｐゴシック" pitchFamily="34" charset="-128"/>
                <a:cs typeface="+mn-cs"/>
              </a:rPr>
              <a:t>Koekedouw</a:t>
            </a:r>
            <a:r>
              <a:rPr lang="en-ZA" sz="3200" b="1" dirty="0">
                <a:solidFill>
                  <a:schemeClr val="bg2">
                    <a:lumMod val="25000"/>
                  </a:schemeClr>
                </a:solidFill>
                <a:latin typeface="+mn-lt"/>
                <a:ea typeface="ＭＳ Ｐゴシック" pitchFamily="34" charset="-128"/>
                <a:cs typeface="+mn-cs"/>
              </a:rPr>
              <a:t> Dam</a:t>
            </a:r>
            <a:br>
              <a:rPr lang="en-ZA" sz="3200" b="1" dirty="0">
                <a:solidFill>
                  <a:schemeClr val="bg2">
                    <a:lumMod val="25000"/>
                  </a:schemeClr>
                </a:solidFill>
                <a:latin typeface="+mn-lt"/>
                <a:ea typeface="ＭＳ Ｐゴシック" pitchFamily="34" charset="-128"/>
                <a:cs typeface="+mn-cs"/>
              </a:rPr>
            </a:br>
            <a:r>
              <a:rPr lang="en-ZA" sz="2000" b="1" dirty="0">
                <a:solidFill>
                  <a:schemeClr val="bg2">
                    <a:lumMod val="25000"/>
                  </a:schemeClr>
                </a:solidFill>
                <a:latin typeface="+mn-lt"/>
                <a:ea typeface="ＭＳ Ｐゴシック" pitchFamily="34" charset="-128"/>
                <a:cs typeface="+mn-cs"/>
              </a:rPr>
              <a:t>(IUA A1 Upper </a:t>
            </a:r>
            <a:r>
              <a:rPr lang="en-ZA" sz="2000" b="1" dirty="0" err="1">
                <a:solidFill>
                  <a:schemeClr val="bg2">
                    <a:lumMod val="25000"/>
                  </a:schemeClr>
                </a:solidFill>
                <a:latin typeface="+mn-lt"/>
                <a:ea typeface="ＭＳ Ｐゴシック" pitchFamily="34" charset="-128"/>
                <a:cs typeface="+mn-cs"/>
              </a:rPr>
              <a:t>Breede</a:t>
            </a:r>
            <a:r>
              <a:rPr lang="en-ZA" sz="2000" b="1" dirty="0">
                <a:solidFill>
                  <a:schemeClr val="bg2">
                    <a:lumMod val="25000"/>
                  </a:schemeClr>
                </a:solidFill>
                <a:latin typeface="+mn-lt"/>
                <a:ea typeface="ＭＳ Ｐゴシック" pitchFamily="34" charset="-128"/>
                <a:cs typeface="+mn-cs"/>
              </a:rPr>
              <a:t> Tributaries)</a:t>
            </a:r>
            <a:endParaRPr lang="en-ZA" sz="3200" b="1" dirty="0">
              <a:solidFill>
                <a:schemeClr val="bg2">
                  <a:lumMod val="25000"/>
                </a:schemeClr>
              </a:solidFill>
              <a:latin typeface="+mn-lt"/>
              <a:ea typeface="ＭＳ Ｐゴシック" pitchFamily="34" charset="-128"/>
              <a:cs typeface="+mn-cs"/>
            </a:endParaRPr>
          </a:p>
        </p:txBody>
      </p:sp>
      <p:sp>
        <p:nvSpPr>
          <p:cNvPr id="3" name="Content Placeholder 2"/>
          <p:cNvSpPr>
            <a:spLocks noGrp="1"/>
          </p:cNvSpPr>
          <p:nvPr>
            <p:ph idx="1"/>
          </p:nvPr>
        </p:nvSpPr>
        <p:spPr>
          <a:xfrm>
            <a:off x="1752600" y="1419225"/>
            <a:ext cx="6934200" cy="5016758"/>
          </a:xfrm>
        </p:spPr>
        <p:txBody>
          <a:bodyPr>
            <a:normAutofit/>
          </a:bodyPr>
          <a:lstStyle/>
          <a:p>
            <a:r>
              <a:rPr lang="en-US" sz="2400" dirty="0"/>
              <a:t>The dam supplies water for irrigation (Ceres-</a:t>
            </a:r>
            <a:r>
              <a:rPr lang="en-US" sz="2400" dirty="0" err="1"/>
              <a:t>Koekedouw</a:t>
            </a:r>
            <a:r>
              <a:rPr lang="en-US" sz="2400" dirty="0"/>
              <a:t> WUA), and to the town of Ceres for urban and industrial water use. </a:t>
            </a:r>
          </a:p>
          <a:p>
            <a:r>
              <a:rPr lang="en-US" sz="2400" dirty="0"/>
              <a:t>The dam is located in a mountainous area. A number of small dams are located in the upstream irrigation areas which will impound low flows. No change is expected for future impacts.</a:t>
            </a:r>
          </a:p>
          <a:p>
            <a:r>
              <a:rPr lang="en-US" sz="2400" dirty="0"/>
              <a:t>Limited capacity of outlet works. </a:t>
            </a:r>
          </a:p>
          <a:p>
            <a:r>
              <a:rPr lang="en-US" sz="2400" dirty="0"/>
              <a:t>While there is no EWR site located downstream, the raising of the dam was approved subject to a water release pattern which is being implemented and monitored.</a:t>
            </a:r>
            <a:endParaRPr lang="en-ZA" sz="2400" dirty="0"/>
          </a:p>
        </p:txBody>
      </p:sp>
    </p:spTree>
    <p:extLst>
      <p:ext uri="{BB962C8B-B14F-4D97-AF65-F5344CB8AC3E}">
        <p14:creationId xmlns:p14="http://schemas.microsoft.com/office/powerpoint/2010/main" val="2999264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091447" y="6108630"/>
            <a:ext cx="5009744" cy="344563"/>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p:cNvSpPr/>
          <p:nvPr/>
        </p:nvSpPr>
        <p:spPr>
          <a:xfrm>
            <a:off x="2091447" y="4525922"/>
            <a:ext cx="5009744" cy="1281491"/>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a:off x="2091447" y="2646073"/>
            <a:ext cx="5009744" cy="149776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p:nvSpPr>
        <p:spPr>
          <a:xfrm>
            <a:off x="2091447" y="1773688"/>
            <a:ext cx="5009744" cy="486083"/>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2091447" y="869243"/>
            <a:ext cx="5009744" cy="641209"/>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435" name="TextBox 7"/>
          <p:cNvSpPr txBox="1">
            <a:spLocks noChangeArrowheads="1"/>
          </p:cNvSpPr>
          <p:nvPr/>
        </p:nvSpPr>
        <p:spPr bwMode="auto">
          <a:xfrm>
            <a:off x="1661743" y="479443"/>
            <a:ext cx="7063967" cy="605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270510">
              <a:lnSpc>
                <a:spcPct val="125000"/>
              </a:lnSpc>
              <a:spcAft>
                <a:spcPts val="500"/>
              </a:spcAft>
              <a:buFont typeface="Arial" panose="020B0604020202020204" pitchFamily="34" charset="0"/>
              <a:buChar char="•"/>
            </a:pPr>
            <a:r>
              <a:rPr lang="en-GB" sz="1800" b="1" dirty="0">
                <a:solidFill>
                  <a:srgbClr val="0070C0"/>
                </a:solidFill>
                <a:effectLst>
                  <a:outerShdw blurRad="38100" dist="38100" dir="2700000" algn="tl">
                    <a:srgbClr val="000000">
                      <a:alpha val="43137"/>
                    </a:srgbClr>
                  </a:outerShdw>
                </a:effectLst>
                <a:latin typeface="+mn-lt"/>
                <a:ea typeface="Arial" panose="020B0604020202020204" pitchFamily="34" charset="0"/>
              </a:rPr>
              <a:t>Task 1</a:t>
            </a:r>
            <a:r>
              <a:rPr lang="en-GB" sz="1800" dirty="0">
                <a:effectLst>
                  <a:outerShdw blurRad="38100" dist="38100" dir="2700000" algn="tl">
                    <a:srgbClr val="000000">
                      <a:alpha val="43137"/>
                    </a:srgbClr>
                  </a:outerShdw>
                </a:effectLst>
                <a:latin typeface="+mn-lt"/>
                <a:ea typeface="Arial" panose="020B0604020202020204" pitchFamily="34" charset="0"/>
              </a:rPr>
              <a:t>:  </a:t>
            </a:r>
            <a:r>
              <a:rPr lang="en-GB" sz="1800" b="1" dirty="0">
                <a:solidFill>
                  <a:srgbClr val="0070C0"/>
                </a:solidFill>
                <a:effectLst>
                  <a:outerShdw blurRad="38100" dist="38100" dir="2700000" algn="tl">
                    <a:srgbClr val="000000">
                      <a:alpha val="43137"/>
                    </a:srgbClr>
                  </a:outerShdw>
                </a:effectLst>
                <a:latin typeface="+mn-lt"/>
                <a:ea typeface="Arial" panose="020B0604020202020204" pitchFamily="34" charset="0"/>
              </a:rPr>
              <a:t>Inception</a:t>
            </a:r>
            <a:r>
              <a:rPr lang="en-GB" sz="1800" dirty="0">
                <a:effectLst>
                  <a:outerShdw blurRad="38100" dist="38100" dir="2700000" algn="tl">
                    <a:srgbClr val="000000">
                      <a:alpha val="43137"/>
                    </a:srgbClr>
                  </a:outerShdw>
                </a:effectLst>
                <a:latin typeface="+mn-lt"/>
                <a:ea typeface="Arial" panose="020B0604020202020204" pitchFamily="34" charset="0"/>
              </a:rPr>
              <a:t>                                                                      </a:t>
            </a:r>
            <a:r>
              <a:rPr lang="en-GB" sz="1600" dirty="0">
                <a:solidFill>
                  <a:schemeClr val="accent2">
                    <a:lumMod val="50000"/>
                  </a:schemeClr>
                </a:solidFill>
                <a:effectLst>
                  <a:outerShdw blurRad="38100" dist="38100" dir="2700000" algn="tl">
                    <a:srgbClr val="000000">
                      <a:alpha val="43137"/>
                    </a:srgbClr>
                  </a:outerShdw>
                </a:effectLst>
                <a:latin typeface="+mn-lt"/>
                <a:ea typeface="Arial" panose="020B0604020202020204" pitchFamily="34" charset="0"/>
              </a:rPr>
              <a:t>Completed      </a:t>
            </a:r>
            <a:endParaRPr lang="en-GB" sz="1800" dirty="0">
              <a:solidFill>
                <a:schemeClr val="accent2">
                  <a:lumMod val="50000"/>
                </a:schemeClr>
              </a:solidFill>
              <a:effectLst>
                <a:outerShdw blurRad="38100" dist="38100" dir="2700000" algn="tl">
                  <a:srgbClr val="000000">
                    <a:alpha val="43137"/>
                  </a:srgbClr>
                </a:outerShdw>
              </a:effectLst>
              <a:latin typeface="+mn-lt"/>
              <a:ea typeface="Arial" panose="020B0604020202020204" pitchFamily="34" charset="0"/>
            </a:endParaRPr>
          </a:p>
          <a:p>
            <a:pPr lvl="1" eaLnBrk="1" fontAlgn="ctr" hangingPunct="1">
              <a:buFont typeface="Wingdings" panose="05000000000000000000" pitchFamily="2" charset="2"/>
              <a:buChar char="Ø"/>
            </a:pPr>
            <a:r>
              <a:rPr lang="en-ZA" sz="1600" b="1" dirty="0">
                <a:solidFill>
                  <a:schemeClr val="tx1">
                    <a:lumMod val="65000"/>
                    <a:lumOff val="35000"/>
                  </a:schemeClr>
                </a:solidFill>
                <a:latin typeface="+mn-lt"/>
              </a:rPr>
              <a:t>Inception Report</a:t>
            </a:r>
            <a:endParaRPr lang="en-GB" sz="1600" b="1" dirty="0">
              <a:solidFill>
                <a:schemeClr val="tx1">
                  <a:lumMod val="65000"/>
                  <a:lumOff val="35000"/>
                </a:schemeClr>
              </a:solidFill>
              <a:latin typeface="+mn-lt"/>
            </a:endParaRPr>
          </a:p>
          <a:p>
            <a:pPr lvl="1" eaLnBrk="1" fontAlgn="ctr" hangingPunct="1">
              <a:buFont typeface="Wingdings" panose="05000000000000000000" pitchFamily="2" charset="2"/>
              <a:buChar char="Ø"/>
            </a:pPr>
            <a:r>
              <a:rPr lang="en-ZA" sz="1600" b="1" dirty="0">
                <a:solidFill>
                  <a:schemeClr val="tx1">
                    <a:lumMod val="65000"/>
                    <a:lumOff val="35000"/>
                  </a:schemeClr>
                </a:solidFill>
                <a:latin typeface="+mn-lt"/>
              </a:rPr>
              <a:t>Stakeholder Identification and Mapping Report</a:t>
            </a:r>
            <a:endParaRPr lang="en-GB" sz="1600" b="1" dirty="0">
              <a:solidFill>
                <a:schemeClr val="tx1">
                  <a:lumMod val="65000"/>
                  <a:lumOff val="35000"/>
                </a:schemeClr>
              </a:solidFill>
              <a:latin typeface="+mn-lt"/>
            </a:endParaRPr>
          </a:p>
          <a:p>
            <a:pPr marL="270510">
              <a:lnSpc>
                <a:spcPct val="125000"/>
              </a:lnSpc>
              <a:spcAft>
                <a:spcPts val="500"/>
              </a:spcAft>
              <a:buFont typeface="Arial" panose="020B0604020202020204" pitchFamily="34" charset="0"/>
              <a:buChar char="•"/>
            </a:pPr>
            <a:r>
              <a:rPr lang="en-GB" sz="1800" b="1" dirty="0">
                <a:solidFill>
                  <a:srgbClr val="0070C0"/>
                </a:solidFill>
                <a:effectLst>
                  <a:outerShdw blurRad="38100" dist="38100" dir="2700000" algn="tl">
                    <a:srgbClr val="000000">
                      <a:alpha val="43137"/>
                    </a:srgbClr>
                  </a:outerShdw>
                </a:effectLst>
                <a:latin typeface="+mn-lt"/>
                <a:ea typeface="Arial" panose="020B0604020202020204" pitchFamily="34" charset="0"/>
              </a:rPr>
              <a:t>Task 2</a:t>
            </a:r>
            <a:r>
              <a:rPr lang="en-GB" sz="1800" dirty="0">
                <a:solidFill>
                  <a:srgbClr val="0070C0"/>
                </a:solidFill>
                <a:effectLst>
                  <a:outerShdw blurRad="38100" dist="38100" dir="2700000" algn="tl">
                    <a:srgbClr val="000000">
                      <a:alpha val="43137"/>
                    </a:srgbClr>
                  </a:outerShdw>
                </a:effectLst>
                <a:latin typeface="+mn-lt"/>
                <a:ea typeface="Arial" panose="020B0604020202020204" pitchFamily="34" charset="0"/>
              </a:rPr>
              <a:t>:  </a:t>
            </a:r>
            <a:r>
              <a:rPr lang="en-GB" sz="1800" b="1" dirty="0">
                <a:solidFill>
                  <a:srgbClr val="0070C0"/>
                </a:solidFill>
                <a:effectLst>
                  <a:outerShdw blurRad="38100" dist="38100" dir="2700000" algn="tl">
                    <a:srgbClr val="000000">
                      <a:alpha val="43137"/>
                    </a:srgbClr>
                  </a:outerShdw>
                </a:effectLst>
                <a:latin typeface="+mn-lt"/>
                <a:ea typeface="Arial" panose="020B0604020202020204" pitchFamily="34" charset="0"/>
              </a:rPr>
              <a:t>Information gathering</a:t>
            </a:r>
            <a:r>
              <a:rPr lang="en-GB" sz="1800" dirty="0">
                <a:solidFill>
                  <a:srgbClr val="0070C0"/>
                </a:solidFill>
                <a:effectLst>
                  <a:outerShdw blurRad="38100" dist="38100" dir="2700000" algn="tl">
                    <a:srgbClr val="000000">
                      <a:alpha val="43137"/>
                    </a:srgbClr>
                  </a:outerShdw>
                </a:effectLst>
                <a:latin typeface="+mn-lt"/>
                <a:ea typeface="Arial" panose="020B0604020202020204" pitchFamily="34" charset="0"/>
              </a:rPr>
              <a:t>                                                </a:t>
            </a:r>
            <a:r>
              <a:rPr lang="en-GB" sz="1600" dirty="0">
                <a:solidFill>
                  <a:schemeClr val="accent2">
                    <a:lumMod val="50000"/>
                  </a:schemeClr>
                </a:solidFill>
                <a:effectLst>
                  <a:outerShdw blurRad="38100" dist="38100" dir="2700000" algn="tl">
                    <a:srgbClr val="000000">
                      <a:alpha val="43137"/>
                    </a:srgbClr>
                  </a:outerShdw>
                </a:effectLst>
                <a:latin typeface="+mn-lt"/>
                <a:ea typeface="Arial" panose="020B0604020202020204" pitchFamily="34" charset="0"/>
              </a:rPr>
              <a:t>Completed</a:t>
            </a:r>
            <a:r>
              <a:rPr lang="en-GB" sz="1800" dirty="0">
                <a:solidFill>
                  <a:schemeClr val="accent2">
                    <a:lumMod val="50000"/>
                  </a:schemeClr>
                </a:solidFill>
                <a:latin typeface="+mn-lt"/>
                <a:ea typeface="Arial" panose="020B0604020202020204" pitchFamily="34" charset="0"/>
              </a:rPr>
              <a:t>  </a:t>
            </a:r>
          </a:p>
          <a:p>
            <a:pPr marL="685800" lvl="1">
              <a:lnSpc>
                <a:spcPct val="125000"/>
              </a:lnSpc>
              <a:spcAft>
                <a:spcPts val="500"/>
              </a:spcAft>
              <a:buFont typeface="Wingdings" panose="05000000000000000000" pitchFamily="2" charset="2"/>
              <a:buChar char="Ø"/>
            </a:pPr>
            <a:r>
              <a:rPr lang="en-US" sz="1600" b="1" dirty="0">
                <a:solidFill>
                  <a:schemeClr val="tx1">
                    <a:lumMod val="65000"/>
                    <a:lumOff val="35000"/>
                  </a:schemeClr>
                </a:solidFill>
                <a:latin typeface="+mn-lt"/>
              </a:rPr>
              <a:t>Water Resources Information and Gap Analysis</a:t>
            </a:r>
            <a:endParaRPr lang="en-GB" sz="1600" b="1" dirty="0">
              <a:solidFill>
                <a:schemeClr val="tx1">
                  <a:lumMod val="65000"/>
                  <a:lumOff val="35000"/>
                </a:schemeClr>
              </a:solidFill>
              <a:latin typeface="+mn-lt"/>
            </a:endParaRPr>
          </a:p>
          <a:p>
            <a:pPr marL="270510">
              <a:lnSpc>
                <a:spcPct val="125000"/>
              </a:lnSpc>
              <a:spcAft>
                <a:spcPts val="500"/>
              </a:spcAft>
              <a:buFont typeface="Arial" panose="020B0604020202020204" pitchFamily="34" charset="0"/>
              <a:buChar char="•"/>
            </a:pPr>
            <a:r>
              <a:rPr lang="en-GB" sz="1800" b="1" dirty="0">
                <a:solidFill>
                  <a:srgbClr val="0070C0"/>
                </a:solidFill>
                <a:effectLst>
                  <a:outerShdw blurRad="38100" dist="38100" dir="2700000" algn="tl">
                    <a:srgbClr val="000000">
                      <a:alpha val="43137"/>
                    </a:srgbClr>
                  </a:outerShdw>
                </a:effectLst>
                <a:latin typeface="+mn-lt"/>
                <a:ea typeface="Arial" panose="020B0604020202020204" pitchFamily="34" charset="0"/>
              </a:rPr>
              <a:t>Task 3</a:t>
            </a:r>
            <a:r>
              <a:rPr lang="en-GB" sz="1800" dirty="0">
                <a:solidFill>
                  <a:srgbClr val="0070C0"/>
                </a:solidFill>
                <a:effectLst>
                  <a:outerShdw blurRad="38100" dist="38100" dir="2700000" algn="tl">
                    <a:srgbClr val="000000">
                      <a:alpha val="43137"/>
                    </a:srgbClr>
                  </a:outerShdw>
                </a:effectLst>
                <a:latin typeface="+mn-lt"/>
                <a:ea typeface="Arial" panose="020B0604020202020204" pitchFamily="34" charset="0"/>
              </a:rPr>
              <a:t>:  </a:t>
            </a:r>
            <a:r>
              <a:rPr lang="en-GB" sz="1800" b="1" dirty="0">
                <a:solidFill>
                  <a:srgbClr val="0070C0"/>
                </a:solidFill>
                <a:effectLst>
                  <a:outerShdw blurRad="38100" dist="38100" dir="2700000" algn="tl">
                    <a:srgbClr val="000000">
                      <a:alpha val="43137"/>
                    </a:srgbClr>
                  </a:outerShdw>
                </a:effectLst>
                <a:latin typeface="+mn-lt"/>
                <a:ea typeface="Arial" panose="020B0604020202020204" pitchFamily="34" charset="0"/>
              </a:rPr>
              <a:t>Determine Water Resource Classes</a:t>
            </a:r>
          </a:p>
          <a:p>
            <a:pPr marL="685800" lvl="1">
              <a:spcBef>
                <a:spcPts val="0"/>
              </a:spcBef>
              <a:buFont typeface="Wingdings" panose="05000000000000000000" pitchFamily="2" charset="2"/>
              <a:buChar char="Ø"/>
            </a:pPr>
            <a:r>
              <a:rPr lang="en-US" sz="1600" b="1" dirty="0">
                <a:solidFill>
                  <a:schemeClr val="tx1">
                    <a:lumMod val="65000"/>
                    <a:lumOff val="35000"/>
                  </a:schemeClr>
                </a:solidFill>
                <a:latin typeface="+mn-lt"/>
              </a:rPr>
              <a:t>Resource Units &amp; IUA Delineation Report</a:t>
            </a:r>
          </a:p>
          <a:p>
            <a:pPr marL="685800" lvl="1">
              <a:spcBef>
                <a:spcPts val="0"/>
              </a:spcBef>
              <a:buFont typeface="Wingdings" panose="05000000000000000000" pitchFamily="2" charset="2"/>
              <a:buChar char="Ø"/>
            </a:pPr>
            <a:r>
              <a:rPr lang="en-US" sz="1600" b="1" dirty="0">
                <a:solidFill>
                  <a:schemeClr val="tx1">
                    <a:lumMod val="65000"/>
                    <a:lumOff val="35000"/>
                  </a:schemeClr>
                </a:solidFill>
                <a:latin typeface="+mn-lt"/>
              </a:rPr>
              <a:t>Status Quo Report</a:t>
            </a:r>
          </a:p>
          <a:p>
            <a:pPr marL="685800" lvl="1">
              <a:spcBef>
                <a:spcPts val="0"/>
              </a:spcBef>
              <a:buFont typeface="Wingdings" panose="05000000000000000000" pitchFamily="2" charset="2"/>
              <a:buChar char="Ø"/>
            </a:pPr>
            <a:r>
              <a:rPr lang="en-US" sz="1600" b="1" dirty="0">
                <a:solidFill>
                  <a:schemeClr val="tx1">
                    <a:lumMod val="65000"/>
                    <a:lumOff val="35000"/>
                  </a:schemeClr>
                </a:solidFill>
                <a:latin typeface="+mn-lt"/>
              </a:rPr>
              <a:t>Linking the Value &amp; Condition of Water Resourc</a:t>
            </a:r>
            <a:r>
              <a:rPr lang="en-US" sz="1800" b="1" dirty="0">
                <a:solidFill>
                  <a:schemeClr val="tx1">
                    <a:lumMod val="65000"/>
                    <a:lumOff val="35000"/>
                  </a:schemeClr>
                </a:solidFill>
                <a:latin typeface="+mn-lt"/>
              </a:rPr>
              <a:t>es</a:t>
            </a:r>
          </a:p>
          <a:p>
            <a:pPr marL="685800" lvl="1">
              <a:spcBef>
                <a:spcPts val="0"/>
              </a:spcBef>
              <a:buFont typeface="Wingdings" panose="05000000000000000000" pitchFamily="2" charset="2"/>
              <a:buChar char="Ø"/>
            </a:pPr>
            <a:r>
              <a:rPr lang="en-ZA" sz="1600" b="1" dirty="0">
                <a:solidFill>
                  <a:schemeClr val="tx1">
                    <a:lumMod val="65000"/>
                    <a:lumOff val="35000"/>
                  </a:schemeClr>
                </a:solidFill>
                <a:latin typeface="+mn-lt"/>
              </a:rPr>
              <a:t>Quantification of the EWR and changes in EGSAs                     </a:t>
            </a:r>
          </a:p>
          <a:p>
            <a:pPr marL="685800" lvl="1">
              <a:spcBef>
                <a:spcPts val="0"/>
              </a:spcBef>
              <a:buFont typeface="Wingdings" panose="05000000000000000000" pitchFamily="2" charset="2"/>
              <a:buChar char="Ø"/>
            </a:pPr>
            <a:r>
              <a:rPr lang="en-ZA" sz="1600" b="1" dirty="0">
                <a:solidFill>
                  <a:schemeClr val="tx1">
                    <a:lumMod val="65000"/>
                    <a:lumOff val="35000"/>
                  </a:schemeClr>
                </a:solidFill>
                <a:latin typeface="+mn-lt"/>
              </a:rPr>
              <a:t>Ecological Base Configuration Scenarios Report</a:t>
            </a:r>
            <a:endParaRPr lang="en-GB" sz="1600" b="1" dirty="0">
              <a:solidFill>
                <a:schemeClr val="tx1">
                  <a:lumMod val="65000"/>
                  <a:lumOff val="35000"/>
                </a:schemeClr>
              </a:solidFill>
              <a:latin typeface="+mn-lt"/>
            </a:endParaRPr>
          </a:p>
          <a:p>
            <a:pPr marL="685800" lvl="1">
              <a:spcBef>
                <a:spcPts val="0"/>
              </a:spcBef>
              <a:buFont typeface="Wingdings" panose="05000000000000000000" pitchFamily="2" charset="2"/>
              <a:buChar char="Ø"/>
            </a:pPr>
            <a:r>
              <a:rPr lang="en-ZA" sz="1600" b="1" dirty="0">
                <a:solidFill>
                  <a:schemeClr val="tx1">
                    <a:lumMod val="65000"/>
                    <a:lumOff val="35000"/>
                  </a:schemeClr>
                </a:solidFill>
                <a:latin typeface="+mn-lt"/>
              </a:rPr>
              <a:t>Report on Evaluation of Classification Scenarios</a:t>
            </a:r>
            <a:endParaRPr lang="en-GB" sz="1600" b="1" dirty="0">
              <a:solidFill>
                <a:schemeClr val="tx1">
                  <a:lumMod val="65000"/>
                  <a:lumOff val="35000"/>
                </a:schemeClr>
              </a:solidFill>
              <a:latin typeface="+mn-lt"/>
            </a:endParaRPr>
          </a:p>
          <a:p>
            <a:pPr marL="270510">
              <a:lnSpc>
                <a:spcPct val="125000"/>
              </a:lnSpc>
              <a:spcAft>
                <a:spcPts val="500"/>
              </a:spcAft>
              <a:buFont typeface="Arial" panose="020B0604020202020204" pitchFamily="34" charset="0"/>
              <a:buChar char="•"/>
            </a:pPr>
            <a:r>
              <a:rPr lang="en-GB" sz="1800" b="1" dirty="0">
                <a:solidFill>
                  <a:srgbClr val="0070C0"/>
                </a:solidFill>
                <a:effectLst>
                  <a:outerShdw blurRad="38100" dist="38100" dir="2700000" algn="tl">
                    <a:srgbClr val="000000">
                      <a:alpha val="43137"/>
                    </a:srgbClr>
                  </a:outerShdw>
                </a:effectLst>
                <a:latin typeface="+mn-lt"/>
                <a:ea typeface="Arial" panose="020B0604020202020204" pitchFamily="34" charset="0"/>
              </a:rPr>
              <a:t>Task 4</a:t>
            </a:r>
            <a:r>
              <a:rPr lang="en-GB" sz="1800" dirty="0">
                <a:effectLst>
                  <a:outerShdw blurRad="38100" dist="38100" dir="2700000" algn="tl">
                    <a:srgbClr val="000000">
                      <a:alpha val="43137"/>
                    </a:srgbClr>
                  </a:outerShdw>
                </a:effectLst>
                <a:latin typeface="+mn-lt"/>
                <a:ea typeface="Arial" panose="020B0604020202020204" pitchFamily="34" charset="0"/>
              </a:rPr>
              <a:t>:  </a:t>
            </a:r>
            <a:r>
              <a:rPr lang="en-GB" sz="1800" b="1" dirty="0">
                <a:solidFill>
                  <a:srgbClr val="0070C0"/>
                </a:solidFill>
                <a:effectLst>
                  <a:outerShdw blurRad="38100" dist="38100" dir="2700000" algn="tl">
                    <a:srgbClr val="000000">
                      <a:alpha val="43137"/>
                    </a:srgbClr>
                  </a:outerShdw>
                </a:effectLst>
                <a:latin typeface="+mn-lt"/>
                <a:ea typeface="Arial" panose="020B0604020202020204" pitchFamily="34" charset="0"/>
              </a:rPr>
              <a:t>Determine Resource Quality Objectives</a:t>
            </a:r>
          </a:p>
          <a:p>
            <a:pPr marL="685800" lvl="1">
              <a:spcBef>
                <a:spcPts val="0"/>
              </a:spcBef>
              <a:buFont typeface="Wingdings" panose="05000000000000000000" pitchFamily="2" charset="2"/>
              <a:buChar char="Ø"/>
            </a:pPr>
            <a:r>
              <a:rPr lang="en-ZA" sz="1600" b="1" dirty="0">
                <a:solidFill>
                  <a:schemeClr val="tx1">
                    <a:lumMod val="65000"/>
                    <a:lumOff val="35000"/>
                  </a:schemeClr>
                </a:solidFill>
                <a:latin typeface="+mn-lt"/>
              </a:rPr>
              <a:t>Resource Unit Prioritization Report</a:t>
            </a:r>
            <a:endParaRPr lang="en-GB" sz="1600" b="1" dirty="0">
              <a:solidFill>
                <a:schemeClr val="tx1">
                  <a:lumMod val="65000"/>
                  <a:lumOff val="35000"/>
                </a:schemeClr>
              </a:solidFill>
              <a:latin typeface="+mn-lt"/>
            </a:endParaRPr>
          </a:p>
          <a:p>
            <a:pPr marL="685800" lvl="1">
              <a:spcBef>
                <a:spcPts val="0"/>
              </a:spcBef>
              <a:buFont typeface="Wingdings" panose="05000000000000000000" pitchFamily="2" charset="2"/>
              <a:buChar char="Ø"/>
            </a:pPr>
            <a:r>
              <a:rPr lang="en-ZA" sz="1600" b="1" dirty="0">
                <a:solidFill>
                  <a:schemeClr val="tx1">
                    <a:lumMod val="65000"/>
                    <a:lumOff val="35000"/>
                  </a:schemeClr>
                </a:solidFill>
                <a:latin typeface="+mn-lt"/>
              </a:rPr>
              <a:t>Evaluation of Resource Units</a:t>
            </a:r>
            <a:endParaRPr lang="en-GB" sz="1600" b="1" dirty="0">
              <a:solidFill>
                <a:schemeClr val="tx1">
                  <a:lumMod val="65000"/>
                  <a:lumOff val="35000"/>
                </a:schemeClr>
              </a:solidFill>
              <a:latin typeface="+mn-lt"/>
            </a:endParaRPr>
          </a:p>
          <a:p>
            <a:pPr marL="685800" lvl="1">
              <a:spcBef>
                <a:spcPts val="0"/>
              </a:spcBef>
              <a:buFont typeface="Wingdings" panose="05000000000000000000" pitchFamily="2" charset="2"/>
              <a:buChar char="Ø"/>
            </a:pPr>
            <a:r>
              <a:rPr lang="en-ZA" sz="1600" b="1" dirty="0">
                <a:solidFill>
                  <a:schemeClr val="tx1">
                    <a:lumMod val="65000"/>
                    <a:lumOff val="35000"/>
                  </a:schemeClr>
                </a:solidFill>
                <a:latin typeface="+mn-lt"/>
              </a:rPr>
              <a:t>Outline of Resource Quality Objectives</a:t>
            </a:r>
            <a:endParaRPr lang="en-GB" sz="1600" b="1" dirty="0">
              <a:solidFill>
                <a:schemeClr val="tx1">
                  <a:lumMod val="65000"/>
                  <a:lumOff val="35000"/>
                </a:schemeClr>
              </a:solidFill>
              <a:latin typeface="+mn-lt"/>
            </a:endParaRPr>
          </a:p>
          <a:p>
            <a:pPr marL="685800" lvl="1">
              <a:spcBef>
                <a:spcPts val="0"/>
              </a:spcBef>
              <a:buFont typeface="Wingdings" panose="05000000000000000000" pitchFamily="2" charset="2"/>
              <a:buChar char="Ø"/>
            </a:pPr>
            <a:r>
              <a:rPr lang="en-ZA" sz="1600" b="1" dirty="0">
                <a:solidFill>
                  <a:schemeClr val="tx1">
                    <a:lumMod val="65000"/>
                    <a:lumOff val="35000"/>
                  </a:schemeClr>
                </a:solidFill>
                <a:latin typeface="+mn-lt"/>
              </a:rPr>
              <a:t>Monitoring Program to Support RQOs Implementation (July)</a:t>
            </a:r>
            <a:endParaRPr lang="en-GB" sz="1600" b="1" dirty="0">
              <a:solidFill>
                <a:schemeClr val="tx1">
                  <a:lumMod val="65000"/>
                  <a:lumOff val="35000"/>
                </a:schemeClr>
              </a:solidFill>
              <a:latin typeface="+mn-lt"/>
            </a:endParaRPr>
          </a:p>
          <a:p>
            <a:pPr marL="685800" lvl="1">
              <a:spcBef>
                <a:spcPts val="0"/>
              </a:spcBef>
              <a:buFont typeface="Wingdings" panose="05000000000000000000" pitchFamily="2" charset="2"/>
              <a:buChar char="Ø"/>
            </a:pPr>
            <a:r>
              <a:rPr lang="en-ZA" sz="1600" b="1" dirty="0">
                <a:solidFill>
                  <a:schemeClr val="tx1">
                    <a:lumMod val="65000"/>
                    <a:lumOff val="35000"/>
                  </a:schemeClr>
                </a:solidFill>
                <a:latin typeface="+mn-lt"/>
              </a:rPr>
              <a:t>Confidence Assessment of Resource Quality Objectives (July)</a:t>
            </a:r>
            <a:endParaRPr lang="en-GB" sz="1600" b="1" dirty="0">
              <a:solidFill>
                <a:schemeClr val="tx1">
                  <a:lumMod val="65000"/>
                  <a:lumOff val="35000"/>
                </a:schemeClr>
              </a:solidFill>
              <a:latin typeface="+mn-lt"/>
            </a:endParaRPr>
          </a:p>
          <a:p>
            <a:pPr marL="270510">
              <a:lnSpc>
                <a:spcPct val="125000"/>
              </a:lnSpc>
              <a:spcAft>
                <a:spcPts val="500"/>
              </a:spcAft>
              <a:buFont typeface="Arial" panose="020B0604020202020204" pitchFamily="34" charset="0"/>
              <a:buChar char="•"/>
            </a:pPr>
            <a:r>
              <a:rPr lang="en-GB" sz="1800" b="1" dirty="0">
                <a:solidFill>
                  <a:srgbClr val="0070C0"/>
                </a:solidFill>
                <a:effectLst>
                  <a:outerShdw blurRad="38100" dist="38100" dir="2700000" algn="tl">
                    <a:srgbClr val="000000">
                      <a:alpha val="43137"/>
                    </a:srgbClr>
                  </a:outerShdw>
                </a:effectLst>
                <a:latin typeface="+mn-lt"/>
                <a:ea typeface="Arial" panose="020B0604020202020204" pitchFamily="34" charset="0"/>
              </a:rPr>
              <a:t>Task 5</a:t>
            </a:r>
            <a:r>
              <a:rPr lang="en-GB" sz="1800" dirty="0">
                <a:effectLst>
                  <a:outerShdw blurRad="38100" dist="38100" dir="2700000" algn="tl">
                    <a:srgbClr val="000000">
                      <a:alpha val="43137"/>
                    </a:srgbClr>
                  </a:outerShdw>
                </a:effectLst>
                <a:latin typeface="+mn-lt"/>
                <a:ea typeface="Arial" panose="020B0604020202020204" pitchFamily="34" charset="0"/>
              </a:rPr>
              <a:t>:  </a:t>
            </a:r>
            <a:r>
              <a:rPr lang="en-GB" sz="1800" b="1" dirty="0">
                <a:solidFill>
                  <a:srgbClr val="0070C0"/>
                </a:solidFill>
                <a:effectLst>
                  <a:outerShdw blurRad="38100" dist="38100" dir="2700000" algn="tl">
                    <a:srgbClr val="000000">
                      <a:alpha val="43137"/>
                    </a:srgbClr>
                  </a:outerShdw>
                </a:effectLst>
                <a:latin typeface="+mn-lt"/>
                <a:ea typeface="Arial" panose="020B0604020202020204" pitchFamily="34" charset="0"/>
              </a:rPr>
              <a:t>Support Gazetting done by DWS to legalise</a:t>
            </a:r>
          </a:p>
          <a:p>
            <a:pPr marL="685800" lvl="1">
              <a:lnSpc>
                <a:spcPct val="125000"/>
              </a:lnSpc>
              <a:spcAft>
                <a:spcPts val="500"/>
              </a:spcAft>
              <a:buFont typeface="Wingdings" panose="05000000000000000000" pitchFamily="2" charset="2"/>
              <a:buChar char="Ø"/>
            </a:pPr>
            <a:r>
              <a:rPr lang="en-ZA" sz="1600" b="1" dirty="0">
                <a:solidFill>
                  <a:schemeClr val="tx1">
                    <a:lumMod val="65000"/>
                    <a:lumOff val="35000"/>
                  </a:schemeClr>
                </a:solidFill>
                <a:latin typeface="+mn-lt"/>
              </a:rPr>
              <a:t>Final Report and Gazette template (Dec)</a:t>
            </a:r>
            <a:endParaRPr lang="en-GB" sz="1600" b="1" dirty="0">
              <a:solidFill>
                <a:schemeClr val="tx1">
                  <a:lumMod val="65000"/>
                  <a:lumOff val="35000"/>
                </a:schemeClr>
              </a:solidFill>
              <a:latin typeface="+mn-lt"/>
            </a:endParaRPr>
          </a:p>
        </p:txBody>
      </p:sp>
      <p:sp>
        <p:nvSpPr>
          <p:cNvPr id="6" name="TextBox 5"/>
          <p:cNvSpPr txBox="1"/>
          <p:nvPr/>
        </p:nvSpPr>
        <p:spPr bwMode="auto">
          <a:xfrm>
            <a:off x="1661744" y="-1"/>
            <a:ext cx="7200154" cy="584775"/>
          </a:xfrm>
          <a:prstGeom prst="rect">
            <a:avLst/>
          </a:prstGeom>
          <a:noFill/>
        </p:spPr>
        <p:txBody>
          <a:bodyPr wrap="square">
            <a:spAutoFit/>
          </a:bodyPr>
          <a:lstStyle/>
          <a:p>
            <a:pPr>
              <a:defRPr/>
            </a:pPr>
            <a:r>
              <a:rPr lang="en-US" sz="3200" b="1" dirty="0">
                <a:solidFill>
                  <a:schemeClr val="bg2">
                    <a:lumMod val="25000"/>
                  </a:schemeClr>
                </a:solidFill>
                <a:latin typeface="+mn-lt"/>
                <a:ea typeface="ＭＳ Ｐゴシック" pitchFamily="34" charset="-128"/>
              </a:rPr>
              <a:t>Main Study Tasks</a:t>
            </a:r>
            <a:endParaRPr lang="en-US" sz="2000" b="1" dirty="0">
              <a:solidFill>
                <a:schemeClr val="bg2">
                  <a:lumMod val="25000"/>
                </a:schemeClr>
              </a:solidFill>
              <a:latin typeface="+mn-lt"/>
              <a:ea typeface="ＭＳ Ｐゴシック" pitchFamily="34" charset="-128"/>
            </a:endParaRPr>
          </a:p>
        </p:txBody>
      </p:sp>
      <p:sp>
        <p:nvSpPr>
          <p:cNvPr id="7" name="Right Arrow 6"/>
          <p:cNvSpPr/>
          <p:nvPr/>
        </p:nvSpPr>
        <p:spPr>
          <a:xfrm>
            <a:off x="6772785" y="613043"/>
            <a:ext cx="471137" cy="2281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5" name="Rectangle 14"/>
          <p:cNvSpPr/>
          <p:nvPr/>
        </p:nvSpPr>
        <p:spPr>
          <a:xfrm>
            <a:off x="7362268" y="4951663"/>
            <a:ext cx="1335622" cy="338554"/>
          </a:xfrm>
          <a:prstGeom prst="rect">
            <a:avLst/>
          </a:prstGeom>
        </p:spPr>
        <p:txBody>
          <a:bodyPr wrap="none">
            <a:spAutoFit/>
          </a:bodyPr>
          <a:lstStyle/>
          <a:p>
            <a:r>
              <a:rPr lang="en-ZA" sz="1600" dirty="0">
                <a:solidFill>
                  <a:srgbClr val="FF0000"/>
                </a:solidFill>
                <a:effectLst>
                  <a:outerShdw blurRad="38100" dist="38100" dir="2700000" algn="tl">
                    <a:srgbClr val="000000">
                      <a:alpha val="43137"/>
                    </a:srgbClr>
                  </a:outerShdw>
                </a:effectLst>
                <a:latin typeface="+mn-lt"/>
                <a:ea typeface="Arial" panose="020B0604020202020204" pitchFamily="34" charset="0"/>
              </a:rPr>
              <a:t>WE ARE HERE</a:t>
            </a:r>
            <a:endParaRPr lang="en-GB" sz="1600" dirty="0">
              <a:solidFill>
                <a:srgbClr val="FF0000"/>
              </a:solidFill>
              <a:effectLst>
                <a:outerShdw blurRad="38100" dist="38100" dir="2700000" algn="tl">
                  <a:srgbClr val="000000">
                    <a:alpha val="43137"/>
                  </a:srgbClr>
                </a:outerShdw>
              </a:effectLst>
              <a:latin typeface="+mn-lt"/>
              <a:ea typeface="Arial" panose="020B0604020202020204" pitchFamily="34" charset="0"/>
            </a:endParaRPr>
          </a:p>
        </p:txBody>
      </p:sp>
      <p:sp>
        <p:nvSpPr>
          <p:cNvPr id="11" name="Right Arrow 10"/>
          <p:cNvSpPr/>
          <p:nvPr/>
        </p:nvSpPr>
        <p:spPr>
          <a:xfrm>
            <a:off x="6772786" y="1509014"/>
            <a:ext cx="471137" cy="2281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7" name="Right Arrow 16"/>
          <p:cNvSpPr/>
          <p:nvPr/>
        </p:nvSpPr>
        <p:spPr>
          <a:xfrm>
            <a:off x="6768257" y="2272616"/>
            <a:ext cx="471137" cy="2281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9" name="Rectangle 18"/>
          <p:cNvSpPr/>
          <p:nvPr/>
        </p:nvSpPr>
        <p:spPr>
          <a:xfrm>
            <a:off x="7292027" y="2223795"/>
            <a:ext cx="1098314" cy="338554"/>
          </a:xfrm>
          <a:prstGeom prst="rect">
            <a:avLst/>
          </a:prstGeom>
        </p:spPr>
        <p:txBody>
          <a:bodyPr wrap="none">
            <a:spAutoFit/>
          </a:bodyPr>
          <a:lstStyle/>
          <a:p>
            <a:r>
              <a:rPr lang="en-GB" sz="1600" dirty="0">
                <a:solidFill>
                  <a:schemeClr val="accent2">
                    <a:lumMod val="50000"/>
                  </a:schemeClr>
                </a:solidFill>
                <a:effectLst>
                  <a:outerShdw blurRad="38100" dist="38100" dir="2700000" algn="tl">
                    <a:srgbClr val="000000">
                      <a:alpha val="43137"/>
                    </a:srgbClr>
                  </a:outerShdw>
                </a:effectLst>
                <a:latin typeface="+mn-lt"/>
                <a:ea typeface="Arial" panose="020B0604020202020204" pitchFamily="34" charset="0"/>
              </a:rPr>
              <a:t>Completed</a:t>
            </a:r>
          </a:p>
        </p:txBody>
      </p:sp>
      <p:sp>
        <p:nvSpPr>
          <p:cNvPr id="18" name="Right Arrow 17"/>
          <p:cNvSpPr/>
          <p:nvPr/>
        </p:nvSpPr>
        <p:spPr>
          <a:xfrm flipH="1">
            <a:off x="7563563" y="5235006"/>
            <a:ext cx="466516" cy="228131"/>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0" name="Right Arrow 16">
            <a:extLst>
              <a:ext uri="{FF2B5EF4-FFF2-40B4-BE49-F238E27FC236}">
                <a16:creationId xmlns:a16="http://schemas.microsoft.com/office/drawing/2014/main" xmlns="" id="{AD23D97E-4D8F-4294-A070-C9ED913F7CF2}"/>
              </a:ext>
            </a:extLst>
          </p:cNvPr>
          <p:cNvSpPr/>
          <p:nvPr/>
        </p:nvSpPr>
        <p:spPr>
          <a:xfrm>
            <a:off x="6768257" y="4181671"/>
            <a:ext cx="471137" cy="2281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1" name="Rectangle 20">
            <a:extLst>
              <a:ext uri="{FF2B5EF4-FFF2-40B4-BE49-F238E27FC236}">
                <a16:creationId xmlns:a16="http://schemas.microsoft.com/office/drawing/2014/main" xmlns="" id="{0F93B1D7-151F-4641-889E-115C711CB06E}"/>
              </a:ext>
            </a:extLst>
          </p:cNvPr>
          <p:cNvSpPr/>
          <p:nvPr/>
        </p:nvSpPr>
        <p:spPr>
          <a:xfrm>
            <a:off x="7292027" y="4132850"/>
            <a:ext cx="1148456" cy="338554"/>
          </a:xfrm>
          <a:prstGeom prst="rect">
            <a:avLst/>
          </a:prstGeom>
        </p:spPr>
        <p:txBody>
          <a:bodyPr wrap="none">
            <a:spAutoFit/>
          </a:bodyPr>
          <a:lstStyle/>
          <a:p>
            <a:r>
              <a:rPr lang="en-GB" sz="1600" dirty="0">
                <a:solidFill>
                  <a:schemeClr val="accent2">
                    <a:lumMod val="50000"/>
                  </a:schemeClr>
                </a:solidFill>
                <a:effectLst>
                  <a:outerShdw blurRad="38100" dist="38100" dir="2700000" algn="tl">
                    <a:srgbClr val="000000">
                      <a:alpha val="43137"/>
                    </a:srgbClr>
                  </a:outerShdw>
                </a:effectLst>
                <a:latin typeface="+mn-lt"/>
                <a:ea typeface="Arial" panose="020B0604020202020204" pitchFamily="34" charset="0"/>
              </a:rPr>
              <a:t>In Progress </a:t>
            </a:r>
          </a:p>
        </p:txBody>
      </p:sp>
      <p:sp>
        <p:nvSpPr>
          <p:cNvPr id="22" name="Right Arrow 16">
            <a:extLst>
              <a:ext uri="{FF2B5EF4-FFF2-40B4-BE49-F238E27FC236}">
                <a16:creationId xmlns:a16="http://schemas.microsoft.com/office/drawing/2014/main" xmlns="" id="{BF077038-3321-487E-8D4B-B5BE938AABA4}"/>
              </a:ext>
            </a:extLst>
          </p:cNvPr>
          <p:cNvSpPr/>
          <p:nvPr/>
        </p:nvSpPr>
        <p:spPr>
          <a:xfrm>
            <a:off x="7056458" y="5792890"/>
            <a:ext cx="471137" cy="2281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3" name="Rectangle 22">
            <a:extLst>
              <a:ext uri="{FF2B5EF4-FFF2-40B4-BE49-F238E27FC236}">
                <a16:creationId xmlns:a16="http://schemas.microsoft.com/office/drawing/2014/main" xmlns="" id="{0BE47DDE-280F-4A00-84F2-D46B63AAC80C}"/>
              </a:ext>
            </a:extLst>
          </p:cNvPr>
          <p:cNvSpPr/>
          <p:nvPr/>
        </p:nvSpPr>
        <p:spPr>
          <a:xfrm>
            <a:off x="7549434" y="5705239"/>
            <a:ext cx="1148456" cy="338554"/>
          </a:xfrm>
          <a:prstGeom prst="rect">
            <a:avLst/>
          </a:prstGeom>
        </p:spPr>
        <p:txBody>
          <a:bodyPr wrap="none">
            <a:spAutoFit/>
          </a:bodyPr>
          <a:lstStyle/>
          <a:p>
            <a:r>
              <a:rPr lang="en-GB" sz="1600" dirty="0">
                <a:solidFill>
                  <a:schemeClr val="accent2">
                    <a:lumMod val="50000"/>
                  </a:schemeClr>
                </a:solidFill>
                <a:effectLst>
                  <a:outerShdw blurRad="38100" dist="38100" dir="2700000" algn="tl">
                    <a:srgbClr val="000000">
                      <a:alpha val="43137"/>
                    </a:srgbClr>
                  </a:outerShdw>
                </a:effectLst>
                <a:latin typeface="+mn-lt"/>
                <a:ea typeface="Arial" panose="020B0604020202020204" pitchFamily="34" charset="0"/>
              </a:rPr>
              <a:t>In Progress </a:t>
            </a:r>
          </a:p>
        </p:txBody>
      </p:sp>
    </p:spTree>
    <p:extLst>
      <p:ext uri="{BB962C8B-B14F-4D97-AF65-F5344CB8AC3E}">
        <p14:creationId xmlns:p14="http://schemas.microsoft.com/office/powerpoint/2010/main" val="2299743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urecon.info\shares\ZACPT\Projects\Projects\112722   Breede-Gouritz WR Classes &amp; RQOs\03 Prj Del\15 GIS\2018_jpg\A5_prioritisation_perIUA\A5_br_prioritisationPerIUA_Upper Breede Tributaries_1.jpg">
            <a:extLst>
              <a:ext uri="{FF2B5EF4-FFF2-40B4-BE49-F238E27FC236}">
                <a16:creationId xmlns:a16="http://schemas.microsoft.com/office/drawing/2014/main" xmlns="" id="{9C167C0F-E2C0-4295-A1EE-C9E94525A52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420998"/>
            <a:ext cx="9144000" cy="6439221"/>
          </a:xfrm>
          <a:prstGeom prst="rect">
            <a:avLst/>
          </a:prstGeom>
          <a:noFill/>
          <a:ln>
            <a:noFill/>
          </a:ln>
        </p:spPr>
      </p:pic>
      <p:cxnSp>
        <p:nvCxnSpPr>
          <p:cNvPr id="4" name="Straight Arrow Connector 3">
            <a:extLst>
              <a:ext uri="{FF2B5EF4-FFF2-40B4-BE49-F238E27FC236}">
                <a16:creationId xmlns:a16="http://schemas.microsoft.com/office/drawing/2014/main" xmlns="" id="{7356CB59-5B35-4114-9881-A5A3060A622B}"/>
              </a:ext>
            </a:extLst>
          </p:cNvPr>
          <p:cNvCxnSpPr/>
          <p:nvPr/>
        </p:nvCxnSpPr>
        <p:spPr>
          <a:xfrm flipH="1">
            <a:off x="2844800" y="2611914"/>
            <a:ext cx="228600" cy="45212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xmlns="" id="{C73D9026-9711-4B68-BFED-91E3FDD45021}"/>
              </a:ext>
            </a:extLst>
          </p:cNvPr>
          <p:cNvSpPr txBox="1"/>
          <p:nvPr/>
        </p:nvSpPr>
        <p:spPr>
          <a:xfrm>
            <a:off x="2468880" y="2191643"/>
            <a:ext cx="2001520" cy="646331"/>
          </a:xfrm>
          <a:prstGeom prst="rect">
            <a:avLst/>
          </a:prstGeom>
          <a:noFill/>
        </p:spPr>
        <p:txBody>
          <a:bodyPr wrap="square" rtlCol="0">
            <a:spAutoFit/>
          </a:bodyPr>
          <a:lstStyle/>
          <a:p>
            <a:r>
              <a:rPr lang="en-ZA" sz="1800" b="1" dirty="0">
                <a:latin typeface="Arial Narrow" panose="020B0606020202030204" pitchFamily="34" charset="0"/>
              </a:rPr>
              <a:t>Ceres-</a:t>
            </a:r>
            <a:r>
              <a:rPr lang="en-ZA" sz="1800" b="1" dirty="0" err="1">
                <a:latin typeface="Arial Narrow" panose="020B0606020202030204" pitchFamily="34" charset="0"/>
              </a:rPr>
              <a:t>Koekedouw</a:t>
            </a:r>
            <a:r>
              <a:rPr lang="en-ZA" sz="1800" b="1" dirty="0">
                <a:latin typeface="Arial Narrow" panose="020B0606020202030204" pitchFamily="34" charset="0"/>
              </a:rPr>
              <a:t> Dam</a:t>
            </a:r>
            <a:endParaRPr lang="en-US" sz="1800" b="1" dirty="0">
              <a:latin typeface="Arial Narrow" panose="020B0606020202030204" pitchFamily="34" charset="0"/>
            </a:endParaRPr>
          </a:p>
        </p:txBody>
      </p:sp>
      <p:sp>
        <p:nvSpPr>
          <p:cNvPr id="2" name="Title 1">
            <a:extLst>
              <a:ext uri="{FF2B5EF4-FFF2-40B4-BE49-F238E27FC236}">
                <a16:creationId xmlns:a16="http://schemas.microsoft.com/office/drawing/2014/main" xmlns="" id="{864544B8-A156-4121-A0C3-6C836C82F844}"/>
              </a:ext>
            </a:extLst>
          </p:cNvPr>
          <p:cNvSpPr>
            <a:spLocks noGrp="1"/>
          </p:cNvSpPr>
          <p:nvPr>
            <p:ph type="title"/>
          </p:nvPr>
        </p:nvSpPr>
        <p:spPr>
          <a:xfrm>
            <a:off x="914400" y="87825"/>
            <a:ext cx="8229600" cy="492278"/>
          </a:xfrm>
          <a:solidFill>
            <a:schemeClr val="bg1"/>
          </a:solidFill>
        </p:spPr>
        <p:txBody>
          <a:bodyPr/>
          <a:lstStyle/>
          <a:p>
            <a:pPr algn="l"/>
            <a:r>
              <a:rPr lang="en-ZA" sz="3200" b="1" dirty="0">
                <a:solidFill>
                  <a:srgbClr val="EEECE1">
                    <a:lumMod val="25000"/>
                  </a:srgbClr>
                </a:solidFill>
                <a:ea typeface="ＭＳ Ｐゴシック" pitchFamily="34" charset="-128"/>
                <a:cs typeface="+mn-cs"/>
              </a:rPr>
              <a:t>Ceres </a:t>
            </a:r>
            <a:r>
              <a:rPr lang="en-ZA" sz="3200" b="1" dirty="0" err="1">
                <a:solidFill>
                  <a:srgbClr val="EEECE1">
                    <a:lumMod val="25000"/>
                  </a:srgbClr>
                </a:solidFill>
                <a:ea typeface="ＭＳ Ｐゴシック" pitchFamily="34" charset="-128"/>
                <a:cs typeface="+mn-cs"/>
              </a:rPr>
              <a:t>Koekedouw</a:t>
            </a:r>
            <a:r>
              <a:rPr lang="en-ZA" sz="3200" b="1" dirty="0">
                <a:solidFill>
                  <a:srgbClr val="EEECE1">
                    <a:lumMod val="25000"/>
                  </a:srgbClr>
                </a:solidFill>
                <a:ea typeface="ＭＳ Ｐゴシック" pitchFamily="34" charset="-128"/>
                <a:cs typeface="+mn-cs"/>
              </a:rPr>
              <a:t> Dam </a:t>
            </a:r>
            <a:r>
              <a:rPr lang="en-ZA" sz="2000" b="1" dirty="0">
                <a:solidFill>
                  <a:srgbClr val="EEECE1">
                    <a:lumMod val="25000"/>
                  </a:srgbClr>
                </a:solidFill>
                <a:ea typeface="ＭＳ Ｐゴシック" pitchFamily="34" charset="-128"/>
                <a:cs typeface="+mn-cs"/>
              </a:rPr>
              <a:t>(IUA A1 Upper </a:t>
            </a:r>
            <a:r>
              <a:rPr lang="en-ZA" sz="2000" b="1" dirty="0" err="1">
                <a:solidFill>
                  <a:srgbClr val="EEECE1">
                    <a:lumMod val="25000"/>
                  </a:srgbClr>
                </a:solidFill>
                <a:ea typeface="ＭＳ Ｐゴシック" pitchFamily="34" charset="-128"/>
                <a:cs typeface="+mn-cs"/>
              </a:rPr>
              <a:t>Breede</a:t>
            </a:r>
            <a:r>
              <a:rPr lang="en-ZA" sz="2000" b="1" dirty="0">
                <a:solidFill>
                  <a:srgbClr val="EEECE1">
                    <a:lumMod val="25000"/>
                  </a:srgbClr>
                </a:solidFill>
                <a:ea typeface="ＭＳ Ｐゴシック" pitchFamily="34" charset="-128"/>
                <a:cs typeface="+mn-cs"/>
              </a:rPr>
              <a:t> Tributaries)</a:t>
            </a:r>
            <a:endParaRPr lang="en-ZA" dirty="0"/>
          </a:p>
        </p:txBody>
      </p:sp>
    </p:spTree>
    <p:extLst>
      <p:ext uri="{BB962C8B-B14F-4D97-AF65-F5344CB8AC3E}">
        <p14:creationId xmlns:p14="http://schemas.microsoft.com/office/powerpoint/2010/main" val="13040304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7391400" cy="892552"/>
          </a:xfrm>
          <a:noFill/>
        </p:spPr>
        <p:txBody>
          <a:bodyPr wrap="square">
            <a:spAutoFit/>
          </a:bodyPr>
          <a:lstStyle/>
          <a:p>
            <a:pPr algn="l"/>
            <a:r>
              <a:rPr lang="en-ZA" sz="3200" b="1" dirty="0">
                <a:solidFill>
                  <a:srgbClr val="EEECE1">
                    <a:lumMod val="25000"/>
                  </a:srgbClr>
                </a:solidFill>
                <a:ea typeface="ＭＳ Ｐゴシック" pitchFamily="34" charset="-128"/>
                <a:cs typeface="+mn-cs"/>
              </a:rPr>
              <a:t>Ceres </a:t>
            </a:r>
            <a:r>
              <a:rPr lang="en-ZA" sz="3200" b="1" dirty="0" err="1">
                <a:solidFill>
                  <a:srgbClr val="EEECE1">
                    <a:lumMod val="25000"/>
                  </a:srgbClr>
                </a:solidFill>
                <a:ea typeface="ＭＳ Ｐゴシック" pitchFamily="34" charset="-128"/>
                <a:cs typeface="+mn-cs"/>
              </a:rPr>
              <a:t>Koekedouw</a:t>
            </a:r>
            <a:r>
              <a:rPr lang="en-ZA" sz="3200" b="1" dirty="0">
                <a:solidFill>
                  <a:srgbClr val="EEECE1">
                    <a:lumMod val="25000"/>
                  </a:srgbClr>
                </a:solidFill>
                <a:ea typeface="ＭＳ Ｐゴシック" pitchFamily="34" charset="-128"/>
                <a:cs typeface="+mn-cs"/>
              </a:rPr>
              <a:t> Dam</a:t>
            </a:r>
            <a:br>
              <a:rPr lang="en-ZA" sz="3200" b="1" dirty="0">
                <a:solidFill>
                  <a:srgbClr val="EEECE1">
                    <a:lumMod val="25000"/>
                  </a:srgbClr>
                </a:solidFill>
                <a:ea typeface="ＭＳ Ｐゴシック" pitchFamily="34" charset="-128"/>
                <a:cs typeface="+mn-cs"/>
              </a:rPr>
            </a:br>
            <a:r>
              <a:rPr lang="en-ZA" sz="2000" b="1" dirty="0">
                <a:solidFill>
                  <a:srgbClr val="EEECE1">
                    <a:lumMod val="25000"/>
                  </a:srgbClr>
                </a:solidFill>
                <a:ea typeface="ＭＳ Ｐゴシック" pitchFamily="34" charset="-128"/>
                <a:cs typeface="+mn-cs"/>
              </a:rPr>
              <a:t>(IUA A1 Upper </a:t>
            </a:r>
            <a:r>
              <a:rPr lang="en-ZA" sz="2000" b="1" dirty="0" err="1">
                <a:solidFill>
                  <a:srgbClr val="EEECE1">
                    <a:lumMod val="25000"/>
                  </a:srgbClr>
                </a:solidFill>
                <a:ea typeface="ＭＳ Ｐゴシック" pitchFamily="34" charset="-128"/>
                <a:cs typeface="+mn-cs"/>
              </a:rPr>
              <a:t>Breede</a:t>
            </a:r>
            <a:r>
              <a:rPr lang="en-ZA" sz="2000" b="1" dirty="0">
                <a:solidFill>
                  <a:srgbClr val="EEECE1">
                    <a:lumMod val="25000"/>
                  </a:srgbClr>
                </a:solidFill>
                <a:ea typeface="ＭＳ Ｐゴシック" pitchFamily="34" charset="-128"/>
                <a:cs typeface="+mn-cs"/>
              </a:rPr>
              <a:t> Tributaries)</a:t>
            </a:r>
            <a:endParaRPr lang="en-ZA" sz="3200" b="1" dirty="0">
              <a:solidFill>
                <a:schemeClr val="tx1">
                  <a:lumMod val="65000"/>
                  <a:lumOff val="35000"/>
                </a:schemeClr>
              </a:solidFill>
              <a:latin typeface="+mn-lt"/>
              <a:ea typeface="ＭＳ Ｐゴシック" pitchFamily="34" charset="-128"/>
              <a:cs typeface="+mn-cs"/>
            </a:endParaRPr>
          </a:p>
        </p:txBody>
      </p:sp>
      <p:graphicFrame>
        <p:nvGraphicFramePr>
          <p:cNvPr id="4" name="Content Placeholder 3">
            <a:extLst>
              <a:ext uri="{FF2B5EF4-FFF2-40B4-BE49-F238E27FC236}">
                <a16:creationId xmlns:a16="http://schemas.microsoft.com/office/drawing/2014/main" xmlns="" id="{E9A4F420-E710-48D0-BF21-A6C2ACE1D5EB}"/>
              </a:ext>
            </a:extLst>
          </p:cNvPr>
          <p:cNvGraphicFramePr>
            <a:graphicFrameLocks noGrp="1"/>
          </p:cNvGraphicFramePr>
          <p:nvPr>
            <p:ph idx="1"/>
            <p:extLst/>
          </p:nvPr>
        </p:nvGraphicFramePr>
        <p:xfrm>
          <a:off x="0" y="1372817"/>
          <a:ext cx="9144000" cy="4822838"/>
        </p:xfrm>
        <a:graphic>
          <a:graphicData uri="http://schemas.openxmlformats.org/drawingml/2006/table">
            <a:tbl>
              <a:tblPr firstRow="1"/>
              <a:tblGrid>
                <a:gridCol w="1152525">
                  <a:extLst>
                    <a:ext uri="{9D8B030D-6E8A-4147-A177-3AD203B41FA5}">
                      <a16:colId xmlns:a16="http://schemas.microsoft.com/office/drawing/2014/main" xmlns="" val="859076845"/>
                    </a:ext>
                  </a:extLst>
                </a:gridCol>
                <a:gridCol w="5495925">
                  <a:extLst>
                    <a:ext uri="{9D8B030D-6E8A-4147-A177-3AD203B41FA5}">
                      <a16:colId xmlns:a16="http://schemas.microsoft.com/office/drawing/2014/main" xmlns="" val="1445861777"/>
                    </a:ext>
                  </a:extLst>
                </a:gridCol>
                <a:gridCol w="2495550">
                  <a:extLst>
                    <a:ext uri="{9D8B030D-6E8A-4147-A177-3AD203B41FA5}">
                      <a16:colId xmlns:a16="http://schemas.microsoft.com/office/drawing/2014/main" xmlns="" val="3039586317"/>
                    </a:ext>
                  </a:extLst>
                </a:gridCol>
              </a:tblGrid>
              <a:tr h="619453">
                <a:tc>
                  <a:txBody>
                    <a:bodyPr/>
                    <a:lstStyle/>
                    <a:p>
                      <a:pPr marL="0" marR="0">
                        <a:lnSpc>
                          <a:spcPct val="105000"/>
                        </a:lnSpc>
                        <a:spcBef>
                          <a:spcPts val="300"/>
                        </a:spcBef>
                        <a:spcAft>
                          <a:spcPts val="0"/>
                        </a:spcAft>
                      </a:pPr>
                      <a:r>
                        <a:rPr lang="en-ZA" sz="1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Sub-comp.</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15633" marR="15633" marT="0" marB="0" anchor="ctr">
                    <a:lnL w="12700" cap="flat" cmpd="sng" algn="ctr">
                      <a:solidFill>
                        <a:srgbClr val="C0C0C0"/>
                      </a:solidFill>
                      <a:prstDash val="solid"/>
                      <a:round/>
                      <a:headEnd type="none" w="med" len="med"/>
                      <a:tailEnd type="none" w="med" len="med"/>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chemeClr val="tx1">
                        <a:lumMod val="65000"/>
                        <a:lumOff val="35000"/>
                      </a:schemeClr>
                    </a:solidFill>
                  </a:tcPr>
                </a:tc>
                <a:tc>
                  <a:txBody>
                    <a:bodyPr/>
                    <a:lstStyle/>
                    <a:p>
                      <a:pPr marL="0" marR="0">
                        <a:lnSpc>
                          <a:spcPct val="105000"/>
                        </a:lnSpc>
                        <a:spcBef>
                          <a:spcPts val="300"/>
                        </a:spcBef>
                        <a:spcAft>
                          <a:spcPts val="0"/>
                        </a:spcAft>
                      </a:pPr>
                      <a:r>
                        <a:rPr lang="en-ZA" sz="1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Rationale for sub-component choice</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15633" marR="15633" marT="0" marB="0" anchor="ctr">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chemeClr val="tx1">
                        <a:lumMod val="65000"/>
                        <a:lumOff val="35000"/>
                      </a:schemeClr>
                    </a:solidFill>
                  </a:tcPr>
                </a:tc>
                <a:tc>
                  <a:txBody>
                    <a:bodyPr/>
                    <a:lstStyle/>
                    <a:p>
                      <a:pPr marL="0" marR="0">
                        <a:lnSpc>
                          <a:spcPct val="105000"/>
                        </a:lnSpc>
                        <a:spcBef>
                          <a:spcPts val="300"/>
                        </a:spcBef>
                        <a:spcAft>
                          <a:spcPts val="0"/>
                        </a:spcAft>
                      </a:pPr>
                      <a:r>
                        <a:rPr lang="en-ZA" sz="1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Indicator selection</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15633" marR="15633" marT="0" marB="0" anchor="ctr">
                    <a:lnL>
                      <a:noFill/>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4068466212"/>
                  </a:ext>
                </a:extLst>
              </a:tr>
              <a:tr h="935293">
                <a:tc>
                  <a:txBody>
                    <a:bodyPr/>
                    <a:lstStyle/>
                    <a:p>
                      <a:pPr marL="0" marR="0">
                        <a:lnSpc>
                          <a:spcPct val="105000"/>
                        </a:lnSpc>
                        <a:spcBef>
                          <a:spcPts val="300"/>
                        </a:spcBef>
                        <a:spcAft>
                          <a:spcPts val="0"/>
                        </a:spcAft>
                      </a:pPr>
                      <a:r>
                        <a:rPr lang="en-ZA" sz="16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Low flows</a:t>
                      </a:r>
                      <a:endParaRPr lang="en-US" sz="16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txBody>
                  <a:tcPr marL="15633" marR="15633"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lumMod val="20000"/>
                        <a:lumOff val="80000"/>
                      </a:schemeClr>
                    </a:solidFill>
                  </a:tcPr>
                </a:tc>
                <a:tc>
                  <a:txBody>
                    <a:bodyPr/>
                    <a:lstStyle/>
                    <a:p>
                      <a:pPr marL="0" marR="0" algn="l" defTabSz="457200" rtl="0" eaLnBrk="1" latinLnBrk="0" hangingPunct="1">
                        <a:lnSpc>
                          <a:spcPct val="105000"/>
                        </a:lnSpc>
                        <a:spcBef>
                          <a:spcPts val="300"/>
                        </a:spcBef>
                        <a:spcAft>
                          <a:spcPts val="0"/>
                        </a:spcAft>
                      </a:pPr>
                      <a:r>
                        <a:rPr lang="en-US"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Dam levels must be sufficient for releases for use and protection of ecosystem function downstream, within the constraint of limited-capacity outlet works</a:t>
                      </a:r>
                    </a:p>
                  </a:txBody>
                  <a:tcPr marL="17780" marR="177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lumMod val="20000"/>
                        <a:lumOff val="80000"/>
                      </a:schemeClr>
                    </a:solidFill>
                  </a:tcPr>
                </a:tc>
                <a:tc>
                  <a:txBody>
                    <a:bodyPr/>
                    <a:lstStyle/>
                    <a:p>
                      <a:pPr marL="0" marR="0" algn="l" defTabSz="457200" rtl="0" eaLnBrk="1" latinLnBrk="0" hangingPunct="1">
                        <a:lnSpc>
                          <a:spcPct val="105000"/>
                        </a:lnSpc>
                        <a:spcBef>
                          <a:spcPts val="300"/>
                        </a:spcBef>
                        <a:spcAft>
                          <a:spcPts val="0"/>
                        </a:spcAft>
                      </a:pPr>
                      <a:r>
                        <a:rPr lang="en-ZA" sz="1600" b="1" kern="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Dam levels</a:t>
                      </a:r>
                    </a:p>
                  </a:txBody>
                  <a:tcPr marL="17780" marR="177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501305636"/>
                  </a:ext>
                </a:extLst>
              </a:tr>
              <a:tr h="798512">
                <a:tc>
                  <a:txBody>
                    <a:bodyPr/>
                    <a:lstStyle/>
                    <a:p>
                      <a:pPr marL="0" marR="0">
                        <a:lnSpc>
                          <a:spcPct val="105000"/>
                        </a:lnSpc>
                        <a:spcBef>
                          <a:spcPts val="300"/>
                        </a:spcBef>
                        <a:spcAft>
                          <a:spcPts val="0"/>
                        </a:spcAft>
                      </a:pPr>
                      <a:r>
                        <a:rPr lang="en-ZA" sz="16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Nutrients</a:t>
                      </a:r>
                      <a:endParaRPr lang="en-US" sz="16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15633" marR="15633"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2"/>
                    </a:solidFill>
                  </a:tcPr>
                </a:tc>
                <a:tc>
                  <a:txBody>
                    <a:bodyPr/>
                    <a:lstStyle/>
                    <a:p>
                      <a:pPr marL="0" marR="0" algn="l" defTabSz="457200" rtl="0" eaLnBrk="1" latinLnBrk="0" hangingPunct="1">
                        <a:lnSpc>
                          <a:spcPct val="105000"/>
                        </a:lnSpc>
                        <a:spcBef>
                          <a:spcPts val="300"/>
                        </a:spcBef>
                        <a:spcAft>
                          <a:spcPts val="0"/>
                        </a:spcAft>
                      </a:pPr>
                      <a:r>
                        <a:rPr lang="en-ZA"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The system must be maintained in a oligotrophic state or better </a:t>
                      </a:r>
                    </a:p>
                  </a:txBody>
                  <a:tcPr marL="17780" marR="177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2"/>
                    </a:solidFill>
                  </a:tcPr>
                </a:tc>
                <a:tc>
                  <a:txBody>
                    <a:bodyPr/>
                    <a:lstStyle/>
                    <a:p>
                      <a:pPr marL="0" marR="0" algn="l" defTabSz="457200" rtl="0" eaLnBrk="1" latinLnBrk="0" hangingPunct="1">
                        <a:lnSpc>
                          <a:spcPct val="105000"/>
                        </a:lnSpc>
                        <a:spcBef>
                          <a:spcPts val="300"/>
                        </a:spcBef>
                        <a:spcAft>
                          <a:spcPts val="0"/>
                        </a:spcAft>
                      </a:pPr>
                      <a:r>
                        <a:rPr lang="en-ZA"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Ortho-phosphate, total inorganic nitrogen</a:t>
                      </a:r>
                    </a:p>
                  </a:txBody>
                  <a:tcPr marL="17780" marR="177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2"/>
                    </a:solidFill>
                  </a:tcPr>
                </a:tc>
                <a:extLst>
                  <a:ext uri="{0D108BD9-81ED-4DB2-BD59-A6C34878D82A}">
                    <a16:rowId xmlns:a16="http://schemas.microsoft.com/office/drawing/2014/main" xmlns="" val="3184738952"/>
                  </a:ext>
                </a:extLst>
              </a:tr>
              <a:tr h="905702">
                <a:tc>
                  <a:txBody>
                    <a:bodyPr/>
                    <a:lstStyle/>
                    <a:p>
                      <a:pPr marL="0" marR="0">
                        <a:lnSpc>
                          <a:spcPct val="105000"/>
                        </a:lnSpc>
                        <a:spcBef>
                          <a:spcPts val="300"/>
                        </a:spcBef>
                        <a:spcAft>
                          <a:spcPts val="0"/>
                        </a:spcAft>
                      </a:pPr>
                      <a:r>
                        <a:rPr lang="en-US" sz="16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Salts</a:t>
                      </a:r>
                    </a:p>
                  </a:txBody>
                  <a:tcPr marL="15633" marR="15633"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2"/>
                    </a:solidFill>
                  </a:tcPr>
                </a:tc>
                <a:tc>
                  <a:txBody>
                    <a:bodyPr/>
                    <a:lstStyle/>
                    <a:p>
                      <a:pPr marL="0" marR="0">
                        <a:lnSpc>
                          <a:spcPct val="105000"/>
                        </a:lnSpc>
                        <a:spcBef>
                          <a:spcPts val="300"/>
                        </a:spcBef>
                        <a:spcAft>
                          <a:spcPts val="0"/>
                        </a:spcAft>
                      </a:pPr>
                      <a:r>
                        <a:rPr lang="en-ZA"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Salt levels must be maintained at concentrations where they do not impact negatively on the ecosystem, are acceptable for municipal treatment and Ideal for irrigation use</a:t>
                      </a:r>
                      <a:endParaRPr lang="en-US"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2"/>
                    </a:solidFill>
                  </a:tcPr>
                </a:tc>
                <a:tc>
                  <a:txBody>
                    <a:bodyPr/>
                    <a:lstStyle/>
                    <a:p>
                      <a:pPr marL="0" marR="0">
                        <a:lnSpc>
                          <a:spcPct val="105000"/>
                        </a:lnSpc>
                        <a:spcBef>
                          <a:spcPts val="300"/>
                        </a:spcBef>
                        <a:spcAft>
                          <a:spcPts val="0"/>
                        </a:spcAft>
                      </a:pPr>
                      <a:r>
                        <a:rPr lang="en-ZA"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Electrical conductivity</a:t>
                      </a:r>
                      <a:endParaRPr lang="en-US"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2"/>
                    </a:solidFill>
                  </a:tcPr>
                </a:tc>
                <a:extLst>
                  <a:ext uri="{0D108BD9-81ED-4DB2-BD59-A6C34878D82A}">
                    <a16:rowId xmlns:a16="http://schemas.microsoft.com/office/drawing/2014/main" xmlns="" val="1418023108"/>
                  </a:ext>
                </a:extLst>
              </a:tr>
              <a:tr h="1551898">
                <a:tc>
                  <a:txBody>
                    <a:bodyPr/>
                    <a:lstStyle/>
                    <a:p>
                      <a:pPr marL="0" marR="0">
                        <a:lnSpc>
                          <a:spcPct val="105000"/>
                        </a:lnSpc>
                        <a:spcBef>
                          <a:spcPts val="300"/>
                        </a:spcBef>
                        <a:spcAft>
                          <a:spcPts val="0"/>
                        </a:spcAft>
                      </a:pPr>
                      <a:r>
                        <a:rPr lang="en-ZA" sz="16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Fish</a:t>
                      </a:r>
                      <a:endParaRPr lang="en-US" sz="16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txBody>
                  <a:tcPr marL="15633" marR="15633"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lumMod val="20000"/>
                        <a:lumOff val="80000"/>
                      </a:schemeClr>
                    </a:solidFill>
                  </a:tcPr>
                </a:tc>
                <a:tc>
                  <a:txBody>
                    <a:bodyPr/>
                    <a:lstStyle/>
                    <a:p>
                      <a:pPr marL="0" marR="0" algn="l" defTabSz="457200" rtl="0" eaLnBrk="1" latinLnBrk="0" hangingPunct="1">
                        <a:lnSpc>
                          <a:spcPct val="105000"/>
                        </a:lnSpc>
                        <a:spcBef>
                          <a:spcPts val="300"/>
                        </a:spcBef>
                        <a:spcAft>
                          <a:spcPts val="0"/>
                        </a:spcAft>
                      </a:pPr>
                      <a:r>
                        <a:rPr lang="en-ZA"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The wellbeing of the fish community of this artificial ecosystem must be maintained in a suitable condition to contribute to regional biodiversity and support recreational angling. Consumption of fish must not pose a health risk</a:t>
                      </a:r>
                    </a:p>
                  </a:txBody>
                  <a:tcPr marL="17780" marR="177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lumMod val="20000"/>
                        <a:lumOff val="80000"/>
                      </a:schemeClr>
                    </a:solidFill>
                  </a:tcPr>
                </a:tc>
                <a:tc>
                  <a:txBody>
                    <a:bodyPr/>
                    <a:lstStyle/>
                    <a:p>
                      <a:pPr marL="0" marR="0" algn="l" defTabSz="457200" rtl="0" eaLnBrk="1" latinLnBrk="0" hangingPunct="1">
                        <a:lnSpc>
                          <a:spcPct val="105000"/>
                        </a:lnSpc>
                        <a:spcBef>
                          <a:spcPts val="300"/>
                        </a:spcBef>
                        <a:spcAft>
                          <a:spcPts val="0"/>
                        </a:spcAft>
                      </a:pPr>
                      <a:r>
                        <a:rPr lang="en-ZA"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Implementation of the Index of Reservoir Habitat Impairment (IRHI) by Miranda and Hunt (2011), fish health evaluation.</a:t>
                      </a:r>
                    </a:p>
                    <a:p>
                      <a:pPr marL="0" marR="0" algn="l" defTabSz="457200" rtl="0" eaLnBrk="1" latinLnBrk="0" hangingPunct="1">
                        <a:lnSpc>
                          <a:spcPct val="105000"/>
                        </a:lnSpc>
                        <a:spcBef>
                          <a:spcPts val="300"/>
                        </a:spcBef>
                        <a:spcAft>
                          <a:spcPts val="0"/>
                        </a:spcAft>
                      </a:pPr>
                      <a:r>
                        <a:rPr lang="en-ZA"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Indigenous fish populations.</a:t>
                      </a:r>
                    </a:p>
                  </a:txBody>
                  <a:tcPr marL="17780" marR="177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478483960"/>
                  </a:ext>
                </a:extLst>
              </a:tr>
            </a:tbl>
          </a:graphicData>
        </a:graphic>
      </p:graphicFrame>
    </p:spTree>
    <p:extLst>
      <p:ext uri="{BB962C8B-B14F-4D97-AF65-F5344CB8AC3E}">
        <p14:creationId xmlns:p14="http://schemas.microsoft.com/office/powerpoint/2010/main" val="18057150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4800" y="274638"/>
            <a:ext cx="7569200" cy="523220"/>
          </a:xfrm>
          <a:noFill/>
        </p:spPr>
        <p:txBody>
          <a:bodyPr wrap="square">
            <a:spAutoFit/>
          </a:bodyPr>
          <a:lstStyle/>
          <a:p>
            <a:pPr algn="l"/>
            <a:r>
              <a:rPr lang="en-ZA" sz="2800" b="1" dirty="0">
                <a:solidFill>
                  <a:schemeClr val="bg2">
                    <a:lumMod val="25000"/>
                  </a:schemeClr>
                </a:solidFill>
                <a:latin typeface="+mn-lt"/>
                <a:ea typeface="ＭＳ Ｐゴシック" pitchFamily="34" charset="-128"/>
                <a:cs typeface="+mn-cs"/>
              </a:rPr>
              <a:t>Quantity &amp; Biota RQOs for Ceres </a:t>
            </a:r>
            <a:r>
              <a:rPr lang="en-ZA" sz="2800" b="1" dirty="0" err="1">
                <a:solidFill>
                  <a:schemeClr val="bg2">
                    <a:lumMod val="25000"/>
                  </a:schemeClr>
                </a:solidFill>
                <a:latin typeface="+mn-lt"/>
                <a:ea typeface="ＭＳ Ｐゴシック" pitchFamily="34" charset="-128"/>
                <a:cs typeface="+mn-cs"/>
              </a:rPr>
              <a:t>Koekedouw</a:t>
            </a:r>
            <a:r>
              <a:rPr lang="en-ZA" sz="2800" b="1" dirty="0">
                <a:solidFill>
                  <a:schemeClr val="bg2">
                    <a:lumMod val="25000"/>
                  </a:schemeClr>
                </a:solidFill>
                <a:latin typeface="+mn-lt"/>
                <a:ea typeface="ＭＳ Ｐゴシック" pitchFamily="34" charset="-128"/>
                <a:cs typeface="+mn-cs"/>
              </a:rPr>
              <a:t> Dam</a:t>
            </a:r>
            <a:endParaRPr lang="en-ZA" sz="2800" b="1" dirty="0">
              <a:solidFill>
                <a:schemeClr val="tx1">
                  <a:lumMod val="65000"/>
                  <a:lumOff val="35000"/>
                </a:schemeClr>
              </a:solidFill>
              <a:latin typeface="+mn-lt"/>
              <a:ea typeface="ＭＳ Ｐゴシック" pitchFamily="34" charset="-128"/>
              <a:cs typeface="+mn-cs"/>
            </a:endParaRPr>
          </a:p>
        </p:txBody>
      </p:sp>
      <p:graphicFrame>
        <p:nvGraphicFramePr>
          <p:cNvPr id="17" name="Content Placeholder 16">
            <a:extLst>
              <a:ext uri="{FF2B5EF4-FFF2-40B4-BE49-F238E27FC236}">
                <a16:creationId xmlns:a16="http://schemas.microsoft.com/office/drawing/2014/main" xmlns="" id="{EE9385D3-6EC2-4BBF-9437-D4EFE68D79AF}"/>
              </a:ext>
            </a:extLst>
          </p:cNvPr>
          <p:cNvGraphicFramePr>
            <a:graphicFrameLocks noGrp="1"/>
          </p:cNvGraphicFramePr>
          <p:nvPr>
            <p:ph idx="1"/>
            <p:extLst/>
          </p:nvPr>
        </p:nvGraphicFramePr>
        <p:xfrm>
          <a:off x="0" y="998496"/>
          <a:ext cx="9144000" cy="5428466"/>
        </p:xfrm>
        <a:graphic>
          <a:graphicData uri="http://schemas.openxmlformats.org/drawingml/2006/table">
            <a:tbl>
              <a:tblPr firstRow="1"/>
              <a:tblGrid>
                <a:gridCol w="740228">
                  <a:extLst>
                    <a:ext uri="{9D8B030D-6E8A-4147-A177-3AD203B41FA5}">
                      <a16:colId xmlns:a16="http://schemas.microsoft.com/office/drawing/2014/main" xmlns="" val="2461657045"/>
                    </a:ext>
                  </a:extLst>
                </a:gridCol>
                <a:gridCol w="2352399">
                  <a:extLst>
                    <a:ext uri="{9D8B030D-6E8A-4147-A177-3AD203B41FA5}">
                      <a16:colId xmlns:a16="http://schemas.microsoft.com/office/drawing/2014/main" xmlns="" val="4182506286"/>
                    </a:ext>
                  </a:extLst>
                </a:gridCol>
                <a:gridCol w="2570495">
                  <a:extLst>
                    <a:ext uri="{9D8B030D-6E8A-4147-A177-3AD203B41FA5}">
                      <a16:colId xmlns:a16="http://schemas.microsoft.com/office/drawing/2014/main" xmlns="" val="3658580474"/>
                    </a:ext>
                  </a:extLst>
                </a:gridCol>
                <a:gridCol w="1740439">
                  <a:extLst>
                    <a:ext uri="{9D8B030D-6E8A-4147-A177-3AD203B41FA5}">
                      <a16:colId xmlns:a16="http://schemas.microsoft.com/office/drawing/2014/main" xmlns="" val="706594559"/>
                    </a:ext>
                  </a:extLst>
                </a:gridCol>
                <a:gridCol w="1740439">
                  <a:extLst>
                    <a:ext uri="{9D8B030D-6E8A-4147-A177-3AD203B41FA5}">
                      <a16:colId xmlns:a16="http://schemas.microsoft.com/office/drawing/2014/main" xmlns="" val="1094789299"/>
                    </a:ext>
                  </a:extLst>
                </a:gridCol>
              </a:tblGrid>
              <a:tr h="515450">
                <a:tc>
                  <a:txBody>
                    <a:bodyPr/>
                    <a:lstStyle/>
                    <a:p>
                      <a:pPr marL="0" marR="0">
                        <a:lnSpc>
                          <a:spcPct val="105000"/>
                        </a:lnSpc>
                        <a:spcBef>
                          <a:spcPts val="0"/>
                        </a:spcBef>
                        <a:spcAft>
                          <a:spcPts val="0"/>
                        </a:spcAft>
                      </a:pPr>
                      <a:r>
                        <a:rPr lang="en-ZA" sz="1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Sub-comp.</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nchor="ctr">
                    <a:lnL w="12700" cap="flat" cmpd="sng" algn="ctr">
                      <a:solidFill>
                        <a:srgbClr val="C0C0C0"/>
                      </a:solidFill>
                      <a:prstDash val="solid"/>
                      <a:round/>
                      <a:headEnd type="none" w="med" len="med"/>
                      <a:tailEnd type="none" w="med" len="med"/>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chemeClr val="tx1">
                        <a:lumMod val="65000"/>
                        <a:lumOff val="35000"/>
                      </a:schemeClr>
                    </a:solidFill>
                  </a:tcPr>
                </a:tc>
                <a:tc>
                  <a:txBody>
                    <a:bodyPr/>
                    <a:lstStyle/>
                    <a:p>
                      <a:pPr marL="60960" marR="0">
                        <a:lnSpc>
                          <a:spcPct val="105000"/>
                        </a:lnSpc>
                        <a:spcBef>
                          <a:spcPts val="0"/>
                        </a:spcBef>
                        <a:spcAft>
                          <a:spcPts val="0"/>
                        </a:spcAft>
                      </a:pPr>
                      <a:r>
                        <a:rPr lang="en-ZA" sz="1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RQO Narrative description</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nchor="ctr">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chemeClr val="tx1">
                        <a:lumMod val="65000"/>
                        <a:lumOff val="35000"/>
                      </a:schemeClr>
                    </a:solidFill>
                  </a:tcPr>
                </a:tc>
                <a:tc>
                  <a:txBody>
                    <a:bodyPr/>
                    <a:lstStyle/>
                    <a:p>
                      <a:pPr marL="60960" marR="0">
                        <a:lnSpc>
                          <a:spcPct val="105000"/>
                        </a:lnSpc>
                        <a:spcBef>
                          <a:spcPts val="0"/>
                        </a:spcBef>
                        <a:spcAft>
                          <a:spcPts val="0"/>
                        </a:spcAft>
                      </a:pPr>
                      <a:r>
                        <a:rPr lang="en-ZA" sz="1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Indicator/ measure</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nchor="ctr">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chemeClr val="tx1">
                        <a:lumMod val="65000"/>
                        <a:lumOff val="35000"/>
                      </a:schemeClr>
                    </a:solidFill>
                  </a:tcPr>
                </a:tc>
                <a:tc>
                  <a:txBody>
                    <a:bodyPr/>
                    <a:lstStyle/>
                    <a:p>
                      <a:pPr marL="60960" marR="0">
                        <a:lnSpc>
                          <a:spcPct val="105000"/>
                        </a:lnSpc>
                        <a:spcBef>
                          <a:spcPts val="0"/>
                        </a:spcBef>
                        <a:spcAft>
                          <a:spcPts val="0"/>
                        </a:spcAft>
                      </a:pPr>
                      <a:r>
                        <a:rPr lang="en-ZA" sz="1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Numerical limits</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nchor="ctr">
                    <a:lnL>
                      <a:noFill/>
                    </a:lnL>
                    <a:lnR w="12700" cap="flat" cmpd="sng" algn="ctr">
                      <a:no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chemeClr val="tx1">
                        <a:lumMod val="65000"/>
                        <a:lumOff val="35000"/>
                      </a:schemeClr>
                    </a:solidFill>
                  </a:tcPr>
                </a:tc>
                <a:tc>
                  <a:txBody>
                    <a:bodyPr/>
                    <a:lstStyle/>
                    <a:p>
                      <a:pPr marL="60960" marR="0">
                        <a:lnSpc>
                          <a:spcPct val="105000"/>
                        </a:lnSpc>
                        <a:spcBef>
                          <a:spcPts val="0"/>
                        </a:spcBef>
                        <a:spcAft>
                          <a:spcPts val="0"/>
                        </a:spcAft>
                      </a:pPr>
                      <a:r>
                        <a:rPr lang="en-Z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TPC</a:t>
                      </a:r>
                      <a:endParaRPr lang="en-US"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nchor="ctr">
                    <a:lnL>
                      <a:noFill/>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78863520"/>
                  </a:ext>
                </a:extLst>
              </a:tr>
              <a:tr h="1595014">
                <a:tc>
                  <a:txBody>
                    <a:bodyPr/>
                    <a:lstStyle/>
                    <a:p>
                      <a:pPr marL="0" marR="0">
                        <a:lnSpc>
                          <a:spcPct val="105000"/>
                        </a:lnSpc>
                        <a:spcBef>
                          <a:spcPts val="0"/>
                        </a:spcBef>
                        <a:spcAft>
                          <a:spcPts val="0"/>
                        </a:spcAft>
                      </a:pPr>
                      <a:r>
                        <a:rPr lang="en-ZA" sz="1600" b="1" dirty="0">
                          <a:effectLst/>
                          <a:latin typeface="Calibri" panose="020F0502020204030204" pitchFamily="34" charset="0"/>
                          <a:ea typeface="Times New Roman" panose="02020603050405020304" pitchFamily="18" charset="0"/>
                          <a:cs typeface="Calibri" panose="020F0502020204030204" pitchFamily="34" charset="0"/>
                        </a:rPr>
                        <a:t>Low flows</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lumMod val="20000"/>
                        <a:lumOff val="80000"/>
                      </a:schemeClr>
                    </a:solidFill>
                  </a:tcPr>
                </a:tc>
                <a:tc>
                  <a:txBody>
                    <a:bodyPr/>
                    <a:lstStyle/>
                    <a:p>
                      <a:pPr marL="0" marR="0" algn="l" defTabSz="457200" rtl="0" eaLnBrk="1" latinLnBrk="0" hangingPunct="1">
                        <a:lnSpc>
                          <a:spcPct val="105000"/>
                        </a:lnSpc>
                        <a:spcBef>
                          <a:spcPts val="0"/>
                        </a:spcBef>
                        <a:spcAft>
                          <a:spcPts val="0"/>
                        </a:spcAft>
                      </a:pPr>
                      <a:r>
                        <a:rPr lang="en-US" sz="1600" b="1" kern="1200" dirty="0">
                          <a:solidFill>
                            <a:schemeClr val="tx1"/>
                          </a:solidFill>
                          <a:effectLst/>
                          <a:latin typeface="Calibri" panose="020F0502020204030204" pitchFamily="34" charset="0"/>
                          <a:ea typeface="TTE67A86D0t00"/>
                          <a:cs typeface="Times New Roman" panose="02020603050405020304" pitchFamily="18" charset="0"/>
                        </a:rPr>
                        <a:t>Dam levels must be sufficient for releases for irrigation and human use, within the constraints of limited capacity outlet works</a:t>
                      </a:r>
                      <a:endParaRPr lang="en-ZA"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lumMod val="20000"/>
                        <a:lumOff val="80000"/>
                      </a:schemeClr>
                    </a:solidFill>
                  </a:tcPr>
                </a:tc>
                <a:tc>
                  <a:txBody>
                    <a:bodyPr/>
                    <a:lstStyle/>
                    <a:p>
                      <a:pPr marL="0" marR="0" algn="l" defTabSz="457200" rtl="0" eaLnBrk="1" latinLnBrk="0" hangingPunct="1">
                        <a:lnSpc>
                          <a:spcPct val="105000"/>
                        </a:lnSpc>
                        <a:spcBef>
                          <a:spcPts val="0"/>
                        </a:spcBef>
                        <a:spcAft>
                          <a:spcPts val="0"/>
                        </a:spcAft>
                      </a:pPr>
                      <a:r>
                        <a:rPr lang="en-ZA"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Dam levels</a:t>
                      </a:r>
                    </a:p>
                  </a:txBody>
                  <a:tcPr marL="17780" marR="177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lumMod val="20000"/>
                        <a:lumOff val="80000"/>
                      </a:schemeClr>
                    </a:solidFill>
                  </a:tcPr>
                </a:tc>
                <a:tc>
                  <a:txBody>
                    <a:bodyPr/>
                    <a:lstStyle/>
                    <a:p>
                      <a:pPr marL="0" marR="0" algn="l" defTabSz="457200" rtl="0" eaLnBrk="1" latinLnBrk="0" hangingPunct="1">
                        <a:lnSpc>
                          <a:spcPct val="105000"/>
                        </a:lnSpc>
                        <a:spcBef>
                          <a:spcPts val="0"/>
                        </a:spcBef>
                        <a:spcAft>
                          <a:spcPts val="0"/>
                        </a:spcAft>
                      </a:pPr>
                      <a:r>
                        <a:rPr lang="en-ZA"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of live storage.</a:t>
                      </a:r>
                    </a:p>
                    <a:p>
                      <a:pPr marL="0" marR="0" algn="l" defTabSz="457200" rtl="0" eaLnBrk="1" latinLnBrk="0" hangingPunct="1">
                        <a:lnSpc>
                          <a:spcPct val="105000"/>
                        </a:lnSpc>
                        <a:spcBef>
                          <a:spcPts val="0"/>
                        </a:spcBef>
                        <a:spcAft>
                          <a:spcPts val="0"/>
                        </a:spcAft>
                      </a:pPr>
                      <a:r>
                        <a:rPr lang="en-US"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Agreed ecological release flow pattern and rate (condition of dam raising).</a:t>
                      </a:r>
                      <a:endParaRPr lang="en-ZA"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lumMod val="20000"/>
                        <a:lumOff val="80000"/>
                      </a:schemeClr>
                    </a:solidFill>
                  </a:tcPr>
                </a:tc>
                <a:tc>
                  <a:txBody>
                    <a:bodyPr/>
                    <a:lstStyle/>
                    <a:p>
                      <a:pPr marL="0" marR="0" algn="l" defTabSz="457200" rtl="0" eaLnBrk="1" latinLnBrk="0" hangingPunct="1">
                        <a:lnSpc>
                          <a:spcPct val="105000"/>
                        </a:lnSpc>
                        <a:spcBef>
                          <a:spcPts val="0"/>
                        </a:spcBef>
                        <a:spcAft>
                          <a:spcPts val="0"/>
                        </a:spcAft>
                      </a:pPr>
                      <a:r>
                        <a:rPr lang="en-ZA"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Not applicable</a:t>
                      </a:r>
                    </a:p>
                  </a:txBody>
                  <a:tcPr marL="17780" marR="177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945794051"/>
                  </a:ext>
                </a:extLst>
              </a:tr>
              <a:tr h="1674367">
                <a:tc>
                  <a:txBody>
                    <a:bodyPr/>
                    <a:lstStyle/>
                    <a:p>
                      <a:pPr marL="0" marR="0">
                        <a:lnSpc>
                          <a:spcPct val="105000"/>
                        </a:lnSpc>
                        <a:spcBef>
                          <a:spcPts val="0"/>
                        </a:spcBef>
                        <a:spcAft>
                          <a:spcPts val="0"/>
                        </a:spcAft>
                      </a:pPr>
                      <a:r>
                        <a:rPr lang="en-ZA" sz="1600" b="1" dirty="0">
                          <a:effectLst/>
                          <a:latin typeface="Calibri" panose="020F0502020204030204" pitchFamily="34" charset="0"/>
                          <a:ea typeface="Times New Roman" panose="02020603050405020304" pitchFamily="18" charset="0"/>
                          <a:cs typeface="Calibri" panose="020F0502020204030204" pitchFamily="34" charset="0"/>
                        </a:rPr>
                        <a:t>Fish</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17780" marR="177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lumMod val="20000"/>
                        <a:lumOff val="80000"/>
                      </a:schemeClr>
                    </a:solidFill>
                  </a:tcPr>
                </a:tc>
                <a:tc>
                  <a:txBody>
                    <a:bodyPr/>
                    <a:lstStyle/>
                    <a:p>
                      <a:pPr marL="0" marR="0" algn="l" defTabSz="457200" rtl="0" eaLnBrk="1" latinLnBrk="0" hangingPunct="1">
                        <a:lnSpc>
                          <a:spcPct val="105000"/>
                        </a:lnSpc>
                        <a:spcBef>
                          <a:spcPts val="0"/>
                        </a:spcBef>
                        <a:spcAft>
                          <a:spcPts val="0"/>
                        </a:spcAft>
                      </a:pPr>
                      <a:r>
                        <a:rPr lang="en-ZA"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The wellbeing of the fish community of this artificial ecosystem must be maintained in a suitable condition to contribute to regional biodiversity and to support local recreational angling. Consumption of fish must not pose a health risk</a:t>
                      </a:r>
                    </a:p>
                  </a:txBody>
                  <a:tcPr marL="17780" marR="177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lumMod val="20000"/>
                        <a:lumOff val="80000"/>
                      </a:schemeClr>
                    </a:solidFill>
                  </a:tcPr>
                </a:tc>
                <a:tc>
                  <a:txBody>
                    <a:bodyPr/>
                    <a:lstStyle/>
                    <a:p>
                      <a:pPr marL="0" marR="0" algn="l" defTabSz="457200" rtl="0" eaLnBrk="1" latinLnBrk="0" hangingPunct="1">
                        <a:lnSpc>
                          <a:spcPct val="105000"/>
                        </a:lnSpc>
                        <a:spcBef>
                          <a:spcPts val="0"/>
                        </a:spcBef>
                        <a:spcAft>
                          <a:spcPts val="0"/>
                        </a:spcAft>
                      </a:pPr>
                      <a:r>
                        <a:rPr lang="en-ZA"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Implementation of the Index of Reservoir Habitat Impairment (IRHI) by Miranda and Hunt (2011)</a:t>
                      </a:r>
                    </a:p>
                    <a:p>
                      <a:pPr marL="0" marR="0" algn="l" defTabSz="457200" rtl="0" eaLnBrk="1" latinLnBrk="0" hangingPunct="1">
                        <a:lnSpc>
                          <a:spcPct val="105000"/>
                        </a:lnSpc>
                        <a:spcBef>
                          <a:spcPts val="0"/>
                        </a:spcBef>
                        <a:spcAft>
                          <a:spcPts val="0"/>
                        </a:spcAft>
                      </a:pPr>
                      <a:r>
                        <a:rPr lang="en-ZA"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Populations of indigenous fish</a:t>
                      </a:r>
                    </a:p>
                  </a:txBody>
                  <a:tcPr marL="17780" marR="177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lumMod val="20000"/>
                        <a:lumOff val="80000"/>
                      </a:schemeClr>
                    </a:solidFill>
                  </a:tcPr>
                </a:tc>
                <a:tc>
                  <a:txBody>
                    <a:bodyPr/>
                    <a:lstStyle/>
                    <a:p>
                      <a:pPr marL="0" marR="0" lvl="0" indent="0" algn="l" defTabSz="457200" rtl="0" eaLnBrk="1" fontAlgn="auto" latinLnBrk="0" hangingPunct="1">
                        <a:lnSpc>
                          <a:spcPct val="105000"/>
                        </a:lnSpc>
                        <a:spcBef>
                          <a:spcPts val="0"/>
                        </a:spcBef>
                        <a:spcAft>
                          <a:spcPts val="0"/>
                        </a:spcAft>
                        <a:buClrTx/>
                        <a:buSzTx/>
                        <a:buFontTx/>
                        <a:buNone/>
                        <a:tabLst/>
                        <a:defRPr/>
                      </a:pPr>
                      <a:r>
                        <a:rPr lang="en-ZA"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Habitat suitability and fish wellbeing in a state which is equivalent to a C or better ecological category.</a:t>
                      </a:r>
                    </a:p>
                    <a:p>
                      <a:pPr marL="0" marR="0" lvl="0" indent="0" algn="l" defTabSz="457200" rtl="0" eaLnBrk="1" fontAlgn="auto" latinLnBrk="0" hangingPunct="1">
                        <a:lnSpc>
                          <a:spcPct val="105000"/>
                        </a:lnSpc>
                        <a:spcBef>
                          <a:spcPts val="0"/>
                        </a:spcBef>
                        <a:spcAft>
                          <a:spcPts val="0"/>
                        </a:spcAft>
                        <a:buClrTx/>
                        <a:buSzTx/>
                        <a:buFontTx/>
                        <a:buNone/>
                        <a:tabLst/>
                        <a:defRPr/>
                      </a:pPr>
                      <a:r>
                        <a:rPr lang="en-US" sz="1600" b="1"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Fish demographics and species assemblage of indigenous fish should be the same or better than the baseline status.</a:t>
                      </a:r>
                      <a:endParaRPr lang="en-ZA"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lumMod val="20000"/>
                        <a:lumOff val="80000"/>
                      </a:schemeClr>
                    </a:solidFill>
                  </a:tcPr>
                </a:tc>
                <a:tc>
                  <a:txBody>
                    <a:bodyPr/>
                    <a:lstStyle/>
                    <a:p>
                      <a:pPr marL="0" marR="0" algn="l" defTabSz="457200" rtl="0" eaLnBrk="1" latinLnBrk="0" hangingPunct="1">
                        <a:lnSpc>
                          <a:spcPct val="105000"/>
                        </a:lnSpc>
                        <a:spcBef>
                          <a:spcPts val="0"/>
                        </a:spcBef>
                        <a:spcAft>
                          <a:spcPts val="0"/>
                        </a:spcAft>
                      </a:pPr>
                      <a:r>
                        <a:rPr lang="en-ZA"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To be established from baseline.</a:t>
                      </a:r>
                    </a:p>
                    <a:p>
                      <a:pPr marL="0" marR="0" algn="l" defTabSz="457200" rtl="0" eaLnBrk="1" latinLnBrk="0" hangingPunct="1">
                        <a:lnSpc>
                          <a:spcPct val="105000"/>
                        </a:lnSpc>
                        <a:spcBef>
                          <a:spcPts val="0"/>
                        </a:spcBef>
                        <a:spcAft>
                          <a:spcPts val="0"/>
                        </a:spcAft>
                      </a:pPr>
                      <a:r>
                        <a:rPr lang="en-US"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Dam storage &lt; 5% for rescue of drought-threatened indigenous fish species.</a:t>
                      </a:r>
                    </a:p>
                    <a:p>
                      <a:pPr marL="0" marR="0" algn="l" defTabSz="457200" rtl="0" eaLnBrk="1" latinLnBrk="0" hangingPunct="1">
                        <a:lnSpc>
                          <a:spcPct val="105000"/>
                        </a:lnSpc>
                        <a:spcBef>
                          <a:spcPts val="0"/>
                        </a:spcBef>
                        <a:spcAft>
                          <a:spcPts val="0"/>
                        </a:spcAft>
                      </a:pPr>
                      <a:endParaRPr lang="en-ZA"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559468863"/>
                  </a:ext>
                </a:extLst>
              </a:tr>
            </a:tbl>
          </a:graphicData>
        </a:graphic>
      </p:graphicFrame>
    </p:spTree>
    <p:extLst>
      <p:ext uri="{BB962C8B-B14F-4D97-AF65-F5344CB8AC3E}">
        <p14:creationId xmlns:p14="http://schemas.microsoft.com/office/powerpoint/2010/main" val="9469323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874" y="280080"/>
            <a:ext cx="7019925" cy="584775"/>
          </a:xfrm>
          <a:noFill/>
        </p:spPr>
        <p:txBody>
          <a:bodyPr wrap="square">
            <a:spAutoFit/>
          </a:bodyPr>
          <a:lstStyle/>
          <a:p>
            <a:pPr algn="l"/>
            <a:r>
              <a:rPr lang="en-ZA" sz="3200" b="1" dirty="0">
                <a:solidFill>
                  <a:schemeClr val="bg2">
                    <a:lumMod val="25000"/>
                  </a:schemeClr>
                </a:solidFill>
                <a:latin typeface="+mn-lt"/>
                <a:ea typeface="ＭＳ Ｐゴシック" pitchFamily="34" charset="-128"/>
                <a:cs typeface="+mn-cs"/>
              </a:rPr>
              <a:t>Quality RQOs for Ceres </a:t>
            </a:r>
            <a:r>
              <a:rPr lang="en-ZA" sz="3200" b="1" dirty="0" err="1">
                <a:solidFill>
                  <a:schemeClr val="bg2">
                    <a:lumMod val="25000"/>
                  </a:schemeClr>
                </a:solidFill>
                <a:latin typeface="+mn-lt"/>
                <a:ea typeface="ＭＳ Ｐゴシック" pitchFamily="34" charset="-128"/>
                <a:cs typeface="+mn-cs"/>
              </a:rPr>
              <a:t>Koekedouw</a:t>
            </a:r>
            <a:r>
              <a:rPr lang="en-ZA" sz="3200" b="1" dirty="0">
                <a:solidFill>
                  <a:schemeClr val="bg2">
                    <a:lumMod val="25000"/>
                  </a:schemeClr>
                </a:solidFill>
                <a:latin typeface="+mn-lt"/>
                <a:ea typeface="ＭＳ Ｐゴシック" pitchFamily="34" charset="-128"/>
                <a:cs typeface="+mn-cs"/>
              </a:rPr>
              <a:t> Dam</a:t>
            </a:r>
          </a:p>
        </p:txBody>
      </p:sp>
      <p:graphicFrame>
        <p:nvGraphicFramePr>
          <p:cNvPr id="4" name="Content Placeholder 3">
            <a:extLst>
              <a:ext uri="{FF2B5EF4-FFF2-40B4-BE49-F238E27FC236}">
                <a16:creationId xmlns:a16="http://schemas.microsoft.com/office/drawing/2014/main" xmlns="" id="{3D3528E2-F89D-4832-84A4-858214E2A0F1}"/>
              </a:ext>
            </a:extLst>
          </p:cNvPr>
          <p:cNvGraphicFramePr>
            <a:graphicFrameLocks noGrp="1"/>
          </p:cNvGraphicFramePr>
          <p:nvPr>
            <p:ph idx="1"/>
            <p:extLst/>
          </p:nvPr>
        </p:nvGraphicFramePr>
        <p:xfrm>
          <a:off x="-1" y="1409703"/>
          <a:ext cx="9144001" cy="4684776"/>
        </p:xfrm>
        <a:graphic>
          <a:graphicData uri="http://schemas.openxmlformats.org/drawingml/2006/table">
            <a:tbl>
              <a:tblPr firstRow="1">
                <a:tableStyleId>{5C22544A-7EE6-4342-B048-85BDC9FD1C3A}</a:tableStyleId>
              </a:tblPr>
              <a:tblGrid>
                <a:gridCol w="1000125">
                  <a:extLst>
                    <a:ext uri="{9D8B030D-6E8A-4147-A177-3AD203B41FA5}">
                      <a16:colId xmlns:a16="http://schemas.microsoft.com/office/drawing/2014/main" xmlns="" val="3812378879"/>
                    </a:ext>
                  </a:extLst>
                </a:gridCol>
                <a:gridCol w="2418324">
                  <a:extLst>
                    <a:ext uri="{9D8B030D-6E8A-4147-A177-3AD203B41FA5}">
                      <a16:colId xmlns:a16="http://schemas.microsoft.com/office/drawing/2014/main" xmlns="" val="2211577109"/>
                    </a:ext>
                  </a:extLst>
                </a:gridCol>
                <a:gridCol w="1448973">
                  <a:extLst>
                    <a:ext uri="{9D8B030D-6E8A-4147-A177-3AD203B41FA5}">
                      <a16:colId xmlns:a16="http://schemas.microsoft.com/office/drawing/2014/main" xmlns="" val="2133526495"/>
                    </a:ext>
                  </a:extLst>
                </a:gridCol>
                <a:gridCol w="1333353">
                  <a:extLst>
                    <a:ext uri="{9D8B030D-6E8A-4147-A177-3AD203B41FA5}">
                      <a16:colId xmlns:a16="http://schemas.microsoft.com/office/drawing/2014/main" xmlns="" val="1393674060"/>
                    </a:ext>
                  </a:extLst>
                </a:gridCol>
                <a:gridCol w="1577997">
                  <a:extLst>
                    <a:ext uri="{9D8B030D-6E8A-4147-A177-3AD203B41FA5}">
                      <a16:colId xmlns:a16="http://schemas.microsoft.com/office/drawing/2014/main" xmlns="" val="2225034482"/>
                    </a:ext>
                  </a:extLst>
                </a:gridCol>
                <a:gridCol w="1365229">
                  <a:extLst>
                    <a:ext uri="{9D8B030D-6E8A-4147-A177-3AD203B41FA5}">
                      <a16:colId xmlns:a16="http://schemas.microsoft.com/office/drawing/2014/main" xmlns="" val="1116658652"/>
                    </a:ext>
                  </a:extLst>
                </a:gridCol>
              </a:tblGrid>
              <a:tr h="774865">
                <a:tc>
                  <a:txBody>
                    <a:bodyPr/>
                    <a:lstStyle/>
                    <a:p>
                      <a:pPr algn="ctr">
                        <a:lnSpc>
                          <a:spcPct val="105000"/>
                        </a:lnSpc>
                        <a:spcBef>
                          <a:spcPts val="300"/>
                        </a:spcBef>
                        <a:spcAft>
                          <a:spcPts val="0"/>
                        </a:spcAft>
                      </a:pPr>
                      <a:r>
                        <a:rPr lang="en-ZA" sz="1600" b="1" dirty="0">
                          <a:solidFill>
                            <a:schemeClr val="tx1"/>
                          </a:solidFill>
                          <a:effectLst/>
                          <a:latin typeface="+mn-lt"/>
                          <a:ea typeface="Times New Roman" panose="02020603050405020304" pitchFamily="18" charset="0"/>
                          <a:cs typeface="Times New Roman" panose="02020603050405020304" pitchFamily="18" charset="0"/>
                        </a:rPr>
                        <a:t>Sub-comp.</a:t>
                      </a:r>
                      <a:endParaRPr lang="en-GB" sz="16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lumMod val="90000"/>
                      </a:schemeClr>
                    </a:solidFill>
                  </a:tcPr>
                </a:tc>
                <a:tc>
                  <a:txBody>
                    <a:bodyPr/>
                    <a:lstStyle/>
                    <a:p>
                      <a:pPr algn="l">
                        <a:lnSpc>
                          <a:spcPct val="105000"/>
                        </a:lnSpc>
                        <a:spcBef>
                          <a:spcPts val="300"/>
                        </a:spcBef>
                        <a:spcAft>
                          <a:spcPts val="0"/>
                        </a:spcAft>
                      </a:pPr>
                      <a:r>
                        <a:rPr lang="en-ZA" sz="1600" b="1" dirty="0">
                          <a:solidFill>
                            <a:schemeClr val="tx1"/>
                          </a:solidFill>
                          <a:effectLst/>
                          <a:latin typeface="+mn-lt"/>
                          <a:ea typeface="Times New Roman" panose="02020603050405020304" pitchFamily="18" charset="0"/>
                          <a:cs typeface="Times New Roman" panose="02020603050405020304" pitchFamily="18" charset="0"/>
                        </a:rPr>
                        <a:t>RQO Narrative description</a:t>
                      </a:r>
                      <a:endParaRPr lang="en-GB" sz="16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lumMod val="90000"/>
                      </a:schemeClr>
                    </a:solidFill>
                  </a:tcPr>
                </a:tc>
                <a:tc>
                  <a:txBody>
                    <a:bodyPr/>
                    <a:lstStyle/>
                    <a:p>
                      <a:pPr algn="l">
                        <a:lnSpc>
                          <a:spcPct val="105000"/>
                        </a:lnSpc>
                        <a:spcBef>
                          <a:spcPts val="300"/>
                        </a:spcBef>
                        <a:spcAft>
                          <a:spcPts val="0"/>
                        </a:spcAft>
                      </a:pPr>
                      <a:r>
                        <a:rPr lang="en-ZA" sz="1600" b="1" dirty="0">
                          <a:solidFill>
                            <a:schemeClr val="tx1"/>
                          </a:solidFill>
                          <a:effectLst/>
                          <a:latin typeface="+mn-lt"/>
                          <a:ea typeface="Times New Roman" panose="02020603050405020304" pitchFamily="18" charset="0"/>
                          <a:cs typeface="Times New Roman" panose="02020603050405020304" pitchFamily="18" charset="0"/>
                        </a:rPr>
                        <a:t>Indicator</a:t>
                      </a:r>
                      <a:endParaRPr lang="en-GB" sz="16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lumMod val="90000"/>
                      </a:schemeClr>
                    </a:solidFill>
                  </a:tcPr>
                </a:tc>
                <a:tc>
                  <a:txBody>
                    <a:bodyPr/>
                    <a:lstStyle/>
                    <a:p>
                      <a:pPr algn="l">
                        <a:lnSpc>
                          <a:spcPct val="105000"/>
                        </a:lnSpc>
                        <a:spcBef>
                          <a:spcPts val="300"/>
                        </a:spcBef>
                        <a:spcAft>
                          <a:spcPts val="0"/>
                        </a:spcAft>
                      </a:pPr>
                      <a:r>
                        <a:rPr lang="en-ZA" sz="1600" b="1" dirty="0">
                          <a:solidFill>
                            <a:schemeClr val="tx1"/>
                          </a:solidFill>
                          <a:effectLst/>
                          <a:latin typeface="+mn-lt"/>
                          <a:ea typeface="Times New Roman" panose="02020603050405020304" pitchFamily="18" charset="0"/>
                          <a:cs typeface="Times New Roman" panose="02020603050405020304" pitchFamily="18" charset="0"/>
                        </a:rPr>
                        <a:t>Numerical Limits</a:t>
                      </a:r>
                      <a:endParaRPr lang="en-GB" sz="16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lumMod val="90000"/>
                      </a:schemeClr>
                    </a:solidFill>
                  </a:tcPr>
                </a:tc>
                <a:tc>
                  <a:txBody>
                    <a:bodyPr/>
                    <a:lstStyle/>
                    <a:p>
                      <a:pPr algn="l">
                        <a:lnSpc>
                          <a:spcPct val="105000"/>
                        </a:lnSpc>
                        <a:spcBef>
                          <a:spcPts val="300"/>
                        </a:spcBef>
                        <a:spcAft>
                          <a:spcPts val="0"/>
                        </a:spcAft>
                      </a:pPr>
                      <a:r>
                        <a:rPr lang="en-GB" sz="1600" b="1" dirty="0">
                          <a:solidFill>
                            <a:schemeClr val="tx1"/>
                          </a:solidFill>
                          <a:effectLst/>
                          <a:latin typeface="+mn-lt"/>
                          <a:ea typeface="Times New Roman" panose="02020603050405020304" pitchFamily="18" charset="0"/>
                          <a:cs typeface="Times New Roman" panose="02020603050405020304" pitchFamily="18" charset="0"/>
                        </a:rPr>
                        <a:t>Threshold of Potential Concern</a:t>
                      </a:r>
                    </a:p>
                  </a:txBody>
                  <a:tcPr marL="17780" marR="17780" marT="0" marB="0" anchor="ctr">
                    <a:solidFill>
                      <a:schemeClr val="bg2">
                        <a:lumMod val="90000"/>
                      </a:schemeClr>
                    </a:solidFill>
                  </a:tcPr>
                </a:tc>
                <a:tc>
                  <a:txBody>
                    <a:bodyPr/>
                    <a:lstStyle/>
                    <a:p>
                      <a:pPr algn="ctr">
                        <a:lnSpc>
                          <a:spcPct val="105000"/>
                        </a:lnSpc>
                        <a:spcBef>
                          <a:spcPts val="300"/>
                        </a:spcBef>
                        <a:spcAft>
                          <a:spcPts val="0"/>
                        </a:spcAft>
                      </a:pPr>
                      <a:r>
                        <a:rPr lang="en-ZA" sz="1600" b="1" dirty="0">
                          <a:solidFill>
                            <a:schemeClr val="tx1"/>
                          </a:solidFill>
                          <a:effectLst/>
                          <a:latin typeface="+mn-lt"/>
                          <a:ea typeface="Times New Roman" panose="02020603050405020304" pitchFamily="18" charset="0"/>
                          <a:cs typeface="Times New Roman" panose="02020603050405020304" pitchFamily="18" charset="0"/>
                        </a:rPr>
                        <a:t>Present state (50/95%tile)</a:t>
                      </a:r>
                    </a:p>
                    <a:p>
                      <a:pPr algn="ctr">
                        <a:lnSpc>
                          <a:spcPct val="105000"/>
                        </a:lnSpc>
                        <a:spcBef>
                          <a:spcPts val="300"/>
                        </a:spcBef>
                        <a:spcAft>
                          <a:spcPts val="0"/>
                        </a:spcAft>
                      </a:pPr>
                      <a:r>
                        <a:rPr lang="en-ZA" sz="1600" b="1" dirty="0">
                          <a:solidFill>
                            <a:schemeClr val="tx1"/>
                          </a:solidFill>
                          <a:effectLst/>
                          <a:latin typeface="+mn-lt"/>
                          <a:ea typeface="Times New Roman" panose="02020603050405020304" pitchFamily="18" charset="0"/>
                          <a:cs typeface="Times New Roman" panose="02020603050405020304" pitchFamily="18" charset="0"/>
                        </a:rPr>
                        <a:t>H1R003Q01</a:t>
                      </a:r>
                      <a:endParaRPr lang="en-GB" sz="16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lumMod val="90000"/>
                      </a:schemeClr>
                    </a:solidFill>
                  </a:tcPr>
                </a:tc>
                <a:extLst>
                  <a:ext uri="{0D108BD9-81ED-4DB2-BD59-A6C34878D82A}">
                    <a16:rowId xmlns:a16="http://schemas.microsoft.com/office/drawing/2014/main" xmlns="" val="1498740543"/>
                  </a:ext>
                </a:extLst>
              </a:tr>
              <a:tr h="737766">
                <a:tc rowSpan="2">
                  <a:txBody>
                    <a:bodyPr/>
                    <a:lstStyle/>
                    <a:p>
                      <a:pPr marL="0" marR="0">
                        <a:lnSpc>
                          <a:spcPct val="105000"/>
                        </a:lnSpc>
                        <a:spcBef>
                          <a:spcPts val="0"/>
                        </a:spcBef>
                        <a:spcAft>
                          <a:spcPts val="0"/>
                        </a:spcAft>
                      </a:pPr>
                      <a:r>
                        <a:rPr lang="en-ZA" sz="1600" b="1" dirty="0">
                          <a:effectLst/>
                          <a:latin typeface="+mn-lt"/>
                          <a:ea typeface="Times New Roman" panose="02020603050405020304" pitchFamily="18" charset="0"/>
                          <a:cs typeface="Calibri" panose="020F0502020204030204" pitchFamily="34" charset="0"/>
                        </a:rPr>
                        <a:t>Nutrients</a:t>
                      </a:r>
                      <a:endParaRPr lang="en-US" sz="1600" b="1" dirty="0">
                        <a:effectLst/>
                        <a:latin typeface="+mn-lt"/>
                        <a:ea typeface="Times New Roman" panose="02020603050405020304" pitchFamily="18" charset="0"/>
                        <a:cs typeface="Calibri" panose="020F0502020204030204" pitchFamily="34" charset="0"/>
                      </a:endParaRPr>
                    </a:p>
                  </a:txBody>
                  <a:tcPr marL="17780" marR="17780" marT="0" marB="0" anchor="ctr">
                    <a:solidFill>
                      <a:schemeClr val="bg2"/>
                    </a:solidFill>
                  </a:tcPr>
                </a:tc>
                <a:tc rowSpan="2">
                  <a:txBody>
                    <a:bodyPr/>
                    <a:lstStyle/>
                    <a:p>
                      <a:pPr marL="0" marR="0">
                        <a:lnSpc>
                          <a:spcPct val="105000"/>
                        </a:lnSpc>
                        <a:spcBef>
                          <a:spcPts val="0"/>
                        </a:spcBef>
                        <a:spcAft>
                          <a:spcPts val="0"/>
                        </a:spcAft>
                      </a:pPr>
                      <a:r>
                        <a:rPr lang="en-US" sz="1600" b="1" dirty="0">
                          <a:effectLst/>
                          <a:latin typeface="+mn-lt"/>
                          <a:ea typeface="Times New Roman" panose="02020603050405020304" pitchFamily="18" charset="0"/>
                          <a:cs typeface="Calibri" panose="020F0502020204030204" pitchFamily="34" charset="0"/>
                        </a:rPr>
                        <a:t>The system must be maintained in an oligotrophic state or better.</a:t>
                      </a:r>
                    </a:p>
                  </a:txBody>
                  <a:tcPr marL="17780" marR="17780" marT="0" marB="0" anchor="ctr">
                    <a:solidFill>
                      <a:schemeClr val="bg2"/>
                    </a:solidFill>
                  </a:tcPr>
                </a:tc>
                <a:tc>
                  <a:txBody>
                    <a:bodyPr/>
                    <a:lstStyle/>
                    <a:p>
                      <a:pPr marL="0" marR="0">
                        <a:lnSpc>
                          <a:spcPct val="105000"/>
                        </a:lnSpc>
                        <a:spcBef>
                          <a:spcPts val="0"/>
                        </a:spcBef>
                        <a:spcAft>
                          <a:spcPts val="0"/>
                        </a:spcAft>
                      </a:pPr>
                      <a:r>
                        <a:rPr lang="en-ZA" sz="1600" b="1" dirty="0">
                          <a:effectLst/>
                          <a:latin typeface="+mn-lt"/>
                          <a:ea typeface="Times New Roman" panose="02020603050405020304" pitchFamily="18" charset="0"/>
                          <a:cs typeface="Calibri" panose="020F0502020204030204" pitchFamily="34" charset="0"/>
                        </a:rPr>
                        <a:t>Ortho-phosphate (PO₄-P)</a:t>
                      </a:r>
                      <a:endParaRPr lang="en-US" sz="1800" b="1" dirty="0">
                        <a:effectLst/>
                        <a:latin typeface="+mn-lt"/>
                        <a:ea typeface="Times New Roman" panose="02020603050405020304" pitchFamily="18" charset="0"/>
                        <a:cs typeface="Calibri" panose="020F0502020204030204" pitchFamily="34" charset="0"/>
                      </a:endParaRPr>
                    </a:p>
                  </a:txBody>
                  <a:tcPr marL="17780" marR="17780" marT="0" marB="0" anchor="ctr">
                    <a:solidFill>
                      <a:schemeClr val="bg2"/>
                    </a:solidFill>
                  </a:tcPr>
                </a:tc>
                <a:tc>
                  <a:txBody>
                    <a:bodyPr/>
                    <a:lstStyle/>
                    <a:p>
                      <a:pPr marL="0" marR="0" algn="l" defTabSz="457200" rtl="0" eaLnBrk="1" latinLnBrk="0" hangingPunct="1">
                        <a:lnSpc>
                          <a:spcPct val="105000"/>
                        </a:lnSpc>
                        <a:spcBef>
                          <a:spcPts val="0"/>
                        </a:spcBef>
                        <a:spcAft>
                          <a:spcPts val="0"/>
                        </a:spcAft>
                      </a:pPr>
                      <a:r>
                        <a:rPr lang="en-ZA" sz="1600" b="1" kern="1200" dirty="0">
                          <a:solidFill>
                            <a:schemeClr val="dk1"/>
                          </a:solidFill>
                          <a:effectLst/>
                          <a:latin typeface="+mn-lt"/>
                          <a:ea typeface="Times New Roman" panose="02020603050405020304" pitchFamily="18" charset="0"/>
                          <a:cs typeface="Times New Roman" panose="02020603050405020304" pitchFamily="18" charset="0"/>
                        </a:rPr>
                        <a:t>Median ≤ 0.015 mg/ ℓ P </a:t>
                      </a:r>
                    </a:p>
                  </a:txBody>
                  <a:tcPr marL="17780" marR="17780" marT="0" marB="0" anchor="ctr">
                    <a:solidFill>
                      <a:schemeClr val="bg2"/>
                    </a:solidFill>
                  </a:tcPr>
                </a:tc>
                <a:tc>
                  <a:txBody>
                    <a:bodyPr/>
                    <a:lstStyle/>
                    <a:p>
                      <a:pPr marL="0" marR="0" algn="l" defTabSz="457200" rtl="0" eaLnBrk="1" latinLnBrk="0" hangingPunct="1">
                        <a:lnSpc>
                          <a:spcPct val="105000"/>
                        </a:lnSpc>
                        <a:spcBef>
                          <a:spcPts val="0"/>
                        </a:spcBef>
                        <a:spcAft>
                          <a:spcPts val="0"/>
                        </a:spcAft>
                      </a:pPr>
                      <a:r>
                        <a:rPr lang="en-ZA" sz="1600" b="1" kern="1200" dirty="0">
                          <a:solidFill>
                            <a:schemeClr val="dk1"/>
                          </a:solidFill>
                          <a:effectLst/>
                          <a:latin typeface="+mn-lt"/>
                          <a:ea typeface="Times New Roman" panose="02020603050405020304" pitchFamily="18" charset="0"/>
                          <a:cs typeface="Times New Roman" panose="02020603050405020304" pitchFamily="18" charset="0"/>
                        </a:rPr>
                        <a:t> 0.010 mg/ ℓ P</a:t>
                      </a:r>
                    </a:p>
                  </a:txBody>
                  <a:tcPr marL="17780" marR="17780" marT="0" marB="0" anchor="ctr">
                    <a:solidFill>
                      <a:schemeClr val="bg2"/>
                    </a:solidFill>
                  </a:tcPr>
                </a:tc>
                <a:tc>
                  <a:txBody>
                    <a:bodyPr/>
                    <a:lstStyle/>
                    <a:p>
                      <a:pPr algn="ctr">
                        <a:lnSpc>
                          <a:spcPct val="105000"/>
                        </a:lnSpc>
                        <a:spcBef>
                          <a:spcPts val="300"/>
                        </a:spcBef>
                        <a:spcAft>
                          <a:spcPts val="0"/>
                        </a:spcAft>
                      </a:pPr>
                      <a:r>
                        <a:rPr lang="en-ZA" sz="1600" b="1" dirty="0">
                          <a:solidFill>
                            <a:schemeClr val="tx1"/>
                          </a:solidFill>
                          <a:effectLst/>
                          <a:latin typeface="+mn-lt"/>
                          <a:ea typeface="Times New Roman" panose="02020603050405020304" pitchFamily="18" charset="0"/>
                          <a:cs typeface="Times New Roman" panose="02020603050405020304" pitchFamily="18" charset="0"/>
                        </a:rPr>
                        <a:t>PO4-P</a:t>
                      </a:r>
                    </a:p>
                    <a:p>
                      <a:pPr algn="ctr">
                        <a:lnSpc>
                          <a:spcPct val="105000"/>
                        </a:lnSpc>
                        <a:spcBef>
                          <a:spcPts val="300"/>
                        </a:spcBef>
                        <a:spcAft>
                          <a:spcPts val="0"/>
                        </a:spcAft>
                      </a:pPr>
                      <a:r>
                        <a:rPr lang="en-ZA" sz="1600" b="1" dirty="0">
                          <a:solidFill>
                            <a:schemeClr val="tx1"/>
                          </a:solidFill>
                          <a:effectLst/>
                          <a:latin typeface="+mn-lt"/>
                          <a:ea typeface="Times New Roman" panose="02020603050405020304" pitchFamily="18" charset="0"/>
                          <a:cs typeface="Times New Roman" panose="02020603050405020304" pitchFamily="18" charset="0"/>
                        </a:rPr>
                        <a:t>0.007 / 0.017</a:t>
                      </a:r>
                    </a:p>
                  </a:txBody>
                  <a:tcPr marL="17780" marR="17780" marT="0" marB="0" anchor="ctr">
                    <a:solidFill>
                      <a:schemeClr val="bg2"/>
                    </a:solidFill>
                  </a:tcPr>
                </a:tc>
                <a:extLst>
                  <a:ext uri="{0D108BD9-81ED-4DB2-BD59-A6C34878D82A}">
                    <a16:rowId xmlns:a16="http://schemas.microsoft.com/office/drawing/2014/main" xmlns="" val="294543299"/>
                  </a:ext>
                </a:extLst>
              </a:tr>
              <a:tr h="507700">
                <a:tc vMerge="1">
                  <a:txBody>
                    <a:bodyPr/>
                    <a:lstStyle/>
                    <a:p>
                      <a:endParaRPr lang="en-US"/>
                    </a:p>
                  </a:txBody>
                  <a:tcPr>
                    <a:solidFill>
                      <a:schemeClr val="bg2"/>
                    </a:solidFill>
                  </a:tcPr>
                </a:tc>
                <a:tc vMerge="1">
                  <a:txBody>
                    <a:bodyPr/>
                    <a:lstStyle/>
                    <a:p>
                      <a:endParaRPr lang="en-US" dirty="0"/>
                    </a:p>
                  </a:txBody>
                  <a:tcPr>
                    <a:solidFill>
                      <a:schemeClr val="bg2"/>
                    </a:solidFill>
                  </a:tcPr>
                </a:tc>
                <a:tc>
                  <a:txBody>
                    <a:bodyPr/>
                    <a:lstStyle/>
                    <a:p>
                      <a:pPr marL="0" marR="0">
                        <a:lnSpc>
                          <a:spcPct val="105000"/>
                        </a:lnSpc>
                        <a:spcBef>
                          <a:spcPts val="0"/>
                        </a:spcBef>
                        <a:spcAft>
                          <a:spcPts val="0"/>
                        </a:spcAft>
                      </a:pPr>
                      <a:r>
                        <a:rPr lang="en-ZA" sz="1600" b="1" dirty="0">
                          <a:effectLst/>
                          <a:latin typeface="+mn-lt"/>
                          <a:ea typeface="Times New Roman" panose="02020603050405020304" pitchFamily="18" charset="0"/>
                          <a:cs typeface="Calibri" panose="020F0502020204030204" pitchFamily="34" charset="0"/>
                        </a:rPr>
                        <a:t>Total inorganic nitrogen (TIN)</a:t>
                      </a:r>
                      <a:endParaRPr lang="en-US" sz="1600" b="1" dirty="0">
                        <a:effectLst/>
                        <a:latin typeface="+mn-lt"/>
                        <a:ea typeface="Times New Roman" panose="02020603050405020304" pitchFamily="18" charset="0"/>
                        <a:cs typeface="Calibri" panose="020F0502020204030204" pitchFamily="34" charset="0"/>
                      </a:endParaRPr>
                    </a:p>
                  </a:txBody>
                  <a:tcPr marL="17780" marR="17780" marT="0" marB="0" anchor="ctr">
                    <a:solidFill>
                      <a:schemeClr val="bg2"/>
                    </a:solidFill>
                  </a:tcPr>
                </a:tc>
                <a:tc>
                  <a:txBody>
                    <a:bodyPr/>
                    <a:lstStyle/>
                    <a:p>
                      <a:pPr marL="0" marR="0" algn="l" defTabSz="457200" rtl="0" eaLnBrk="1" latinLnBrk="0" hangingPunct="1">
                        <a:lnSpc>
                          <a:spcPct val="105000"/>
                        </a:lnSpc>
                        <a:spcBef>
                          <a:spcPts val="0"/>
                        </a:spcBef>
                        <a:spcAft>
                          <a:spcPts val="0"/>
                        </a:spcAft>
                      </a:pPr>
                      <a:r>
                        <a:rPr lang="en-ZA" sz="1600" b="1" kern="1200" dirty="0">
                          <a:solidFill>
                            <a:schemeClr val="dk1"/>
                          </a:solidFill>
                          <a:effectLst/>
                          <a:latin typeface="+mn-lt"/>
                          <a:ea typeface="Times New Roman" panose="02020603050405020304" pitchFamily="18" charset="0"/>
                          <a:cs typeface="Times New Roman" panose="02020603050405020304" pitchFamily="18" charset="0"/>
                        </a:rPr>
                        <a:t>Median ≤ 0.70 mg/ℓ N </a:t>
                      </a:r>
                    </a:p>
                  </a:txBody>
                  <a:tcPr marL="17780" marR="17780" marT="0" marB="0" anchor="ctr">
                    <a:solidFill>
                      <a:schemeClr val="bg2"/>
                    </a:solidFill>
                  </a:tcPr>
                </a:tc>
                <a:tc>
                  <a:txBody>
                    <a:bodyPr/>
                    <a:lstStyle/>
                    <a:p>
                      <a:pPr marL="0" marR="0" algn="l" defTabSz="457200" rtl="0" eaLnBrk="1" latinLnBrk="0" hangingPunct="1">
                        <a:lnSpc>
                          <a:spcPct val="105000"/>
                        </a:lnSpc>
                        <a:spcBef>
                          <a:spcPts val="0"/>
                        </a:spcBef>
                        <a:spcAft>
                          <a:spcPts val="0"/>
                        </a:spcAft>
                      </a:pPr>
                      <a:r>
                        <a:rPr lang="en-ZA" sz="1600" b="1" kern="1200" dirty="0">
                          <a:solidFill>
                            <a:schemeClr val="dk1"/>
                          </a:solidFill>
                          <a:effectLst/>
                          <a:latin typeface="+mn-lt"/>
                          <a:ea typeface="Times New Roman" panose="02020603050405020304" pitchFamily="18" charset="0"/>
                          <a:cs typeface="Times New Roman" panose="02020603050405020304" pitchFamily="18" charset="0"/>
                        </a:rPr>
                        <a:t> 0.60 mg/ℓ N</a:t>
                      </a:r>
                    </a:p>
                  </a:txBody>
                  <a:tcPr marL="17780" marR="17780" marT="0" marB="0" anchor="ctr">
                    <a:solidFill>
                      <a:schemeClr val="bg2"/>
                    </a:solidFill>
                  </a:tcPr>
                </a:tc>
                <a:tc>
                  <a:txBody>
                    <a:bodyPr/>
                    <a:lstStyle/>
                    <a:p>
                      <a:pPr algn="ctr">
                        <a:lnSpc>
                          <a:spcPct val="105000"/>
                        </a:lnSpc>
                        <a:spcBef>
                          <a:spcPts val="300"/>
                        </a:spcBef>
                        <a:spcAft>
                          <a:spcPts val="0"/>
                        </a:spcAft>
                      </a:pPr>
                      <a:r>
                        <a:rPr lang="en-ZA" sz="1600" b="1" dirty="0">
                          <a:solidFill>
                            <a:schemeClr val="tx1"/>
                          </a:solidFill>
                          <a:effectLst/>
                          <a:latin typeface="+mn-lt"/>
                          <a:ea typeface="Times New Roman" panose="02020603050405020304" pitchFamily="18" charset="0"/>
                          <a:cs typeface="Times New Roman" panose="02020603050405020304" pitchFamily="18" charset="0"/>
                        </a:rPr>
                        <a:t>TIN</a:t>
                      </a:r>
                    </a:p>
                    <a:p>
                      <a:pPr algn="ctr">
                        <a:lnSpc>
                          <a:spcPct val="105000"/>
                        </a:lnSpc>
                        <a:spcBef>
                          <a:spcPts val="300"/>
                        </a:spcBef>
                        <a:spcAft>
                          <a:spcPts val="0"/>
                        </a:spcAft>
                      </a:pPr>
                      <a:r>
                        <a:rPr lang="en-ZA" sz="1600" b="1" dirty="0">
                          <a:solidFill>
                            <a:schemeClr val="tx1"/>
                          </a:solidFill>
                          <a:effectLst/>
                          <a:latin typeface="+mn-lt"/>
                          <a:ea typeface="Times New Roman" panose="02020603050405020304" pitchFamily="18" charset="0"/>
                          <a:cs typeface="Times New Roman" panose="02020603050405020304" pitchFamily="18" charset="0"/>
                        </a:rPr>
                        <a:t>0.12 / 0.27</a:t>
                      </a:r>
                      <a:endParaRPr lang="en-GB" sz="16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extLst>
                  <a:ext uri="{0D108BD9-81ED-4DB2-BD59-A6C34878D82A}">
                    <a16:rowId xmlns:a16="http://schemas.microsoft.com/office/drawing/2014/main" xmlns="" val="2317987429"/>
                  </a:ext>
                </a:extLst>
              </a:tr>
              <a:tr h="1984277">
                <a:tc>
                  <a:txBody>
                    <a:bodyPr/>
                    <a:lstStyle/>
                    <a:p>
                      <a:pPr>
                        <a:lnSpc>
                          <a:spcPct val="105000"/>
                        </a:lnSpc>
                        <a:spcBef>
                          <a:spcPts val="300"/>
                        </a:spcBef>
                        <a:spcAft>
                          <a:spcPts val="0"/>
                        </a:spcAft>
                      </a:pPr>
                      <a:r>
                        <a:rPr lang="en-GB" sz="1600" b="1" dirty="0">
                          <a:solidFill>
                            <a:schemeClr val="tx1"/>
                          </a:solidFill>
                          <a:effectLst/>
                          <a:latin typeface="+mn-lt"/>
                          <a:ea typeface="Times New Roman" panose="02020603050405020304" pitchFamily="18" charset="0"/>
                          <a:cs typeface="Times New Roman" panose="02020603050405020304" pitchFamily="18" charset="0"/>
                        </a:rPr>
                        <a:t>Salts</a:t>
                      </a:r>
                    </a:p>
                  </a:txBody>
                  <a:tcPr marL="17780" marR="17780" marT="0" marB="0" anchor="ctr">
                    <a:solidFill>
                      <a:schemeClr val="bg2"/>
                    </a:solidFill>
                  </a:tcPr>
                </a:tc>
                <a:tc>
                  <a:txBody>
                    <a:bodyPr/>
                    <a:lstStyle/>
                    <a:p>
                      <a:pPr marL="0" marR="0" algn="l" defTabSz="457200" rtl="0" eaLnBrk="1" latinLnBrk="0" hangingPunct="1">
                        <a:lnSpc>
                          <a:spcPct val="105000"/>
                        </a:lnSpc>
                        <a:spcBef>
                          <a:spcPts val="0"/>
                        </a:spcBef>
                        <a:spcAft>
                          <a:spcPts val="0"/>
                        </a:spcAft>
                      </a:pPr>
                      <a:r>
                        <a:rPr lang="en-US" sz="1600" b="1" kern="1200" dirty="0">
                          <a:solidFill>
                            <a:schemeClr val="dk1"/>
                          </a:solidFill>
                          <a:effectLst/>
                          <a:latin typeface="+mn-lt"/>
                          <a:ea typeface="Times New Roman" panose="02020603050405020304" pitchFamily="18" charset="0"/>
                          <a:cs typeface="Times New Roman" panose="02020603050405020304" pitchFamily="18" charset="0"/>
                        </a:rPr>
                        <a:t>Salt concentrations are low, in an Ideal category, and should must be maintained at concentrations where they do not impact negatively on the ecosystem, are acceptable for municipal treatment and rural use, and Ideal for irrigation use</a:t>
                      </a:r>
                      <a:r>
                        <a:rPr lang="en-ZA" sz="1600" b="1" kern="1200" dirty="0">
                          <a:solidFill>
                            <a:schemeClr val="dk1"/>
                          </a:solidFill>
                          <a:effectLst/>
                          <a:latin typeface="+mn-lt"/>
                          <a:ea typeface="Times New Roman" panose="02020603050405020304" pitchFamily="18" charset="0"/>
                          <a:cs typeface="Times New Roman" panose="02020603050405020304" pitchFamily="18" charset="0"/>
                        </a:rPr>
                        <a:t>.</a:t>
                      </a:r>
                    </a:p>
                  </a:txBody>
                  <a:tcPr marL="17780" marR="17780" marT="0" marB="0" anchor="ctr">
                    <a:solidFill>
                      <a:schemeClr val="bg2"/>
                    </a:solidFill>
                  </a:tcPr>
                </a:tc>
                <a:tc>
                  <a:txBody>
                    <a:bodyPr/>
                    <a:lstStyle/>
                    <a:p>
                      <a:pPr marL="0" marR="0" algn="l" defTabSz="457200" rtl="0" eaLnBrk="1" latinLnBrk="0" hangingPunct="1">
                        <a:lnSpc>
                          <a:spcPct val="105000"/>
                        </a:lnSpc>
                        <a:spcBef>
                          <a:spcPts val="0"/>
                        </a:spcBef>
                        <a:spcAft>
                          <a:spcPts val="0"/>
                        </a:spcAft>
                      </a:pPr>
                      <a:r>
                        <a:rPr lang="en-ZA" sz="1600" b="1" kern="1200" dirty="0">
                          <a:solidFill>
                            <a:schemeClr val="dk1"/>
                          </a:solidFill>
                          <a:effectLst/>
                          <a:latin typeface="+mn-lt"/>
                          <a:ea typeface="Times New Roman" panose="02020603050405020304" pitchFamily="18" charset="0"/>
                          <a:cs typeface="Times New Roman" panose="02020603050405020304" pitchFamily="18" charset="0"/>
                        </a:rPr>
                        <a:t>Electrical conductivity</a:t>
                      </a:r>
                    </a:p>
                  </a:txBody>
                  <a:tcPr marL="17780" marR="17780" marT="0" marB="0" anchor="ctr">
                    <a:solidFill>
                      <a:schemeClr val="bg2"/>
                    </a:solidFill>
                  </a:tcPr>
                </a:tc>
                <a:tc>
                  <a:txBody>
                    <a:bodyPr/>
                    <a:lstStyle/>
                    <a:p>
                      <a:pPr marL="0" marR="0" algn="l" defTabSz="457200" rtl="0" eaLnBrk="1" latinLnBrk="0" hangingPunct="1">
                        <a:lnSpc>
                          <a:spcPct val="105000"/>
                        </a:lnSpc>
                        <a:spcBef>
                          <a:spcPts val="0"/>
                        </a:spcBef>
                        <a:spcAft>
                          <a:spcPts val="0"/>
                        </a:spcAft>
                      </a:pPr>
                      <a:r>
                        <a:rPr lang="en-US" sz="1600" b="1" kern="1200" dirty="0">
                          <a:solidFill>
                            <a:schemeClr val="dk1"/>
                          </a:solidFill>
                          <a:effectLst/>
                          <a:latin typeface="+mn-lt"/>
                          <a:ea typeface="Times New Roman" panose="02020603050405020304" pitchFamily="18" charset="0"/>
                          <a:cs typeface="Times New Roman" panose="02020603050405020304" pitchFamily="18" charset="0"/>
                        </a:rPr>
                        <a:t>95th percentile ≤ 40 </a:t>
                      </a:r>
                      <a:r>
                        <a:rPr lang="en-US" sz="1600" b="1" kern="1200" dirty="0" err="1">
                          <a:solidFill>
                            <a:schemeClr val="dk1"/>
                          </a:solidFill>
                          <a:effectLst/>
                          <a:latin typeface="+mn-lt"/>
                          <a:ea typeface="Times New Roman" panose="02020603050405020304" pitchFamily="18" charset="0"/>
                          <a:cs typeface="Times New Roman" panose="02020603050405020304" pitchFamily="18" charset="0"/>
                        </a:rPr>
                        <a:t>mS</a:t>
                      </a:r>
                      <a:r>
                        <a:rPr lang="en-US" sz="1600" b="1" kern="1200" dirty="0">
                          <a:solidFill>
                            <a:schemeClr val="dk1"/>
                          </a:solidFill>
                          <a:effectLst/>
                          <a:latin typeface="+mn-lt"/>
                          <a:ea typeface="Times New Roman" panose="02020603050405020304" pitchFamily="18" charset="0"/>
                          <a:cs typeface="Times New Roman" panose="02020603050405020304" pitchFamily="18" charset="0"/>
                        </a:rPr>
                        <a:t>/m </a:t>
                      </a:r>
                      <a:endParaRPr lang="en-ZA" sz="1600" b="1" kern="1200" dirty="0">
                        <a:solidFill>
                          <a:schemeClr val="dk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tc>
                  <a:txBody>
                    <a:bodyPr/>
                    <a:lstStyle/>
                    <a:p>
                      <a:pPr marL="0" marR="0" algn="l" defTabSz="457200" rtl="0" eaLnBrk="1" latinLnBrk="0" hangingPunct="1">
                        <a:lnSpc>
                          <a:spcPct val="105000"/>
                        </a:lnSpc>
                        <a:spcBef>
                          <a:spcPts val="0"/>
                        </a:spcBef>
                        <a:spcAft>
                          <a:spcPts val="0"/>
                        </a:spcAft>
                      </a:pPr>
                      <a:r>
                        <a:rPr lang="en-GB" sz="1600" b="1" kern="1200" dirty="0">
                          <a:solidFill>
                            <a:schemeClr val="dk1"/>
                          </a:solidFill>
                          <a:effectLst/>
                          <a:latin typeface="+mn-lt"/>
                          <a:ea typeface="Times New Roman" panose="02020603050405020304" pitchFamily="18" charset="0"/>
                          <a:cs typeface="Times New Roman" panose="02020603050405020304" pitchFamily="18" charset="0"/>
                        </a:rPr>
                        <a:t> 35 </a:t>
                      </a:r>
                      <a:r>
                        <a:rPr lang="en-GB" sz="1600" b="1" kern="1200" dirty="0" err="1">
                          <a:solidFill>
                            <a:schemeClr val="dk1"/>
                          </a:solidFill>
                          <a:effectLst/>
                          <a:latin typeface="+mn-lt"/>
                          <a:ea typeface="Times New Roman" panose="02020603050405020304" pitchFamily="18" charset="0"/>
                          <a:cs typeface="Times New Roman" panose="02020603050405020304" pitchFamily="18" charset="0"/>
                        </a:rPr>
                        <a:t>mS</a:t>
                      </a:r>
                      <a:r>
                        <a:rPr lang="en-GB" sz="1600" b="1" kern="1200" dirty="0">
                          <a:solidFill>
                            <a:schemeClr val="dk1"/>
                          </a:solidFill>
                          <a:effectLst/>
                          <a:latin typeface="+mn-lt"/>
                          <a:ea typeface="Times New Roman" panose="02020603050405020304" pitchFamily="18" charset="0"/>
                          <a:cs typeface="Times New Roman" panose="02020603050405020304" pitchFamily="18" charset="0"/>
                        </a:rPr>
                        <a:t>/m</a:t>
                      </a:r>
                    </a:p>
                  </a:txBody>
                  <a:tcPr marL="17780" marR="17780" marT="0" marB="0" anchor="ctr">
                    <a:solidFill>
                      <a:schemeClr val="bg2"/>
                    </a:solidFill>
                  </a:tcPr>
                </a:tc>
                <a:tc>
                  <a:txBody>
                    <a:bodyPr/>
                    <a:lstStyle/>
                    <a:p>
                      <a:pPr algn="ctr">
                        <a:lnSpc>
                          <a:spcPct val="105000"/>
                        </a:lnSpc>
                        <a:spcBef>
                          <a:spcPts val="300"/>
                        </a:spcBef>
                        <a:spcAft>
                          <a:spcPts val="0"/>
                        </a:spcAft>
                      </a:pPr>
                      <a:r>
                        <a:rPr lang="en-ZA" sz="1600" b="1" dirty="0">
                          <a:solidFill>
                            <a:schemeClr val="tx1"/>
                          </a:solidFill>
                          <a:effectLst/>
                          <a:latin typeface="+mn-lt"/>
                          <a:ea typeface="Times New Roman" panose="02020603050405020304" pitchFamily="18" charset="0"/>
                          <a:cs typeface="Times New Roman" panose="02020603050405020304" pitchFamily="18" charset="0"/>
                        </a:rPr>
                        <a:t>EC</a:t>
                      </a:r>
                    </a:p>
                    <a:p>
                      <a:pPr algn="ctr">
                        <a:lnSpc>
                          <a:spcPct val="105000"/>
                        </a:lnSpc>
                        <a:spcBef>
                          <a:spcPts val="300"/>
                        </a:spcBef>
                        <a:spcAft>
                          <a:spcPts val="0"/>
                        </a:spcAft>
                      </a:pPr>
                      <a:r>
                        <a:rPr lang="en-ZA" sz="1600" b="1" dirty="0">
                          <a:solidFill>
                            <a:schemeClr val="tx1"/>
                          </a:solidFill>
                          <a:effectLst/>
                          <a:latin typeface="+mn-lt"/>
                          <a:ea typeface="Times New Roman" panose="02020603050405020304" pitchFamily="18" charset="0"/>
                          <a:cs typeface="Times New Roman" panose="02020603050405020304" pitchFamily="18" charset="0"/>
                        </a:rPr>
                        <a:t>4.6 / 8.8</a:t>
                      </a:r>
                      <a:endParaRPr lang="en-GB" sz="1600" b="1"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2"/>
                    </a:solidFill>
                  </a:tcPr>
                </a:tc>
                <a:extLst>
                  <a:ext uri="{0D108BD9-81ED-4DB2-BD59-A6C34878D82A}">
                    <a16:rowId xmlns:a16="http://schemas.microsoft.com/office/drawing/2014/main" xmlns="" val="2062861455"/>
                  </a:ext>
                </a:extLst>
              </a:tr>
            </a:tbl>
          </a:graphicData>
        </a:graphic>
      </p:graphicFrame>
    </p:spTree>
    <p:extLst>
      <p:ext uri="{BB962C8B-B14F-4D97-AF65-F5344CB8AC3E}">
        <p14:creationId xmlns:p14="http://schemas.microsoft.com/office/powerpoint/2010/main" val="20774740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094" y="0"/>
            <a:ext cx="9212095" cy="1600200"/>
          </a:xfrm>
          <a:prstGeom prst="rect">
            <a:avLst/>
          </a:prstGeom>
          <a:gradFill>
            <a:gsLst>
              <a:gs pos="0">
                <a:schemeClr val="accent1">
                  <a:tint val="100000"/>
                  <a:shade val="100000"/>
                  <a:satMod val="130000"/>
                  <a:alpha val="2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eaLnBrk="0" fontAlgn="base" hangingPunct="0">
              <a:spcBef>
                <a:spcPct val="0"/>
              </a:spcBef>
              <a:spcAft>
                <a:spcPct val="0"/>
              </a:spcAft>
            </a:pPr>
            <a:endParaRPr lang="en-GB" sz="2400">
              <a:solidFill>
                <a:prstClr val="white"/>
              </a:solidFill>
            </a:endParaRPr>
          </a:p>
        </p:txBody>
      </p:sp>
      <p:sp>
        <p:nvSpPr>
          <p:cNvPr id="2" name="Title 1"/>
          <p:cNvSpPr>
            <a:spLocks noGrp="1"/>
          </p:cNvSpPr>
          <p:nvPr>
            <p:ph type="title"/>
          </p:nvPr>
        </p:nvSpPr>
        <p:spPr/>
        <p:txBody>
          <a:bodyPr/>
          <a:lstStyle/>
          <a:p>
            <a:r>
              <a:rPr lang="en-ZA" u="sng" dirty="0"/>
              <a:t>Wetlands</a:t>
            </a:r>
            <a:r>
              <a:rPr lang="en-ZA" dirty="0"/>
              <a:t> </a:t>
            </a:r>
            <a:endParaRPr lang="en-GB"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367" y="-7944"/>
            <a:ext cx="2516019" cy="1608144"/>
          </a:xfrm>
          <a:prstGeom prst="rect">
            <a:avLst/>
          </a:prstGeom>
          <a:ln>
            <a:noFill/>
          </a:ln>
          <a:effectLst>
            <a:softEdge rad="112500"/>
          </a:effectLst>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86349" y="-7944"/>
            <a:ext cx="2516019" cy="1608144"/>
          </a:xfrm>
          <a:prstGeom prst="rect">
            <a:avLst/>
          </a:prstGeom>
          <a:ln>
            <a:noFill/>
          </a:ln>
          <a:effectLst>
            <a:softEdge rad="112500"/>
          </a:effectLst>
        </p:spPr>
      </p:pic>
      <p:graphicFrame>
        <p:nvGraphicFramePr>
          <p:cNvPr id="12" name="Content Placeholder 3">
            <a:extLst>
              <a:ext uri="{FF2B5EF4-FFF2-40B4-BE49-F238E27FC236}">
                <a16:creationId xmlns:a16="http://schemas.microsoft.com/office/drawing/2014/main" xmlns="" id="{0AF32EEF-F323-4962-95BE-7DD87C2E9DAD}"/>
              </a:ext>
            </a:extLst>
          </p:cNvPr>
          <p:cNvGraphicFramePr>
            <a:graphicFrameLocks noGrp="1"/>
          </p:cNvGraphicFramePr>
          <p:nvPr>
            <p:ph idx="1"/>
            <p:extLst>
              <p:ext uri="{D42A27DB-BD31-4B8C-83A1-F6EECF244321}">
                <p14:modId xmlns:p14="http://schemas.microsoft.com/office/powerpoint/2010/main" val="3538960140"/>
              </p:ext>
            </p:extLst>
          </p:nvPr>
        </p:nvGraphicFramePr>
        <p:xfrm>
          <a:off x="2624789" y="1769594"/>
          <a:ext cx="4387804" cy="4555845"/>
        </p:xfrm>
        <a:graphic>
          <a:graphicData uri="http://schemas.openxmlformats.org/drawingml/2006/table">
            <a:tbl>
              <a:tblPr firstRow="1" firstCol="1" bandRow="1">
                <a:tableStyleId>{5C22544A-7EE6-4342-B048-85BDC9FD1C3A}</a:tableStyleId>
              </a:tblPr>
              <a:tblGrid>
                <a:gridCol w="1327625">
                  <a:extLst>
                    <a:ext uri="{9D8B030D-6E8A-4147-A177-3AD203B41FA5}">
                      <a16:colId xmlns:a16="http://schemas.microsoft.com/office/drawing/2014/main" xmlns="" val="2741655713"/>
                    </a:ext>
                  </a:extLst>
                </a:gridCol>
                <a:gridCol w="1287797">
                  <a:extLst>
                    <a:ext uri="{9D8B030D-6E8A-4147-A177-3AD203B41FA5}">
                      <a16:colId xmlns:a16="http://schemas.microsoft.com/office/drawing/2014/main" xmlns="" val="1560314043"/>
                    </a:ext>
                  </a:extLst>
                </a:gridCol>
                <a:gridCol w="1772382">
                  <a:extLst>
                    <a:ext uri="{9D8B030D-6E8A-4147-A177-3AD203B41FA5}">
                      <a16:colId xmlns:a16="http://schemas.microsoft.com/office/drawing/2014/main" xmlns="" val="1222141978"/>
                    </a:ext>
                  </a:extLst>
                </a:gridCol>
              </a:tblGrid>
              <a:tr h="266073">
                <a:tc>
                  <a:txBody>
                    <a:bodyPr/>
                    <a:lstStyle/>
                    <a:p>
                      <a:pPr marL="0" marR="0">
                        <a:lnSpc>
                          <a:spcPct val="107000"/>
                        </a:lnSpc>
                        <a:spcBef>
                          <a:spcPts val="0"/>
                        </a:spcBef>
                        <a:spcAft>
                          <a:spcPts val="800"/>
                        </a:spcAft>
                      </a:pPr>
                      <a:endParaRPr lang="en-US" sz="1050" kern="1200">
                        <a:solidFill>
                          <a:schemeClr val="bg1"/>
                        </a:solidFill>
                        <a:effectLst/>
                        <a:latin typeface="+mn-lt"/>
                        <a:ea typeface="+mn-ea"/>
                        <a:cs typeface="+mn-cs"/>
                      </a:endParaRPr>
                    </a:p>
                  </a:txBody>
                  <a:tcPr marL="34565" marR="34565" marT="0" marB="0" anchor="ctr"/>
                </a:tc>
                <a:tc>
                  <a:txBody>
                    <a:bodyPr/>
                    <a:lstStyle/>
                    <a:p>
                      <a:pPr marL="0" marR="0">
                        <a:lnSpc>
                          <a:spcPct val="107000"/>
                        </a:lnSpc>
                        <a:spcBef>
                          <a:spcPts val="0"/>
                        </a:spcBef>
                        <a:spcAft>
                          <a:spcPts val="800"/>
                        </a:spcAft>
                      </a:pPr>
                      <a:r>
                        <a:rPr lang="en-ZA" sz="1200" kern="1200">
                          <a:solidFill>
                            <a:schemeClr val="bg1"/>
                          </a:solidFill>
                          <a:effectLst/>
                          <a:latin typeface="+mn-lt"/>
                          <a:ea typeface="+mn-ea"/>
                          <a:cs typeface="+mn-cs"/>
                        </a:rPr>
                        <a:t>Component</a:t>
                      </a:r>
                      <a:endParaRPr lang="en-US" sz="1200" kern="1200">
                        <a:solidFill>
                          <a:schemeClr val="bg1"/>
                        </a:solidFill>
                        <a:effectLst/>
                        <a:latin typeface="+mn-lt"/>
                        <a:ea typeface="+mn-ea"/>
                        <a:cs typeface="+mn-cs"/>
                      </a:endParaRPr>
                    </a:p>
                  </a:txBody>
                  <a:tcPr marL="34565" marR="34565" marT="0" marB="0" anchor="ctr"/>
                </a:tc>
                <a:tc>
                  <a:txBody>
                    <a:bodyPr/>
                    <a:lstStyle/>
                    <a:p>
                      <a:pPr marL="0" marR="0">
                        <a:lnSpc>
                          <a:spcPct val="107000"/>
                        </a:lnSpc>
                        <a:spcBef>
                          <a:spcPts val="0"/>
                        </a:spcBef>
                        <a:spcAft>
                          <a:spcPts val="800"/>
                        </a:spcAft>
                      </a:pPr>
                      <a:r>
                        <a:rPr lang="en-ZA" sz="1200" kern="1200" dirty="0">
                          <a:solidFill>
                            <a:schemeClr val="bg1"/>
                          </a:solidFill>
                          <a:effectLst/>
                          <a:latin typeface="+mn-lt"/>
                          <a:ea typeface="+mn-ea"/>
                          <a:cs typeface="+mn-cs"/>
                        </a:rPr>
                        <a:t>Sub-component</a:t>
                      </a:r>
                      <a:endParaRPr lang="en-US" sz="1200" kern="1200" dirty="0">
                        <a:solidFill>
                          <a:schemeClr val="bg1"/>
                        </a:solidFill>
                        <a:effectLst/>
                        <a:latin typeface="+mn-lt"/>
                        <a:ea typeface="+mn-ea"/>
                        <a:cs typeface="+mn-cs"/>
                      </a:endParaRPr>
                    </a:p>
                  </a:txBody>
                  <a:tcPr marL="34565" marR="34565" marT="0" marB="0" anchor="ctr"/>
                </a:tc>
                <a:extLst>
                  <a:ext uri="{0D108BD9-81ED-4DB2-BD59-A6C34878D82A}">
                    <a16:rowId xmlns:a16="http://schemas.microsoft.com/office/drawing/2014/main" xmlns="" val="3499632892"/>
                  </a:ext>
                </a:extLst>
              </a:tr>
              <a:tr h="345720">
                <a:tc rowSpan="2">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rowSpan="2">
                  <a:txBody>
                    <a:bodyPr/>
                    <a:lstStyle/>
                    <a:p>
                      <a:pPr marL="0" marR="0">
                        <a:lnSpc>
                          <a:spcPct val="107000"/>
                        </a:lnSpc>
                        <a:spcBef>
                          <a:spcPts val="0"/>
                        </a:spcBef>
                        <a:spcAft>
                          <a:spcPts val="800"/>
                        </a:spcAft>
                      </a:pPr>
                      <a:r>
                        <a:rPr lang="en-ZA" sz="1400" kern="1200" dirty="0">
                          <a:solidFill>
                            <a:schemeClr val="bg1"/>
                          </a:solidFill>
                          <a:effectLst/>
                          <a:latin typeface="+mn-lt"/>
                          <a:ea typeface="+mn-ea"/>
                          <a:cs typeface="+mn-cs"/>
                        </a:rPr>
                        <a:t>QUANTITY</a:t>
                      </a:r>
                      <a:endParaRPr lang="en-US" sz="140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nSpc>
                          <a:spcPct val="107000"/>
                        </a:lnSpc>
                        <a:spcBef>
                          <a:spcPts val="0"/>
                        </a:spcBef>
                        <a:spcAft>
                          <a:spcPts val="800"/>
                        </a:spcAft>
                      </a:pPr>
                      <a:r>
                        <a:rPr lang="en-ZA" sz="1050" kern="1200" dirty="0">
                          <a:solidFill>
                            <a:schemeClr val="dk1"/>
                          </a:solidFill>
                          <a:effectLst/>
                          <a:latin typeface="+mn-lt"/>
                          <a:ea typeface="+mn-ea"/>
                          <a:cs typeface="+mn-cs"/>
                        </a:rPr>
                        <a:t>High flows</a:t>
                      </a:r>
                      <a:endParaRPr lang="en-US" sz="1050" kern="1200" dirty="0">
                        <a:solidFill>
                          <a:schemeClr val="dk1"/>
                        </a:solidFill>
                        <a:effectLst/>
                        <a:latin typeface="+mn-lt"/>
                        <a:ea typeface="+mn-ea"/>
                        <a:cs typeface="+mn-cs"/>
                      </a:endParaRPr>
                    </a:p>
                  </a:txBody>
                  <a:tcPr marL="34565" marR="34565" marT="0" marB="0" anchor="ctr"/>
                </a:tc>
                <a:extLst>
                  <a:ext uri="{0D108BD9-81ED-4DB2-BD59-A6C34878D82A}">
                    <a16:rowId xmlns:a16="http://schemas.microsoft.com/office/drawing/2014/main" xmlns="" val="1686489889"/>
                  </a:ext>
                </a:extLst>
              </a:tr>
              <a:tr h="447332">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800"/>
                        </a:spcAft>
                      </a:pPr>
                      <a:r>
                        <a:rPr lang="en-ZA" sz="1050" kern="1200" dirty="0">
                          <a:solidFill>
                            <a:schemeClr val="dk1"/>
                          </a:solidFill>
                          <a:effectLst/>
                          <a:latin typeface="+mn-lt"/>
                          <a:ea typeface="+mn-ea"/>
                          <a:cs typeface="+mn-cs"/>
                        </a:rPr>
                        <a:t>Hydroperiod</a:t>
                      </a:r>
                      <a:endParaRPr lang="en-US" sz="1050" kern="1200" dirty="0">
                        <a:solidFill>
                          <a:schemeClr val="dk1"/>
                        </a:solidFill>
                        <a:effectLst/>
                        <a:latin typeface="+mn-lt"/>
                        <a:ea typeface="+mn-ea"/>
                        <a:cs typeface="+mn-cs"/>
                      </a:endParaRPr>
                    </a:p>
                  </a:txBody>
                  <a:tcPr marL="34565" marR="34565" marT="0" marB="0" anchor="ctr"/>
                </a:tc>
                <a:extLst>
                  <a:ext uri="{0D108BD9-81ED-4DB2-BD59-A6C34878D82A}">
                    <a16:rowId xmlns:a16="http://schemas.microsoft.com/office/drawing/2014/main" xmlns="" val="1902568591"/>
                  </a:ext>
                </a:extLst>
              </a:tr>
              <a:tr h="921283">
                <a:tc>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a:txBody>
                    <a:bodyPr/>
                    <a:lstStyle/>
                    <a:p>
                      <a:pPr marL="0" marR="0">
                        <a:lnSpc>
                          <a:spcPct val="107000"/>
                        </a:lnSpc>
                        <a:spcBef>
                          <a:spcPts val="0"/>
                        </a:spcBef>
                        <a:spcAft>
                          <a:spcPts val="800"/>
                        </a:spcAft>
                      </a:pPr>
                      <a:r>
                        <a:rPr lang="en-ZA" sz="1400" kern="1200" dirty="0">
                          <a:solidFill>
                            <a:schemeClr val="bg1"/>
                          </a:solidFill>
                          <a:effectLst/>
                          <a:latin typeface="+mn-lt"/>
                          <a:ea typeface="+mn-ea"/>
                          <a:cs typeface="+mn-cs"/>
                        </a:rPr>
                        <a:t>WATER QUALITY</a:t>
                      </a:r>
                      <a:endParaRPr lang="en-US" sz="140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nSpc>
                          <a:spcPct val="107000"/>
                        </a:lnSpc>
                        <a:spcBef>
                          <a:spcPts val="0"/>
                        </a:spcBef>
                        <a:spcAft>
                          <a:spcPts val="800"/>
                        </a:spcAft>
                      </a:pPr>
                      <a:r>
                        <a:rPr lang="en-ZA" sz="1050" kern="1200" dirty="0">
                          <a:solidFill>
                            <a:schemeClr val="dk1"/>
                          </a:solidFill>
                          <a:effectLst/>
                          <a:latin typeface="+mn-lt"/>
                          <a:ea typeface="+mn-ea"/>
                          <a:cs typeface="+mn-cs"/>
                        </a:rPr>
                        <a:t>Nutrients</a:t>
                      </a:r>
                      <a:endParaRPr lang="en-US" sz="1050" kern="1200" dirty="0">
                        <a:solidFill>
                          <a:schemeClr val="dk1"/>
                        </a:solidFill>
                        <a:effectLst/>
                        <a:latin typeface="+mn-lt"/>
                        <a:ea typeface="+mn-ea"/>
                        <a:cs typeface="+mn-cs"/>
                      </a:endParaRPr>
                    </a:p>
                  </a:txBody>
                  <a:tcPr marL="34565" marR="34565" marT="0" marB="0" anchor="ctr"/>
                </a:tc>
                <a:extLst>
                  <a:ext uri="{0D108BD9-81ED-4DB2-BD59-A6C34878D82A}">
                    <a16:rowId xmlns:a16="http://schemas.microsoft.com/office/drawing/2014/main" xmlns="" val="489607805"/>
                  </a:ext>
                </a:extLst>
              </a:tr>
              <a:tr h="387970">
                <a:tc rowSpan="2">
                  <a:txBody>
                    <a:bodyPr/>
                    <a:lstStyle/>
                    <a:p>
                      <a:pPr marL="0" marR="0">
                        <a:lnSpc>
                          <a:spcPct val="107000"/>
                        </a:lnSpc>
                        <a:spcBef>
                          <a:spcPts val="0"/>
                        </a:spcBef>
                        <a:spcAft>
                          <a:spcPts val="800"/>
                        </a:spcAft>
                      </a:pPr>
                      <a:endParaRPr lang="en-US" sz="1050" kern="1200">
                        <a:solidFill>
                          <a:schemeClr val="bg1"/>
                        </a:solidFill>
                        <a:effectLst/>
                        <a:latin typeface="+mn-lt"/>
                        <a:ea typeface="+mn-ea"/>
                        <a:cs typeface="+mn-cs"/>
                      </a:endParaRPr>
                    </a:p>
                  </a:txBody>
                  <a:tcPr marL="34565" marR="34565" marT="0" marB="0" anchor="ctr"/>
                </a:tc>
                <a:tc rowSpan="2">
                  <a:txBody>
                    <a:bodyPr/>
                    <a:lstStyle/>
                    <a:p>
                      <a:pPr marL="0" marR="0">
                        <a:lnSpc>
                          <a:spcPct val="107000"/>
                        </a:lnSpc>
                        <a:spcBef>
                          <a:spcPts val="0"/>
                        </a:spcBef>
                        <a:spcAft>
                          <a:spcPts val="800"/>
                        </a:spcAft>
                      </a:pPr>
                      <a:r>
                        <a:rPr lang="en-ZA" sz="1400" kern="1200" dirty="0">
                          <a:solidFill>
                            <a:schemeClr val="bg1"/>
                          </a:solidFill>
                          <a:effectLst/>
                          <a:latin typeface="+mn-lt"/>
                          <a:ea typeface="+mn-ea"/>
                          <a:cs typeface="+mn-cs"/>
                        </a:rPr>
                        <a:t>HABITAT</a:t>
                      </a:r>
                      <a:endParaRPr lang="en-US" sz="140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nSpc>
                          <a:spcPct val="107000"/>
                        </a:lnSpc>
                        <a:spcBef>
                          <a:spcPts val="0"/>
                        </a:spcBef>
                        <a:spcAft>
                          <a:spcPts val="800"/>
                        </a:spcAft>
                      </a:pPr>
                      <a:r>
                        <a:rPr lang="en-ZA" sz="1050" kern="1200">
                          <a:solidFill>
                            <a:schemeClr val="dk1"/>
                          </a:solidFill>
                          <a:effectLst/>
                          <a:latin typeface="+mn-lt"/>
                          <a:ea typeface="+mn-ea"/>
                          <a:cs typeface="+mn-cs"/>
                        </a:rPr>
                        <a:t>Geomorphology</a:t>
                      </a:r>
                      <a:endParaRPr lang="en-US" sz="1050" kern="1200">
                        <a:solidFill>
                          <a:schemeClr val="dk1"/>
                        </a:solidFill>
                        <a:effectLst/>
                        <a:latin typeface="+mn-lt"/>
                        <a:ea typeface="+mn-ea"/>
                        <a:cs typeface="+mn-cs"/>
                      </a:endParaRPr>
                    </a:p>
                  </a:txBody>
                  <a:tcPr marL="34565" marR="34565" marT="0" marB="0" anchor="ctr"/>
                </a:tc>
                <a:extLst>
                  <a:ext uri="{0D108BD9-81ED-4DB2-BD59-A6C34878D82A}">
                    <a16:rowId xmlns:a16="http://schemas.microsoft.com/office/drawing/2014/main" xmlns="" val="324935292"/>
                  </a:ext>
                </a:extLst>
              </a:tr>
              <a:tr h="512969">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800"/>
                        </a:spcAft>
                      </a:pPr>
                      <a:r>
                        <a:rPr lang="en-ZA" sz="1050" kern="1200">
                          <a:solidFill>
                            <a:schemeClr val="dk1"/>
                          </a:solidFill>
                          <a:effectLst/>
                          <a:latin typeface="+mn-lt"/>
                          <a:ea typeface="+mn-ea"/>
                          <a:cs typeface="+mn-cs"/>
                        </a:rPr>
                        <a:t>Vegetation</a:t>
                      </a:r>
                      <a:endParaRPr lang="en-US" sz="1050" kern="1200">
                        <a:solidFill>
                          <a:schemeClr val="dk1"/>
                        </a:solidFill>
                        <a:effectLst/>
                        <a:latin typeface="+mn-lt"/>
                        <a:ea typeface="+mn-ea"/>
                        <a:cs typeface="+mn-cs"/>
                      </a:endParaRPr>
                    </a:p>
                  </a:txBody>
                  <a:tcPr marL="34565" marR="34565" marT="0" marB="0" anchor="ctr"/>
                </a:tc>
                <a:extLst>
                  <a:ext uri="{0D108BD9-81ED-4DB2-BD59-A6C34878D82A}">
                    <a16:rowId xmlns:a16="http://schemas.microsoft.com/office/drawing/2014/main" xmlns="" val="2689379068"/>
                  </a:ext>
                </a:extLst>
              </a:tr>
              <a:tr h="289886">
                <a:tc rowSpan="5">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rowSpan="5">
                  <a:txBody>
                    <a:bodyPr/>
                    <a:lstStyle/>
                    <a:p>
                      <a:pPr marL="0" marR="0">
                        <a:lnSpc>
                          <a:spcPct val="107000"/>
                        </a:lnSpc>
                        <a:spcBef>
                          <a:spcPts val="0"/>
                        </a:spcBef>
                        <a:spcAft>
                          <a:spcPts val="800"/>
                        </a:spcAft>
                      </a:pPr>
                      <a:r>
                        <a:rPr lang="en-ZA" sz="1400" kern="1200" dirty="0">
                          <a:solidFill>
                            <a:schemeClr val="bg1"/>
                          </a:solidFill>
                          <a:effectLst/>
                          <a:latin typeface="+mn-lt"/>
                          <a:ea typeface="+mn-ea"/>
                          <a:cs typeface="+mn-cs"/>
                        </a:rPr>
                        <a:t>BIOTA</a:t>
                      </a:r>
                      <a:endParaRPr lang="en-US" sz="140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nSpc>
                          <a:spcPct val="107000"/>
                        </a:lnSpc>
                        <a:spcBef>
                          <a:spcPts val="0"/>
                        </a:spcBef>
                        <a:spcAft>
                          <a:spcPts val="800"/>
                        </a:spcAft>
                      </a:pPr>
                      <a:r>
                        <a:rPr lang="en-ZA" sz="1050" kern="1200">
                          <a:solidFill>
                            <a:schemeClr val="dk1"/>
                          </a:solidFill>
                          <a:effectLst/>
                          <a:latin typeface="+mn-lt"/>
                          <a:ea typeface="+mn-ea"/>
                          <a:cs typeface="+mn-cs"/>
                        </a:rPr>
                        <a:t>Birds</a:t>
                      </a:r>
                      <a:endParaRPr lang="en-US" sz="1050" kern="1200">
                        <a:solidFill>
                          <a:schemeClr val="dk1"/>
                        </a:solidFill>
                        <a:effectLst/>
                        <a:latin typeface="+mn-lt"/>
                        <a:ea typeface="+mn-ea"/>
                        <a:cs typeface="+mn-cs"/>
                      </a:endParaRPr>
                    </a:p>
                  </a:txBody>
                  <a:tcPr marL="34565" marR="34565" marT="0" marB="0" anchor="ctr"/>
                </a:tc>
                <a:extLst>
                  <a:ext uri="{0D108BD9-81ED-4DB2-BD59-A6C34878D82A}">
                    <a16:rowId xmlns:a16="http://schemas.microsoft.com/office/drawing/2014/main" xmlns="" val="108134240"/>
                  </a:ext>
                </a:extLst>
              </a:tr>
              <a:tr h="289886">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800"/>
                        </a:spcAft>
                      </a:pPr>
                      <a:r>
                        <a:rPr lang="en-ZA" sz="1050" kern="1200" dirty="0">
                          <a:solidFill>
                            <a:schemeClr val="dk1"/>
                          </a:solidFill>
                          <a:effectLst/>
                          <a:latin typeface="+mn-lt"/>
                          <a:ea typeface="+mn-ea"/>
                          <a:cs typeface="+mn-cs"/>
                        </a:rPr>
                        <a:t>Frogs</a:t>
                      </a:r>
                      <a:endParaRPr lang="en-US" sz="1050" kern="1200" dirty="0">
                        <a:solidFill>
                          <a:schemeClr val="dk1"/>
                        </a:solidFill>
                        <a:effectLst/>
                        <a:latin typeface="+mn-lt"/>
                        <a:ea typeface="+mn-ea"/>
                        <a:cs typeface="+mn-cs"/>
                      </a:endParaRPr>
                    </a:p>
                  </a:txBody>
                  <a:tcPr marL="34565" marR="34565" marT="0" marB="0" anchor="ctr"/>
                </a:tc>
                <a:extLst>
                  <a:ext uri="{0D108BD9-81ED-4DB2-BD59-A6C34878D82A}">
                    <a16:rowId xmlns:a16="http://schemas.microsoft.com/office/drawing/2014/main" xmlns="" val="1516319494"/>
                  </a:ext>
                </a:extLst>
              </a:tr>
              <a:tr h="312470">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800"/>
                        </a:spcAft>
                      </a:pPr>
                      <a:r>
                        <a:rPr lang="en-ZA" sz="1050" kern="1200" dirty="0">
                          <a:solidFill>
                            <a:schemeClr val="dk1"/>
                          </a:solidFill>
                          <a:effectLst/>
                          <a:latin typeface="+mn-lt"/>
                          <a:ea typeface="+mn-ea"/>
                          <a:cs typeface="+mn-cs"/>
                        </a:rPr>
                        <a:t>Diatoms</a:t>
                      </a:r>
                      <a:endParaRPr lang="en-US" sz="1050" kern="1200" dirty="0">
                        <a:solidFill>
                          <a:schemeClr val="dk1"/>
                        </a:solidFill>
                        <a:effectLst/>
                        <a:latin typeface="+mn-lt"/>
                        <a:ea typeface="+mn-ea"/>
                        <a:cs typeface="+mn-cs"/>
                      </a:endParaRPr>
                    </a:p>
                  </a:txBody>
                  <a:tcPr marL="34565" marR="34565" marT="0" marB="0" anchor="ctr"/>
                </a:tc>
                <a:extLst>
                  <a:ext uri="{0D108BD9-81ED-4DB2-BD59-A6C34878D82A}">
                    <a16:rowId xmlns:a16="http://schemas.microsoft.com/office/drawing/2014/main" xmlns="" val="4087098494"/>
                  </a:ext>
                </a:extLst>
              </a:tr>
              <a:tr h="304824">
                <a:tc vMerge="1">
                  <a:txBody>
                    <a:bodyPr/>
                    <a:lstStyle/>
                    <a:p>
                      <a:endParaRPr lang="en-US"/>
                    </a:p>
                  </a:txBody>
                  <a:tcPr/>
                </a:tc>
                <a:tc vMerge="1">
                  <a:txBody>
                    <a:bodyPr/>
                    <a:lstStyle/>
                    <a:p>
                      <a:pPr marL="0" marR="0">
                        <a:lnSpc>
                          <a:spcPct val="107000"/>
                        </a:lnSpc>
                        <a:spcBef>
                          <a:spcPts val="0"/>
                        </a:spcBef>
                        <a:spcAft>
                          <a:spcPts val="800"/>
                        </a:spcAft>
                      </a:pPr>
                      <a:endParaRPr lang="en-US" sz="1600" dirty="0">
                        <a:effectLst/>
                        <a:latin typeface="Arial" panose="020B0604020202020204" pitchFamily="34" charset="0"/>
                        <a:ea typeface="SimSun" panose="02010600030101010101" pitchFamily="2" charset="-122"/>
                        <a:cs typeface="Times New Roman" panose="02020603050405020304" pitchFamily="18" charset="0"/>
                      </a:endParaRPr>
                    </a:p>
                  </a:txBody>
                  <a:tcPr marL="34565" marR="34565" marT="0" marB="0" anchor="ctr"/>
                </a:tc>
                <a:tc>
                  <a:txBody>
                    <a:bodyPr/>
                    <a:lstStyle/>
                    <a:p>
                      <a:pPr marL="0" marR="0">
                        <a:lnSpc>
                          <a:spcPct val="107000"/>
                        </a:lnSpc>
                        <a:spcBef>
                          <a:spcPts val="0"/>
                        </a:spcBef>
                        <a:spcAft>
                          <a:spcPts val="800"/>
                        </a:spcAft>
                      </a:pPr>
                      <a:r>
                        <a:rPr lang="en-ZA" sz="1050" kern="1200" dirty="0">
                          <a:solidFill>
                            <a:schemeClr val="dk1"/>
                          </a:solidFill>
                          <a:effectLst/>
                          <a:latin typeface="+mn-lt"/>
                          <a:ea typeface="+mn-ea"/>
                          <a:cs typeface="+mn-cs"/>
                        </a:rPr>
                        <a:t>Phytoplankton</a:t>
                      </a:r>
                      <a:endParaRPr lang="en-US" sz="1050" kern="1200" dirty="0">
                        <a:solidFill>
                          <a:schemeClr val="dk1"/>
                        </a:solidFill>
                        <a:effectLst/>
                        <a:latin typeface="+mn-lt"/>
                        <a:ea typeface="+mn-ea"/>
                        <a:cs typeface="+mn-cs"/>
                      </a:endParaRPr>
                    </a:p>
                  </a:txBody>
                  <a:tcPr marL="34565" marR="34565" marT="0" marB="0" anchor="ctr"/>
                </a:tc>
                <a:extLst>
                  <a:ext uri="{0D108BD9-81ED-4DB2-BD59-A6C34878D82A}">
                    <a16:rowId xmlns:a16="http://schemas.microsoft.com/office/drawing/2014/main" xmlns="" val="76828839"/>
                  </a:ext>
                </a:extLst>
              </a:tr>
              <a:tr h="477432">
                <a:tc vMerge="1">
                  <a:txBody>
                    <a:bodyPr/>
                    <a:lstStyle/>
                    <a:p>
                      <a:endParaRPr lang="en-US"/>
                    </a:p>
                  </a:txBody>
                  <a:tcPr/>
                </a:tc>
                <a:tc vMerge="1">
                  <a:txBody>
                    <a:bodyPr/>
                    <a:lstStyle/>
                    <a:p>
                      <a:pPr marL="0" marR="0">
                        <a:lnSpc>
                          <a:spcPct val="107000"/>
                        </a:lnSpc>
                        <a:spcBef>
                          <a:spcPts val="0"/>
                        </a:spcBef>
                        <a:spcAft>
                          <a:spcPts val="800"/>
                        </a:spcAft>
                      </a:pPr>
                      <a:endParaRPr lang="en-US" sz="1600" dirty="0">
                        <a:effectLst/>
                        <a:latin typeface="Arial" panose="020B0604020202020204" pitchFamily="34" charset="0"/>
                        <a:ea typeface="SimSun" panose="02010600030101010101" pitchFamily="2" charset="-122"/>
                        <a:cs typeface="Times New Roman" panose="02020603050405020304" pitchFamily="18" charset="0"/>
                      </a:endParaRPr>
                    </a:p>
                  </a:txBody>
                  <a:tcPr marL="34565" marR="34565" marT="0" marB="0" anchor="ctr"/>
                </a:tc>
                <a:tc>
                  <a:txBody>
                    <a:bodyPr/>
                    <a:lstStyle/>
                    <a:p>
                      <a:pPr marL="0" marR="0">
                        <a:lnSpc>
                          <a:spcPct val="107000"/>
                        </a:lnSpc>
                        <a:spcBef>
                          <a:spcPts val="0"/>
                        </a:spcBef>
                        <a:spcAft>
                          <a:spcPts val="800"/>
                        </a:spcAft>
                      </a:pPr>
                      <a:r>
                        <a:rPr lang="en-ZA" sz="1050" kern="1200" dirty="0">
                          <a:solidFill>
                            <a:schemeClr val="dk1"/>
                          </a:solidFill>
                          <a:effectLst/>
                          <a:latin typeface="+mn-lt"/>
                          <a:ea typeface="+mn-ea"/>
                          <a:cs typeface="+mn-cs"/>
                        </a:rPr>
                        <a:t>Invertebrates</a:t>
                      </a:r>
                      <a:endParaRPr lang="en-US" sz="1050" kern="1200" dirty="0">
                        <a:solidFill>
                          <a:schemeClr val="dk1"/>
                        </a:solidFill>
                        <a:effectLst/>
                        <a:latin typeface="+mn-lt"/>
                        <a:ea typeface="+mn-ea"/>
                        <a:cs typeface="+mn-cs"/>
                      </a:endParaRPr>
                    </a:p>
                  </a:txBody>
                  <a:tcPr marL="34565" marR="34565" marT="0" marB="0" anchor="ctr"/>
                </a:tc>
                <a:extLst>
                  <a:ext uri="{0D108BD9-81ED-4DB2-BD59-A6C34878D82A}">
                    <a16:rowId xmlns:a16="http://schemas.microsoft.com/office/drawing/2014/main" xmlns="" val="2821410871"/>
                  </a:ext>
                </a:extLst>
              </a:tr>
            </a:tbl>
          </a:graphicData>
        </a:graphic>
      </p:graphicFrame>
      <p:pic>
        <p:nvPicPr>
          <p:cNvPr id="13" name="Graphic 12" descr="Water">
            <a:extLst>
              <a:ext uri="{FF2B5EF4-FFF2-40B4-BE49-F238E27FC236}">
                <a16:creationId xmlns:a16="http://schemas.microsoft.com/office/drawing/2014/main" xmlns="" id="{1D28EFAA-B7C3-4608-8639-0D698C1F5C5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860011" y="1991588"/>
            <a:ext cx="914400" cy="914400"/>
          </a:xfrm>
          <a:prstGeom prst="rect">
            <a:avLst/>
          </a:prstGeom>
          <a:effectLst>
            <a:outerShdw blurRad="50800" dist="38100" dir="8100000" algn="tr" rotWithShape="0">
              <a:prstClr val="black">
                <a:alpha val="40000"/>
              </a:prstClr>
            </a:outerShdw>
          </a:effectLst>
        </p:spPr>
      </p:pic>
      <p:pic>
        <p:nvPicPr>
          <p:cNvPr id="14" name="Graphic 13" descr="Water">
            <a:extLst>
              <a:ext uri="{FF2B5EF4-FFF2-40B4-BE49-F238E27FC236}">
                <a16:creationId xmlns:a16="http://schemas.microsoft.com/office/drawing/2014/main" xmlns="" id="{5E5107C8-D7CB-4FF0-BCFF-120B7AE04FA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842361" y="2878882"/>
            <a:ext cx="914400" cy="914400"/>
          </a:xfrm>
          <a:prstGeom prst="rect">
            <a:avLst/>
          </a:prstGeom>
          <a:effectLst>
            <a:outerShdw blurRad="50800" dist="38100" dir="5400000" algn="t" rotWithShape="0">
              <a:prstClr val="black">
                <a:alpha val="40000"/>
              </a:prstClr>
            </a:outerShdw>
          </a:effectLst>
        </p:spPr>
      </p:pic>
      <p:pic>
        <p:nvPicPr>
          <p:cNvPr id="15" name="Graphic 14" descr="Plant">
            <a:extLst>
              <a:ext uri="{FF2B5EF4-FFF2-40B4-BE49-F238E27FC236}">
                <a16:creationId xmlns:a16="http://schemas.microsoft.com/office/drawing/2014/main" xmlns="" id="{00ECDE45-F7BE-445C-9F1C-9005B132DFA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860011" y="3842385"/>
            <a:ext cx="749910" cy="749910"/>
          </a:xfrm>
          <a:prstGeom prst="rect">
            <a:avLst/>
          </a:prstGeom>
        </p:spPr>
      </p:pic>
      <p:pic>
        <p:nvPicPr>
          <p:cNvPr id="16" name="Graphic 15" descr="Fish">
            <a:extLst>
              <a:ext uri="{FF2B5EF4-FFF2-40B4-BE49-F238E27FC236}">
                <a16:creationId xmlns:a16="http://schemas.microsoft.com/office/drawing/2014/main" xmlns="" id="{731CC709-E0B6-4AC8-A4F4-912478130F3E}"/>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2842361" y="5051947"/>
            <a:ext cx="785210" cy="785210"/>
          </a:xfrm>
          <a:prstGeom prst="rect">
            <a:avLst/>
          </a:prstGeom>
        </p:spPr>
      </p:pic>
    </p:spTree>
    <p:extLst>
      <p:ext uri="{BB962C8B-B14F-4D97-AF65-F5344CB8AC3E}">
        <p14:creationId xmlns:p14="http://schemas.microsoft.com/office/powerpoint/2010/main" val="36938976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739D988-9983-469B-A1A5-42655076052B}"/>
              </a:ext>
            </a:extLst>
          </p:cNvPr>
          <p:cNvSpPr>
            <a:spLocks noGrp="1"/>
          </p:cNvSpPr>
          <p:nvPr>
            <p:ph idx="1"/>
          </p:nvPr>
        </p:nvSpPr>
        <p:spPr/>
        <p:txBody>
          <a:bodyPr/>
          <a:lstStyle/>
          <a:p>
            <a:endParaRPr lang="en-US"/>
          </a:p>
        </p:txBody>
      </p:sp>
      <p:graphicFrame>
        <p:nvGraphicFramePr>
          <p:cNvPr id="4" name="Table 3">
            <a:extLst>
              <a:ext uri="{FF2B5EF4-FFF2-40B4-BE49-F238E27FC236}">
                <a16:creationId xmlns:a16="http://schemas.microsoft.com/office/drawing/2014/main" xmlns="" id="{A24CA057-2BD5-4BE8-9259-F9EE853A75A1}"/>
              </a:ext>
            </a:extLst>
          </p:cNvPr>
          <p:cNvGraphicFramePr>
            <a:graphicFrameLocks noGrp="1"/>
          </p:cNvGraphicFramePr>
          <p:nvPr>
            <p:extLst>
              <p:ext uri="{D42A27DB-BD31-4B8C-83A1-F6EECF244321}">
                <p14:modId xmlns:p14="http://schemas.microsoft.com/office/powerpoint/2010/main" val="1087361558"/>
              </p:ext>
            </p:extLst>
          </p:nvPr>
        </p:nvGraphicFramePr>
        <p:xfrm>
          <a:off x="172108" y="1059388"/>
          <a:ext cx="8799783" cy="5702172"/>
        </p:xfrm>
        <a:graphic>
          <a:graphicData uri="http://schemas.openxmlformats.org/drawingml/2006/table">
            <a:tbl>
              <a:tblPr firstRow="1" lastRow="1">
                <a:tableStyleId>{5C22544A-7EE6-4342-B048-85BDC9FD1C3A}</a:tableStyleId>
              </a:tblPr>
              <a:tblGrid>
                <a:gridCol w="1511990">
                  <a:extLst>
                    <a:ext uri="{9D8B030D-6E8A-4147-A177-3AD203B41FA5}">
                      <a16:colId xmlns:a16="http://schemas.microsoft.com/office/drawing/2014/main" xmlns="" val="1913656382"/>
                    </a:ext>
                  </a:extLst>
                </a:gridCol>
                <a:gridCol w="4626691">
                  <a:extLst>
                    <a:ext uri="{9D8B030D-6E8A-4147-A177-3AD203B41FA5}">
                      <a16:colId xmlns:a16="http://schemas.microsoft.com/office/drawing/2014/main" xmlns="" val="3349709008"/>
                    </a:ext>
                  </a:extLst>
                </a:gridCol>
                <a:gridCol w="2661102">
                  <a:extLst>
                    <a:ext uri="{9D8B030D-6E8A-4147-A177-3AD203B41FA5}">
                      <a16:colId xmlns:a16="http://schemas.microsoft.com/office/drawing/2014/main" xmlns="" val="187093573"/>
                    </a:ext>
                  </a:extLst>
                </a:gridCol>
              </a:tblGrid>
              <a:tr h="299262">
                <a:tc>
                  <a:txBody>
                    <a:bodyPr/>
                    <a:lstStyle/>
                    <a:p>
                      <a:pPr marL="0" marR="0" algn="ctr">
                        <a:lnSpc>
                          <a:spcPct val="105000"/>
                        </a:lnSpc>
                        <a:spcBef>
                          <a:spcPts val="300"/>
                        </a:spcBef>
                        <a:spcAft>
                          <a:spcPts val="0"/>
                        </a:spcAft>
                      </a:pPr>
                      <a:r>
                        <a:rPr lang="en-ZA" sz="1050">
                          <a:effectLst/>
                        </a:rPr>
                        <a:t>RU</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Wetland Name</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600" b="0" dirty="0">
                          <a:effectLst/>
                        </a:rPr>
                        <a:t>HGM</a:t>
                      </a:r>
                      <a:endParaRPr lang="en-US" sz="16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37642418"/>
                  </a:ext>
                </a:extLst>
              </a:tr>
              <a:tr h="196391">
                <a:tc>
                  <a:txBody>
                    <a:bodyPr/>
                    <a:lstStyle/>
                    <a:p>
                      <a:pPr marL="0" marR="0" algn="ctr">
                        <a:lnSpc>
                          <a:spcPct val="105000"/>
                        </a:lnSpc>
                        <a:spcBef>
                          <a:spcPts val="300"/>
                        </a:spcBef>
                        <a:spcAft>
                          <a:spcPts val="0"/>
                        </a:spcAft>
                      </a:pPr>
                      <a:r>
                        <a:rPr lang="en-ZA" sz="1050" dirty="0">
                          <a:effectLst/>
                        </a:rPr>
                        <a:t>A1-W01</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Strategic Water Source wetlands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SEEP</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99766157"/>
                  </a:ext>
                </a:extLst>
              </a:tr>
              <a:tr h="196391">
                <a:tc>
                  <a:txBody>
                    <a:bodyPr/>
                    <a:lstStyle/>
                    <a:p>
                      <a:pPr marL="0" marR="0" algn="ctr">
                        <a:lnSpc>
                          <a:spcPct val="105000"/>
                        </a:lnSpc>
                        <a:spcBef>
                          <a:spcPts val="300"/>
                        </a:spcBef>
                        <a:spcAft>
                          <a:spcPts val="0"/>
                        </a:spcAft>
                      </a:pPr>
                      <a:r>
                        <a:rPr lang="en-ZA" sz="1050">
                          <a:effectLst/>
                        </a:rPr>
                        <a:t>A2-W02</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East Coast Shale Renosterveld Channelled Floodplain (Papenkuils)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FLOODPLAIN</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73426838"/>
                  </a:ext>
                </a:extLst>
              </a:tr>
              <a:tr h="196391">
                <a:tc>
                  <a:txBody>
                    <a:bodyPr/>
                    <a:lstStyle/>
                    <a:p>
                      <a:pPr marL="0" marR="0" algn="ctr">
                        <a:lnSpc>
                          <a:spcPct val="105000"/>
                        </a:lnSpc>
                        <a:spcBef>
                          <a:spcPts val="300"/>
                        </a:spcBef>
                        <a:spcAft>
                          <a:spcPts val="0"/>
                        </a:spcAft>
                      </a:pPr>
                      <a:r>
                        <a:rPr lang="en-ZA" sz="1050" dirty="0">
                          <a:effectLst/>
                        </a:rPr>
                        <a:t>A3-W03</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East Coast Shale Renosterveld Floodplain (Breede)</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FLOODPLAIN</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43746019"/>
                  </a:ext>
                </a:extLst>
              </a:tr>
              <a:tr h="196391">
                <a:tc>
                  <a:txBody>
                    <a:bodyPr/>
                    <a:lstStyle/>
                    <a:p>
                      <a:pPr marL="0" marR="0" algn="ctr">
                        <a:lnSpc>
                          <a:spcPct val="105000"/>
                        </a:lnSpc>
                        <a:spcBef>
                          <a:spcPts val="300"/>
                        </a:spcBef>
                        <a:spcAft>
                          <a:spcPts val="0"/>
                        </a:spcAft>
                      </a:pPr>
                      <a:r>
                        <a:rPr lang="en-ZA" sz="1050">
                          <a:effectLst/>
                        </a:rPr>
                        <a:t>F11-W04</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East Coast Shale Renosterveld Floodplain (Breede)</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FLOODPLAIN</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3961802"/>
                  </a:ext>
                </a:extLst>
              </a:tr>
              <a:tr h="196391">
                <a:tc>
                  <a:txBody>
                    <a:bodyPr/>
                    <a:lstStyle/>
                    <a:p>
                      <a:pPr marL="0" marR="0" algn="ctr">
                        <a:lnSpc>
                          <a:spcPct val="105000"/>
                        </a:lnSpc>
                        <a:spcBef>
                          <a:spcPts val="300"/>
                        </a:spcBef>
                        <a:spcAft>
                          <a:spcPts val="0"/>
                        </a:spcAft>
                      </a:pPr>
                      <a:r>
                        <a:rPr lang="en-ZA" sz="1050">
                          <a:effectLst/>
                        </a:rPr>
                        <a:t>B4-W05</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Strategic Water Source wetlands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SEEP</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13027457"/>
                  </a:ext>
                </a:extLst>
              </a:tr>
              <a:tr h="196391">
                <a:tc>
                  <a:txBody>
                    <a:bodyPr/>
                    <a:lstStyle/>
                    <a:p>
                      <a:pPr marL="0" marR="0" algn="ctr">
                        <a:lnSpc>
                          <a:spcPct val="105000"/>
                        </a:lnSpc>
                        <a:spcBef>
                          <a:spcPts val="300"/>
                        </a:spcBef>
                        <a:spcAft>
                          <a:spcPts val="0"/>
                        </a:spcAft>
                      </a:pPr>
                      <a:r>
                        <a:rPr lang="en-ZA" sz="1050">
                          <a:effectLst/>
                        </a:rPr>
                        <a:t>B5-W06</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Strategic Water Source wetlands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SEEP</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67048122"/>
                  </a:ext>
                </a:extLst>
              </a:tr>
              <a:tr h="196391">
                <a:tc>
                  <a:txBody>
                    <a:bodyPr/>
                    <a:lstStyle/>
                    <a:p>
                      <a:pPr marL="0" marR="0" algn="ctr">
                        <a:lnSpc>
                          <a:spcPct val="105000"/>
                        </a:lnSpc>
                        <a:spcBef>
                          <a:spcPts val="300"/>
                        </a:spcBef>
                        <a:spcAft>
                          <a:spcPts val="0"/>
                        </a:spcAft>
                      </a:pPr>
                      <a:r>
                        <a:rPr lang="en-ZA" sz="1050" dirty="0">
                          <a:effectLst/>
                        </a:rPr>
                        <a:t>F10-W08</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dirty="0">
                          <a:effectLst/>
                        </a:rPr>
                        <a:t>Southwest </a:t>
                      </a:r>
                      <a:r>
                        <a:rPr lang="en-ZA" sz="1050" dirty="0" err="1">
                          <a:effectLst/>
                        </a:rPr>
                        <a:t>Ferricrete</a:t>
                      </a:r>
                      <a:r>
                        <a:rPr lang="en-ZA" sz="1050" dirty="0">
                          <a:effectLst/>
                        </a:rPr>
                        <a:t> Fynbos Floodplain (Kars)</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FLOODPLAIN</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32671795"/>
                  </a:ext>
                </a:extLst>
              </a:tr>
              <a:tr h="196391">
                <a:tc>
                  <a:txBody>
                    <a:bodyPr/>
                    <a:lstStyle/>
                    <a:p>
                      <a:pPr marL="0" marR="0" algn="ctr">
                        <a:lnSpc>
                          <a:spcPct val="105000"/>
                        </a:lnSpc>
                        <a:spcBef>
                          <a:spcPts val="300"/>
                        </a:spcBef>
                        <a:spcAft>
                          <a:spcPts val="0"/>
                        </a:spcAft>
                      </a:pPr>
                      <a:r>
                        <a:rPr lang="en-ZA" sz="1050">
                          <a:effectLst/>
                        </a:rPr>
                        <a:t>H16-W09</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tabLst>
                          <a:tab pos="2160270" algn="l"/>
                        </a:tabLst>
                      </a:pPr>
                      <a:r>
                        <a:rPr lang="en-ZA" sz="1050">
                          <a:effectLst/>
                        </a:rPr>
                        <a:t>Southwest Sand Fynbos Channelled Valley Bottom (Kleinmond)</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CHANNELLED VALLEY BOTTOM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38363625"/>
                  </a:ext>
                </a:extLst>
              </a:tr>
              <a:tr h="196391">
                <a:tc>
                  <a:txBody>
                    <a:bodyPr/>
                    <a:lstStyle/>
                    <a:p>
                      <a:pPr marL="0" marR="0" algn="ctr">
                        <a:lnSpc>
                          <a:spcPct val="105000"/>
                        </a:lnSpc>
                        <a:spcBef>
                          <a:spcPts val="300"/>
                        </a:spcBef>
                        <a:spcAft>
                          <a:spcPts val="0"/>
                        </a:spcAft>
                      </a:pPr>
                      <a:r>
                        <a:rPr lang="en-ZA" sz="1050">
                          <a:effectLst/>
                        </a:rPr>
                        <a:t>H16-W10</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Strategic Water Source wetlands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SEEP</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36220731"/>
                  </a:ext>
                </a:extLst>
              </a:tr>
              <a:tr h="196391">
                <a:tc rowSpan="3">
                  <a:txBody>
                    <a:bodyPr/>
                    <a:lstStyle/>
                    <a:p>
                      <a:pPr marL="0" marR="0" algn="ctr">
                        <a:lnSpc>
                          <a:spcPct val="105000"/>
                        </a:lnSpc>
                        <a:spcBef>
                          <a:spcPts val="300"/>
                        </a:spcBef>
                        <a:spcAft>
                          <a:spcPts val="0"/>
                        </a:spcAft>
                      </a:pPr>
                      <a:r>
                        <a:rPr lang="en-ZA" sz="1050">
                          <a:effectLst/>
                        </a:rPr>
                        <a:t>H17-W11</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Southwest Ferricrete Fynbos Floodplain</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FLOODPLAIN</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23880525"/>
                  </a:ext>
                </a:extLst>
              </a:tr>
              <a:tr h="289389">
                <a:tc vMerge="1">
                  <a:txBody>
                    <a:bodyPr/>
                    <a:lstStyle/>
                    <a:p>
                      <a:endParaRPr lang="en-US"/>
                    </a:p>
                  </a:txBody>
                  <a:tcPr/>
                </a:tc>
                <a:tc>
                  <a:txBody>
                    <a:bodyPr/>
                    <a:lstStyle/>
                    <a:p>
                      <a:pPr marL="0" marR="0" algn="ctr">
                        <a:lnSpc>
                          <a:spcPct val="105000"/>
                        </a:lnSpc>
                        <a:spcBef>
                          <a:spcPts val="300"/>
                        </a:spcBef>
                        <a:spcAft>
                          <a:spcPts val="0"/>
                        </a:spcAft>
                      </a:pPr>
                      <a:r>
                        <a:rPr lang="en-ZA" sz="1050" dirty="0">
                          <a:effectLst/>
                        </a:rPr>
                        <a:t>Southwest </a:t>
                      </a:r>
                      <a:r>
                        <a:rPr lang="en-ZA" sz="1050" dirty="0" err="1">
                          <a:effectLst/>
                        </a:rPr>
                        <a:t>Ferricrete</a:t>
                      </a:r>
                      <a:r>
                        <a:rPr lang="en-ZA" sz="1050" dirty="0">
                          <a:effectLst/>
                        </a:rPr>
                        <a:t> Fynbos Flat</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FLAT</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62989046"/>
                  </a:ext>
                </a:extLst>
              </a:tr>
              <a:tr h="384986">
                <a:tc vMerge="1">
                  <a:txBody>
                    <a:bodyPr/>
                    <a:lstStyle/>
                    <a:p>
                      <a:endParaRPr lang="en-US"/>
                    </a:p>
                  </a:txBody>
                  <a:tcPr/>
                </a:tc>
                <a:tc>
                  <a:txBody>
                    <a:bodyPr/>
                    <a:lstStyle/>
                    <a:p>
                      <a:pPr marL="0" marR="0" algn="ctr">
                        <a:lnSpc>
                          <a:spcPct val="105000"/>
                        </a:lnSpc>
                        <a:spcBef>
                          <a:spcPts val="300"/>
                        </a:spcBef>
                        <a:spcAft>
                          <a:spcPts val="0"/>
                        </a:spcAft>
                      </a:pPr>
                      <a:r>
                        <a:rPr lang="en-ZA" sz="1050">
                          <a:effectLst/>
                        </a:rPr>
                        <a:t>Southwest Ferricrete Fynbos Depression</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DEPRESSION</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99862689"/>
                  </a:ext>
                </a:extLst>
              </a:tr>
              <a:tr h="196391">
                <a:tc>
                  <a:txBody>
                    <a:bodyPr/>
                    <a:lstStyle/>
                    <a:p>
                      <a:pPr marL="0" marR="0" algn="ctr">
                        <a:lnSpc>
                          <a:spcPct val="105000"/>
                        </a:lnSpc>
                        <a:spcBef>
                          <a:spcPts val="300"/>
                        </a:spcBef>
                        <a:spcAft>
                          <a:spcPts val="0"/>
                        </a:spcAft>
                      </a:pPr>
                      <a:r>
                        <a:rPr lang="en-ZA" sz="1050" dirty="0">
                          <a:effectLst/>
                        </a:rPr>
                        <a:t>H17-W12</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tabLst>
                          <a:tab pos="2160270" algn="l"/>
                        </a:tabLst>
                      </a:pPr>
                      <a:r>
                        <a:rPr lang="en-ZA" sz="1050" dirty="0">
                          <a:effectLst/>
                        </a:rPr>
                        <a:t>East Coast Shale Renosterveld Floodplain (De Hoop)</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FLOODPLAIN</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47089705"/>
                  </a:ext>
                </a:extLst>
              </a:tr>
              <a:tr h="196391">
                <a:tc>
                  <a:txBody>
                    <a:bodyPr/>
                    <a:lstStyle/>
                    <a:p>
                      <a:pPr marL="0" marR="0" algn="ctr">
                        <a:lnSpc>
                          <a:spcPct val="105000"/>
                        </a:lnSpc>
                        <a:spcBef>
                          <a:spcPts val="300"/>
                        </a:spcBef>
                        <a:spcAft>
                          <a:spcPts val="0"/>
                        </a:spcAft>
                      </a:pPr>
                      <a:r>
                        <a:rPr lang="en-ZA" sz="1050">
                          <a:effectLst/>
                        </a:rPr>
                        <a:t>H17-W13</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dirty="0">
                          <a:effectLst/>
                        </a:rPr>
                        <a:t>South </a:t>
                      </a:r>
                      <a:r>
                        <a:rPr lang="en-ZA" sz="1050" dirty="0" err="1">
                          <a:effectLst/>
                        </a:rPr>
                        <a:t>Strandveld</a:t>
                      </a:r>
                      <a:r>
                        <a:rPr lang="en-ZA" sz="1050" dirty="0">
                          <a:effectLst/>
                        </a:rPr>
                        <a:t> Western </a:t>
                      </a:r>
                      <a:r>
                        <a:rPr lang="en-ZA" sz="1050" dirty="0" err="1">
                          <a:effectLst/>
                        </a:rPr>
                        <a:t>Strandveld</a:t>
                      </a:r>
                      <a:r>
                        <a:rPr lang="en-ZA" sz="1050" dirty="0">
                          <a:effectLst/>
                        </a:rPr>
                        <a:t> FLAT/SEEP (</a:t>
                      </a:r>
                      <a:r>
                        <a:rPr lang="en-ZA" sz="1050" dirty="0" err="1">
                          <a:effectLst/>
                        </a:rPr>
                        <a:t>Heuningnes</a:t>
                      </a:r>
                      <a:r>
                        <a:rPr lang="en-ZA" sz="1050" dirty="0">
                          <a:effectLst/>
                        </a:rPr>
                        <a:t>)</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dirty="0">
                          <a:effectLst/>
                        </a:rPr>
                        <a:t>FLAT/SEEP</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15742711"/>
                  </a:ext>
                </a:extLst>
              </a:tr>
              <a:tr h="283154">
                <a:tc>
                  <a:txBody>
                    <a:bodyPr/>
                    <a:lstStyle/>
                    <a:p>
                      <a:pPr marL="0" marR="0" algn="ctr">
                        <a:lnSpc>
                          <a:spcPct val="105000"/>
                        </a:lnSpc>
                        <a:spcBef>
                          <a:spcPts val="300"/>
                        </a:spcBef>
                        <a:spcAft>
                          <a:spcPts val="0"/>
                        </a:spcAft>
                      </a:pPr>
                      <a:r>
                        <a:rPr lang="en-ZA" sz="1050">
                          <a:effectLst/>
                        </a:rPr>
                        <a:t>C6-W14</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dirty="0">
                          <a:effectLst/>
                        </a:rPr>
                        <a:t>Upper Nama Karoo Depression</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dirty="0">
                          <a:effectLst/>
                        </a:rPr>
                        <a:t>DEPRESSION</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02627376"/>
                  </a:ext>
                </a:extLst>
              </a:tr>
              <a:tr h="259997">
                <a:tc>
                  <a:txBody>
                    <a:bodyPr/>
                    <a:lstStyle/>
                    <a:p>
                      <a:pPr marL="0" marR="0" algn="ctr">
                        <a:lnSpc>
                          <a:spcPct val="105000"/>
                        </a:lnSpc>
                        <a:spcBef>
                          <a:spcPts val="300"/>
                        </a:spcBef>
                        <a:spcAft>
                          <a:spcPts val="0"/>
                        </a:spcAft>
                      </a:pPr>
                      <a:r>
                        <a:rPr lang="en-ZA" sz="1050">
                          <a:effectLst/>
                        </a:rPr>
                        <a:t>C6-W15</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dirty="0">
                          <a:effectLst/>
                        </a:rPr>
                        <a:t>Lower Nama Karoo Depression</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DEPRESSION</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83191149"/>
                  </a:ext>
                </a:extLst>
              </a:tr>
              <a:tr h="196391">
                <a:tc>
                  <a:txBody>
                    <a:bodyPr/>
                    <a:lstStyle/>
                    <a:p>
                      <a:pPr marL="0" marR="0" algn="ctr">
                        <a:lnSpc>
                          <a:spcPct val="105000"/>
                        </a:lnSpc>
                        <a:spcBef>
                          <a:spcPts val="300"/>
                        </a:spcBef>
                        <a:spcAft>
                          <a:spcPts val="0"/>
                        </a:spcAft>
                      </a:pPr>
                      <a:r>
                        <a:rPr lang="en-ZA" sz="1050">
                          <a:effectLst/>
                        </a:rPr>
                        <a:t>E8-W16</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Strategic Water Source wetlands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SEEP</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05363815"/>
                  </a:ext>
                </a:extLst>
              </a:tr>
              <a:tr h="196391">
                <a:tc>
                  <a:txBody>
                    <a:bodyPr/>
                    <a:lstStyle/>
                    <a:p>
                      <a:pPr marL="0" marR="0" algn="ctr">
                        <a:lnSpc>
                          <a:spcPct val="105000"/>
                        </a:lnSpc>
                        <a:spcBef>
                          <a:spcPts val="300"/>
                        </a:spcBef>
                        <a:spcAft>
                          <a:spcPts val="0"/>
                        </a:spcAft>
                      </a:pPr>
                      <a:r>
                        <a:rPr lang="en-ZA" sz="1050">
                          <a:effectLst/>
                        </a:rPr>
                        <a:t>F13-W17</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Albany Thicket Floodplain (Gouritz)</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FLOODPLAIN</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41936375"/>
                  </a:ext>
                </a:extLst>
              </a:tr>
              <a:tr h="196391">
                <a:tc>
                  <a:txBody>
                    <a:bodyPr/>
                    <a:lstStyle/>
                    <a:p>
                      <a:pPr marL="0" marR="0" algn="ctr">
                        <a:lnSpc>
                          <a:spcPct val="105000"/>
                        </a:lnSpc>
                        <a:spcBef>
                          <a:spcPts val="300"/>
                        </a:spcBef>
                        <a:spcAft>
                          <a:spcPts val="0"/>
                        </a:spcAft>
                      </a:pPr>
                      <a:r>
                        <a:rPr lang="en-ZA" sz="1050">
                          <a:effectLst/>
                        </a:rPr>
                        <a:t>F12-W18</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tabLst>
                          <a:tab pos="2160270" algn="l"/>
                        </a:tabLst>
                      </a:pPr>
                      <a:r>
                        <a:rPr lang="en-ZA" sz="1050">
                          <a:effectLst/>
                        </a:rPr>
                        <a:t>East Coast Shale Renosterveld Channelled Valley Bottom (Goukou)</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dirty="0">
                          <a:effectLst/>
                        </a:rPr>
                        <a:t>CHANNELLED VALLEY BOTTOM</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35756597"/>
                  </a:ext>
                </a:extLst>
              </a:tr>
              <a:tr h="196391">
                <a:tc>
                  <a:txBody>
                    <a:bodyPr/>
                    <a:lstStyle/>
                    <a:p>
                      <a:pPr marL="0" marR="0" algn="ctr">
                        <a:lnSpc>
                          <a:spcPct val="105000"/>
                        </a:lnSpc>
                        <a:spcBef>
                          <a:spcPts val="300"/>
                        </a:spcBef>
                        <a:spcAft>
                          <a:spcPts val="0"/>
                        </a:spcAft>
                      </a:pPr>
                      <a:r>
                        <a:rPr lang="en-ZA" sz="1050">
                          <a:effectLst/>
                        </a:rPr>
                        <a:t>F12-W19</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East Coast Shale Renosterveld Channelled Valley Bottom (Duiwenhoks)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dirty="0">
                          <a:effectLst/>
                        </a:rPr>
                        <a:t>CHANNELLED VALLEY BOTTOM</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75379078"/>
                  </a:ext>
                </a:extLst>
              </a:tr>
              <a:tr h="196391">
                <a:tc>
                  <a:txBody>
                    <a:bodyPr/>
                    <a:lstStyle/>
                    <a:p>
                      <a:pPr marL="0" marR="0" algn="ctr">
                        <a:lnSpc>
                          <a:spcPct val="105000"/>
                        </a:lnSpc>
                        <a:spcBef>
                          <a:spcPts val="300"/>
                        </a:spcBef>
                        <a:spcAft>
                          <a:spcPts val="0"/>
                        </a:spcAft>
                      </a:pPr>
                      <a:r>
                        <a:rPr lang="en-ZA" sz="1050">
                          <a:effectLst/>
                        </a:rPr>
                        <a:t>G15-W20</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Freshwater Lake (Groenvlei)</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LAKE</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0094445"/>
                  </a:ext>
                </a:extLst>
              </a:tr>
              <a:tr h="196391">
                <a:tc>
                  <a:txBody>
                    <a:bodyPr/>
                    <a:lstStyle/>
                    <a:p>
                      <a:pPr marL="0" marR="0" algn="ctr">
                        <a:lnSpc>
                          <a:spcPct val="105000"/>
                        </a:lnSpc>
                        <a:spcBef>
                          <a:spcPts val="300"/>
                        </a:spcBef>
                        <a:spcAft>
                          <a:spcPts val="0"/>
                        </a:spcAft>
                      </a:pPr>
                      <a:r>
                        <a:rPr lang="en-ZA" sz="1050" dirty="0">
                          <a:effectLst/>
                        </a:rPr>
                        <a:t>G15-W21</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149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a:effectLst/>
                        </a:rPr>
                        <a:t>Freshwater Lake (Wilderness)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dirty="0">
                          <a:effectLst/>
                        </a:rPr>
                        <a:t>LAKE</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28662051"/>
                  </a:ext>
                </a:extLst>
              </a:tr>
              <a:tr h="158983">
                <a:tc>
                  <a:txBody>
                    <a:bodyPr/>
                    <a:lstStyle/>
                    <a:p>
                      <a:pPr marL="0" marR="0" algn="ctr">
                        <a:lnSpc>
                          <a:spcPct val="105000"/>
                        </a:lnSpc>
                        <a:spcBef>
                          <a:spcPts val="300"/>
                        </a:spcBef>
                        <a:spcAft>
                          <a:spcPts val="0"/>
                        </a:spcAft>
                      </a:pPr>
                      <a:r>
                        <a:rPr lang="en-ZA" sz="8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G15-W22</a:t>
                      </a:r>
                      <a:endParaRPr lang="en-US" sz="9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717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8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Strategic Water Source wetlands	</a:t>
                      </a:r>
                      <a:endParaRPr lang="en-US" sz="9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85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SEEP</a:t>
                      </a:r>
                      <a:endParaRPr lang="en-US" sz="9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71664212"/>
                  </a:ext>
                </a:extLst>
              </a:tr>
              <a:tr h="196391">
                <a:tc>
                  <a:txBody>
                    <a:bodyPr/>
                    <a:lstStyle/>
                    <a:p>
                      <a:pPr marL="0" marR="0" algn="ctr">
                        <a:lnSpc>
                          <a:spcPct val="105000"/>
                        </a:lnSpc>
                        <a:spcBef>
                          <a:spcPts val="300"/>
                        </a:spcBef>
                        <a:spcAft>
                          <a:spcPts val="0"/>
                        </a:spcAft>
                      </a:pP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149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1050" dirty="0">
                          <a:effectLst/>
                        </a:rPr>
                        <a:t>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5000"/>
                        </a:lnSpc>
                        <a:spcBef>
                          <a:spcPts val="300"/>
                        </a:spcBef>
                        <a:spcAft>
                          <a:spcPts val="0"/>
                        </a:spcAft>
                      </a:pPr>
                      <a:r>
                        <a:rPr lang="en-ZA" sz="3200" dirty="0">
                          <a:effectLst/>
                          <a:latin typeface="Calibri" panose="020F0502020204030204" pitchFamily="34" charset="0"/>
                          <a:ea typeface="Times New Roman" panose="02020603050405020304" pitchFamily="18" charset="0"/>
                          <a:cs typeface="Times New Roman" panose="02020603050405020304" pitchFamily="18" charset="0"/>
                        </a:rPr>
                        <a:t>21</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94" marR="3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78220789"/>
                  </a:ext>
                </a:extLst>
              </a:tr>
            </a:tbl>
          </a:graphicData>
        </a:graphic>
      </p:graphicFrame>
      <p:sp>
        <p:nvSpPr>
          <p:cNvPr id="5" name="TextBox 4">
            <a:extLst>
              <a:ext uri="{FF2B5EF4-FFF2-40B4-BE49-F238E27FC236}">
                <a16:creationId xmlns:a16="http://schemas.microsoft.com/office/drawing/2014/main" xmlns="" id="{BDB920A9-9A4D-4B27-ABFD-D09BDEA5FB73}"/>
              </a:ext>
            </a:extLst>
          </p:cNvPr>
          <p:cNvSpPr txBox="1"/>
          <p:nvPr/>
        </p:nvSpPr>
        <p:spPr>
          <a:xfrm>
            <a:off x="6586890" y="492049"/>
            <a:ext cx="2557110" cy="369332"/>
          </a:xfrm>
          <a:prstGeom prst="rect">
            <a:avLst/>
          </a:prstGeom>
          <a:noFill/>
        </p:spPr>
        <p:txBody>
          <a:bodyPr wrap="none" rtlCol="0">
            <a:spAutoFit/>
          </a:bodyPr>
          <a:lstStyle/>
          <a:p>
            <a:r>
              <a:rPr lang="en-ZA" sz="1800" dirty="0"/>
              <a:t>Hydro-geomorphic Unit</a:t>
            </a:r>
            <a:endParaRPr lang="en-US" sz="1800" dirty="0"/>
          </a:p>
        </p:txBody>
      </p:sp>
      <p:cxnSp>
        <p:nvCxnSpPr>
          <p:cNvPr id="7" name="Straight Arrow Connector 6">
            <a:extLst>
              <a:ext uri="{FF2B5EF4-FFF2-40B4-BE49-F238E27FC236}">
                <a16:creationId xmlns:a16="http://schemas.microsoft.com/office/drawing/2014/main" xmlns="" id="{C3131359-341F-48B8-9F55-65461E40B254}"/>
              </a:ext>
            </a:extLst>
          </p:cNvPr>
          <p:cNvCxnSpPr>
            <a:cxnSpLocks/>
            <a:stCxn id="5" idx="2"/>
          </p:cNvCxnSpPr>
          <p:nvPr/>
        </p:nvCxnSpPr>
        <p:spPr>
          <a:xfrm flipH="1">
            <a:off x="7796495" y="861381"/>
            <a:ext cx="68950" cy="19800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 name="Title 1">
            <a:extLst>
              <a:ext uri="{FF2B5EF4-FFF2-40B4-BE49-F238E27FC236}">
                <a16:creationId xmlns:a16="http://schemas.microsoft.com/office/drawing/2014/main" xmlns="" id="{F6301B1A-C663-456F-BAD3-B6FA1B6E4BD7}"/>
              </a:ext>
            </a:extLst>
          </p:cNvPr>
          <p:cNvSpPr>
            <a:spLocks noGrp="1"/>
          </p:cNvSpPr>
          <p:nvPr>
            <p:ph type="title"/>
          </p:nvPr>
        </p:nvSpPr>
        <p:spPr>
          <a:xfrm>
            <a:off x="332210" y="0"/>
            <a:ext cx="8229600" cy="1143000"/>
          </a:xfrm>
        </p:spPr>
        <p:txBody>
          <a:bodyPr/>
          <a:lstStyle/>
          <a:p>
            <a:r>
              <a:rPr lang="en-ZA" dirty="0"/>
              <a:t>Wetland RQOs</a:t>
            </a:r>
            <a:endParaRPr lang="en-US" dirty="0"/>
          </a:p>
        </p:txBody>
      </p:sp>
    </p:spTree>
    <p:extLst>
      <p:ext uri="{BB962C8B-B14F-4D97-AF65-F5344CB8AC3E}">
        <p14:creationId xmlns:p14="http://schemas.microsoft.com/office/powerpoint/2010/main" val="40852021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430344-F9E0-419D-9FDA-CE83CA32BA08}"/>
              </a:ext>
            </a:extLst>
          </p:cNvPr>
          <p:cNvSpPr>
            <a:spLocks noGrp="1"/>
          </p:cNvSpPr>
          <p:nvPr>
            <p:ph type="title"/>
          </p:nvPr>
        </p:nvSpPr>
        <p:spPr/>
        <p:txBody>
          <a:bodyPr/>
          <a:lstStyle/>
          <a:p>
            <a:r>
              <a:rPr lang="en-ZA" dirty="0"/>
              <a:t>Wetland RQOs</a:t>
            </a:r>
            <a:endParaRPr lang="en-US" dirty="0"/>
          </a:p>
        </p:txBody>
      </p:sp>
      <p:graphicFrame>
        <p:nvGraphicFramePr>
          <p:cNvPr id="5" name="Content Placeholder 3">
            <a:extLst>
              <a:ext uri="{FF2B5EF4-FFF2-40B4-BE49-F238E27FC236}">
                <a16:creationId xmlns:a16="http://schemas.microsoft.com/office/drawing/2014/main" xmlns="" id="{2E5CFBDD-43A0-4FBA-A19A-FF087034273D}"/>
              </a:ext>
            </a:extLst>
          </p:cNvPr>
          <p:cNvGraphicFramePr>
            <a:graphicFrameLocks noGrp="1"/>
          </p:cNvGraphicFramePr>
          <p:nvPr>
            <p:ph idx="1"/>
            <p:extLst/>
          </p:nvPr>
        </p:nvGraphicFramePr>
        <p:xfrm>
          <a:off x="195788" y="1909254"/>
          <a:ext cx="6631139" cy="2707134"/>
        </p:xfrm>
        <a:graphic>
          <a:graphicData uri="http://schemas.openxmlformats.org/drawingml/2006/table">
            <a:tbl>
              <a:tblPr firstRow="1" bandRow="1">
                <a:tableStyleId>{5C22544A-7EE6-4342-B048-85BDC9FD1C3A}</a:tableStyleId>
              </a:tblPr>
              <a:tblGrid>
                <a:gridCol w="867262">
                  <a:extLst>
                    <a:ext uri="{9D8B030D-6E8A-4147-A177-3AD203B41FA5}">
                      <a16:colId xmlns:a16="http://schemas.microsoft.com/office/drawing/2014/main" xmlns="" val="3641033144"/>
                    </a:ext>
                  </a:extLst>
                </a:gridCol>
                <a:gridCol w="803679">
                  <a:extLst>
                    <a:ext uri="{9D8B030D-6E8A-4147-A177-3AD203B41FA5}">
                      <a16:colId xmlns:a16="http://schemas.microsoft.com/office/drawing/2014/main" xmlns="" val="3092508797"/>
                    </a:ext>
                  </a:extLst>
                </a:gridCol>
                <a:gridCol w="803679">
                  <a:extLst>
                    <a:ext uri="{9D8B030D-6E8A-4147-A177-3AD203B41FA5}">
                      <a16:colId xmlns:a16="http://schemas.microsoft.com/office/drawing/2014/main" xmlns="" val="4096007045"/>
                    </a:ext>
                  </a:extLst>
                </a:gridCol>
                <a:gridCol w="788977">
                  <a:extLst>
                    <a:ext uri="{9D8B030D-6E8A-4147-A177-3AD203B41FA5}">
                      <a16:colId xmlns:a16="http://schemas.microsoft.com/office/drawing/2014/main" xmlns="" val="3695421492"/>
                    </a:ext>
                  </a:extLst>
                </a:gridCol>
                <a:gridCol w="927743">
                  <a:extLst>
                    <a:ext uri="{9D8B030D-6E8A-4147-A177-3AD203B41FA5}">
                      <a16:colId xmlns:a16="http://schemas.microsoft.com/office/drawing/2014/main" xmlns="" val="1248721589"/>
                    </a:ext>
                  </a:extLst>
                </a:gridCol>
                <a:gridCol w="705004">
                  <a:extLst>
                    <a:ext uri="{9D8B030D-6E8A-4147-A177-3AD203B41FA5}">
                      <a16:colId xmlns:a16="http://schemas.microsoft.com/office/drawing/2014/main" xmlns="" val="128591412"/>
                    </a:ext>
                  </a:extLst>
                </a:gridCol>
                <a:gridCol w="549482">
                  <a:extLst>
                    <a:ext uri="{9D8B030D-6E8A-4147-A177-3AD203B41FA5}">
                      <a16:colId xmlns:a16="http://schemas.microsoft.com/office/drawing/2014/main" xmlns="" val="768445413"/>
                    </a:ext>
                  </a:extLst>
                </a:gridCol>
                <a:gridCol w="384638">
                  <a:extLst>
                    <a:ext uri="{9D8B030D-6E8A-4147-A177-3AD203B41FA5}">
                      <a16:colId xmlns:a16="http://schemas.microsoft.com/office/drawing/2014/main" xmlns="" val="4285136957"/>
                    </a:ext>
                  </a:extLst>
                </a:gridCol>
                <a:gridCol w="392487">
                  <a:extLst>
                    <a:ext uri="{9D8B030D-6E8A-4147-A177-3AD203B41FA5}">
                      <a16:colId xmlns:a16="http://schemas.microsoft.com/office/drawing/2014/main" xmlns="" val="3815359171"/>
                    </a:ext>
                  </a:extLst>
                </a:gridCol>
                <a:gridCol w="408188">
                  <a:extLst>
                    <a:ext uri="{9D8B030D-6E8A-4147-A177-3AD203B41FA5}">
                      <a16:colId xmlns:a16="http://schemas.microsoft.com/office/drawing/2014/main" xmlns="" val="2934128540"/>
                    </a:ext>
                  </a:extLst>
                </a:gridCol>
              </a:tblGrid>
              <a:tr h="402955">
                <a:tc rowSpan="3">
                  <a:txBody>
                    <a:bodyPr/>
                    <a:lstStyle/>
                    <a:p>
                      <a:pPr marL="0" marR="0" algn="ctr">
                        <a:lnSpc>
                          <a:spcPct val="115000"/>
                        </a:lnSpc>
                        <a:spcBef>
                          <a:spcPts val="600"/>
                        </a:spcBef>
                        <a:spcAft>
                          <a:spcPts val="0"/>
                        </a:spcAft>
                      </a:pPr>
                      <a:r>
                        <a:rPr lang="en-ZA" sz="900" dirty="0">
                          <a:effectLst/>
                        </a:rPr>
                        <a:t>Wetland HGM type</a:t>
                      </a:r>
                      <a:endParaRPr lang="en-US" sz="1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gridSpan="4">
                  <a:txBody>
                    <a:bodyPr/>
                    <a:lstStyle/>
                    <a:p>
                      <a:pPr marL="0" marR="0" algn="ctr">
                        <a:lnSpc>
                          <a:spcPct val="115000"/>
                        </a:lnSpc>
                        <a:spcBef>
                          <a:spcPts val="600"/>
                        </a:spcBef>
                        <a:spcAft>
                          <a:spcPts val="0"/>
                        </a:spcAft>
                      </a:pPr>
                      <a:r>
                        <a:rPr lang="en-ZA" sz="900" dirty="0">
                          <a:effectLst/>
                        </a:rPr>
                        <a:t>Driver</a:t>
                      </a:r>
                      <a:endParaRPr lang="en-US" sz="1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600"/>
                        </a:spcBef>
                        <a:spcAft>
                          <a:spcPts val="0"/>
                        </a:spcAft>
                      </a:pPr>
                      <a:r>
                        <a:rPr lang="en-ZA" sz="900">
                          <a:effectLst/>
                        </a:rPr>
                        <a:t>Driver/Responder</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gridSpan="4">
                  <a:txBody>
                    <a:bodyPr/>
                    <a:lstStyle/>
                    <a:p>
                      <a:pPr marL="0" marR="0" algn="ctr">
                        <a:lnSpc>
                          <a:spcPct val="115000"/>
                        </a:lnSpc>
                        <a:spcBef>
                          <a:spcPts val="600"/>
                        </a:spcBef>
                        <a:spcAft>
                          <a:spcPts val="0"/>
                        </a:spcAft>
                      </a:pPr>
                      <a:r>
                        <a:rPr lang="en-ZA" sz="900">
                          <a:effectLst/>
                        </a:rPr>
                        <a:t>Responder</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916932744"/>
                  </a:ext>
                </a:extLst>
              </a:tr>
              <a:tr h="341474">
                <a:tc vMerge="1">
                  <a:txBody>
                    <a:bodyPr/>
                    <a:lstStyle/>
                    <a:p>
                      <a:endParaRPr lang="en-US"/>
                    </a:p>
                  </a:txBody>
                  <a:tcPr/>
                </a:tc>
                <a:tc gridSpan="2">
                  <a:txBody>
                    <a:bodyPr/>
                    <a:lstStyle/>
                    <a:p>
                      <a:pPr marL="0" marR="0" algn="ctr">
                        <a:lnSpc>
                          <a:spcPct val="115000"/>
                        </a:lnSpc>
                        <a:spcBef>
                          <a:spcPts val="600"/>
                        </a:spcBef>
                        <a:spcAft>
                          <a:spcPts val="0"/>
                        </a:spcAft>
                      </a:pPr>
                      <a:r>
                        <a:rPr lang="en-ZA" sz="900">
                          <a:effectLst/>
                        </a:rPr>
                        <a:t>QUANTITY</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marL="0" marR="0" algn="ctr">
                        <a:lnSpc>
                          <a:spcPct val="115000"/>
                        </a:lnSpc>
                        <a:spcBef>
                          <a:spcPts val="600"/>
                        </a:spcBef>
                        <a:spcAft>
                          <a:spcPts val="0"/>
                        </a:spcAft>
                      </a:pPr>
                      <a:r>
                        <a:rPr lang="en-ZA" sz="900">
                          <a:effectLst/>
                        </a:rPr>
                        <a:t>HABITAT</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WQ</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HABITAT</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gridSpan="4">
                  <a:txBody>
                    <a:bodyPr/>
                    <a:lstStyle/>
                    <a:p>
                      <a:pPr marL="0" marR="0" algn="ctr">
                        <a:lnSpc>
                          <a:spcPct val="115000"/>
                        </a:lnSpc>
                        <a:spcBef>
                          <a:spcPts val="600"/>
                        </a:spcBef>
                        <a:spcAft>
                          <a:spcPts val="0"/>
                        </a:spcAft>
                      </a:pPr>
                      <a:r>
                        <a:rPr lang="en-ZA" sz="900">
                          <a:effectLst/>
                        </a:rPr>
                        <a:t>BIOTA</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356802193"/>
                  </a:ext>
                </a:extLst>
              </a:tr>
              <a:tr h="341474">
                <a:tc vMerge="1">
                  <a:txBody>
                    <a:bodyPr/>
                    <a:lstStyle/>
                    <a:p>
                      <a:endParaRPr lang="en-US"/>
                    </a:p>
                  </a:txBody>
                  <a:tcPr/>
                </a:tc>
                <a:tc>
                  <a:txBody>
                    <a:bodyPr/>
                    <a:lstStyle/>
                    <a:p>
                      <a:pPr marL="0" marR="0" algn="ctr">
                        <a:lnSpc>
                          <a:spcPct val="115000"/>
                        </a:lnSpc>
                        <a:spcBef>
                          <a:spcPts val="600"/>
                        </a:spcBef>
                        <a:spcAft>
                          <a:spcPts val="0"/>
                        </a:spcAft>
                      </a:pPr>
                      <a:r>
                        <a:rPr lang="en-ZA" sz="900">
                          <a:effectLst/>
                        </a:rPr>
                        <a:t>Flow</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Hydroperiod</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dirty="0">
                          <a:effectLst/>
                        </a:rPr>
                        <a:t>Geomorphology</a:t>
                      </a:r>
                      <a:endParaRPr lang="en-US" sz="1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GB" sz="900">
                          <a:effectLst/>
                        </a:rPr>
                        <a:t>Water Quality</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Vegetation</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Diatoms*</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Fish</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Birds</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Frogs</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266150397"/>
                  </a:ext>
                </a:extLst>
              </a:tr>
              <a:tr h="201478">
                <a:tc>
                  <a:txBody>
                    <a:bodyPr/>
                    <a:lstStyle/>
                    <a:p>
                      <a:pPr marL="0" marR="0" algn="just">
                        <a:lnSpc>
                          <a:spcPct val="115000"/>
                        </a:lnSpc>
                        <a:spcBef>
                          <a:spcPts val="600"/>
                        </a:spcBef>
                        <a:spcAft>
                          <a:spcPts val="0"/>
                        </a:spcAft>
                      </a:pPr>
                      <a:r>
                        <a:rPr lang="en-ZA" sz="900">
                          <a:effectLst/>
                        </a:rPr>
                        <a:t>Floodplain</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600"/>
                        </a:spcBef>
                        <a:spcAft>
                          <a:spcPts val="0"/>
                        </a:spcAft>
                      </a:pPr>
                      <a:r>
                        <a:rPr lang="en-GB" sz="900">
                          <a:effectLst/>
                        </a:rPr>
                        <a:t>xx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GB" sz="900">
                          <a:effectLst/>
                        </a:rPr>
                        <a:t>xx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GB" sz="900">
                          <a:effectLst/>
                        </a:rPr>
                        <a:t>xx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GB"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012084966"/>
                  </a:ext>
                </a:extLst>
              </a:tr>
              <a:tr h="402955">
                <a:tc>
                  <a:txBody>
                    <a:bodyPr/>
                    <a:lstStyle/>
                    <a:p>
                      <a:pPr marL="0" marR="0" algn="just">
                        <a:lnSpc>
                          <a:spcPct val="115000"/>
                        </a:lnSpc>
                        <a:spcBef>
                          <a:spcPts val="600"/>
                        </a:spcBef>
                        <a:spcAft>
                          <a:spcPts val="0"/>
                        </a:spcAft>
                      </a:pPr>
                      <a:r>
                        <a:rPr lang="en-ZA" sz="900">
                          <a:effectLst/>
                        </a:rPr>
                        <a:t>Channelled Valley-Bottom</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600"/>
                        </a:spcBef>
                        <a:spcAft>
                          <a:spcPts val="0"/>
                        </a:spcAft>
                      </a:pPr>
                      <a:r>
                        <a:rPr lang="en-GB" sz="900" dirty="0">
                          <a:effectLst/>
                        </a:rPr>
                        <a:t> </a:t>
                      </a:r>
                      <a:endParaRPr lang="en-US" sz="1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75000"/>
                      </a:schemeClr>
                    </a:solidFill>
                  </a:tcPr>
                </a:tc>
                <a:tc>
                  <a:txBody>
                    <a:bodyPr/>
                    <a:lstStyle/>
                    <a:p>
                      <a:pPr marL="0" marR="0" algn="ctr">
                        <a:lnSpc>
                          <a:spcPct val="115000"/>
                        </a:lnSpc>
                        <a:spcBef>
                          <a:spcPts val="600"/>
                        </a:spcBef>
                        <a:spcAft>
                          <a:spcPts val="0"/>
                        </a:spcAft>
                      </a:pPr>
                      <a:r>
                        <a:rPr lang="en-GB" sz="900">
                          <a:effectLst/>
                        </a:rPr>
                        <a:t>xx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GB" sz="900">
                          <a:effectLst/>
                        </a:rPr>
                        <a:t>xx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GB"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343409914"/>
                  </a:ext>
                </a:extLst>
              </a:tr>
              <a:tr h="402955">
                <a:tc>
                  <a:txBody>
                    <a:bodyPr/>
                    <a:lstStyle/>
                    <a:p>
                      <a:pPr marL="0" marR="0" algn="just">
                        <a:lnSpc>
                          <a:spcPct val="115000"/>
                        </a:lnSpc>
                        <a:spcBef>
                          <a:spcPts val="600"/>
                        </a:spcBef>
                        <a:spcAft>
                          <a:spcPts val="0"/>
                        </a:spcAft>
                      </a:pPr>
                      <a:r>
                        <a:rPr lang="en-ZA" sz="900">
                          <a:effectLst/>
                        </a:rPr>
                        <a:t>Unchannelled Valley-Bottom</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600"/>
                        </a:spcBef>
                        <a:spcAft>
                          <a:spcPts val="0"/>
                        </a:spcAft>
                      </a:pPr>
                      <a:r>
                        <a:rPr lang="en-GB" sz="900" dirty="0">
                          <a:effectLst/>
                        </a:rPr>
                        <a:t> </a:t>
                      </a:r>
                      <a:endParaRPr lang="en-US" sz="1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75000"/>
                      </a:schemeClr>
                    </a:solidFill>
                  </a:tcPr>
                </a:tc>
                <a:tc>
                  <a:txBody>
                    <a:bodyPr/>
                    <a:lstStyle/>
                    <a:p>
                      <a:pPr marL="0" marR="0" algn="ctr">
                        <a:lnSpc>
                          <a:spcPct val="115000"/>
                        </a:lnSpc>
                        <a:spcBef>
                          <a:spcPts val="600"/>
                        </a:spcBef>
                        <a:spcAft>
                          <a:spcPts val="0"/>
                        </a:spcAft>
                      </a:pPr>
                      <a:r>
                        <a:rPr lang="en-GB" sz="900">
                          <a:effectLst/>
                        </a:rPr>
                        <a:t>xx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GB" sz="900">
                          <a:effectLst/>
                        </a:rPr>
                        <a:t>xx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GB"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dirty="0">
                          <a:effectLst/>
                        </a:rPr>
                        <a:t> </a:t>
                      </a:r>
                      <a:endParaRPr lang="en-US" sz="1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75000"/>
                      </a:schemeClr>
                    </a:solidFill>
                  </a:tcPr>
                </a:tc>
                <a:tc>
                  <a:txBody>
                    <a:bodyPr/>
                    <a:lstStyle/>
                    <a:p>
                      <a:pPr marL="0" marR="0" algn="ctr">
                        <a:lnSpc>
                          <a:spcPct val="115000"/>
                        </a:lnSpc>
                        <a:spcBef>
                          <a:spcPts val="600"/>
                        </a:spcBef>
                        <a:spcAft>
                          <a:spcPts val="0"/>
                        </a:spcAft>
                      </a:pPr>
                      <a:r>
                        <a:rPr lang="en-ZA"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725278952"/>
                  </a:ext>
                </a:extLst>
              </a:tr>
              <a:tr h="201478">
                <a:tc>
                  <a:txBody>
                    <a:bodyPr/>
                    <a:lstStyle/>
                    <a:p>
                      <a:pPr marL="0" marR="0" algn="just">
                        <a:lnSpc>
                          <a:spcPct val="115000"/>
                        </a:lnSpc>
                        <a:spcBef>
                          <a:spcPts val="600"/>
                        </a:spcBef>
                        <a:spcAft>
                          <a:spcPts val="0"/>
                        </a:spcAft>
                      </a:pPr>
                      <a:r>
                        <a:rPr lang="en-ZA" sz="900">
                          <a:effectLst/>
                        </a:rPr>
                        <a:t>Seep</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600"/>
                        </a:spcBef>
                        <a:spcAft>
                          <a:spcPts val="0"/>
                        </a:spcAft>
                      </a:pPr>
                      <a:r>
                        <a:rPr lang="en-GB" sz="900" dirty="0">
                          <a:effectLst/>
                        </a:rPr>
                        <a:t> </a:t>
                      </a:r>
                      <a:endParaRPr lang="en-US" sz="1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75000"/>
                      </a:schemeClr>
                    </a:solidFill>
                  </a:tcPr>
                </a:tc>
                <a:tc>
                  <a:txBody>
                    <a:bodyPr/>
                    <a:lstStyle/>
                    <a:p>
                      <a:pPr marL="0" marR="0" algn="ctr">
                        <a:lnSpc>
                          <a:spcPct val="115000"/>
                        </a:lnSpc>
                        <a:spcBef>
                          <a:spcPts val="600"/>
                        </a:spcBef>
                        <a:spcAft>
                          <a:spcPts val="0"/>
                        </a:spcAft>
                      </a:pPr>
                      <a:r>
                        <a:rPr lang="en-GB" sz="900">
                          <a:effectLst/>
                        </a:rPr>
                        <a:t>xx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GB" sz="900">
                          <a:effectLst/>
                        </a:rPr>
                        <a:t>xx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GB"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dirty="0">
                          <a:effectLst/>
                        </a:rPr>
                        <a:t> </a:t>
                      </a:r>
                      <a:endParaRPr lang="en-US" sz="1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75000"/>
                      </a:schemeClr>
                    </a:solidFill>
                  </a:tcPr>
                </a:tc>
                <a:tc>
                  <a:txBody>
                    <a:bodyPr/>
                    <a:lstStyle/>
                    <a:p>
                      <a:pPr marL="0" marR="0" algn="ctr">
                        <a:lnSpc>
                          <a:spcPct val="115000"/>
                        </a:lnSpc>
                        <a:spcBef>
                          <a:spcPts val="600"/>
                        </a:spcBef>
                        <a:spcAft>
                          <a:spcPts val="0"/>
                        </a:spcAft>
                      </a:pPr>
                      <a:r>
                        <a:rPr lang="en-ZA"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903756735"/>
                  </a:ext>
                </a:extLst>
              </a:tr>
              <a:tr h="201478">
                <a:tc>
                  <a:txBody>
                    <a:bodyPr/>
                    <a:lstStyle/>
                    <a:p>
                      <a:pPr marL="0" marR="0" algn="just">
                        <a:lnSpc>
                          <a:spcPct val="115000"/>
                        </a:lnSpc>
                        <a:spcBef>
                          <a:spcPts val="600"/>
                        </a:spcBef>
                        <a:spcAft>
                          <a:spcPts val="0"/>
                        </a:spcAft>
                      </a:pPr>
                      <a:r>
                        <a:rPr lang="en-ZA" sz="900">
                          <a:effectLst/>
                        </a:rPr>
                        <a:t>Depression</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600"/>
                        </a:spcBef>
                        <a:spcAft>
                          <a:spcPts val="0"/>
                        </a:spcAft>
                      </a:pPr>
                      <a:r>
                        <a:rPr lang="en-GB" sz="900" dirty="0">
                          <a:effectLst/>
                        </a:rPr>
                        <a:t> </a:t>
                      </a:r>
                      <a:endParaRPr lang="en-US" sz="1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75000"/>
                      </a:schemeClr>
                    </a:solidFill>
                  </a:tcPr>
                </a:tc>
                <a:tc>
                  <a:txBody>
                    <a:bodyPr/>
                    <a:lstStyle/>
                    <a:p>
                      <a:pPr marL="0" marR="0" algn="ctr">
                        <a:lnSpc>
                          <a:spcPct val="115000"/>
                        </a:lnSpc>
                        <a:spcBef>
                          <a:spcPts val="600"/>
                        </a:spcBef>
                        <a:spcAft>
                          <a:spcPts val="0"/>
                        </a:spcAft>
                      </a:pPr>
                      <a:r>
                        <a:rPr lang="en-GB" sz="900">
                          <a:effectLst/>
                        </a:rPr>
                        <a:t>xx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GB" sz="900">
                          <a:effectLst/>
                        </a:rPr>
                        <a:t>xx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GB"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dirty="0">
                          <a:effectLst/>
                        </a:rPr>
                        <a:t> </a:t>
                      </a:r>
                      <a:endParaRPr lang="en-US" sz="1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75000"/>
                      </a:schemeClr>
                    </a:solidFill>
                  </a:tcPr>
                </a:tc>
                <a:tc>
                  <a:txBody>
                    <a:bodyPr/>
                    <a:lstStyle/>
                    <a:p>
                      <a:pPr marL="0" marR="0" algn="ctr">
                        <a:lnSpc>
                          <a:spcPct val="115000"/>
                        </a:lnSpc>
                        <a:spcBef>
                          <a:spcPts val="600"/>
                        </a:spcBef>
                        <a:spcAft>
                          <a:spcPts val="0"/>
                        </a:spcAft>
                      </a:pPr>
                      <a:r>
                        <a:rPr lang="en-ZA"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dirty="0">
                          <a:effectLst/>
                        </a:rPr>
                        <a:t>x</a:t>
                      </a:r>
                      <a:endParaRPr lang="en-US" sz="1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620145731"/>
                  </a:ext>
                </a:extLst>
              </a:tr>
              <a:tr h="210887">
                <a:tc>
                  <a:txBody>
                    <a:bodyPr/>
                    <a:lstStyle/>
                    <a:p>
                      <a:pPr marL="0" marR="0" algn="just">
                        <a:lnSpc>
                          <a:spcPct val="115000"/>
                        </a:lnSpc>
                        <a:spcBef>
                          <a:spcPts val="600"/>
                        </a:spcBef>
                        <a:spcAft>
                          <a:spcPts val="0"/>
                        </a:spcAft>
                      </a:pPr>
                      <a:r>
                        <a:rPr lang="en-ZA" sz="900">
                          <a:effectLst/>
                        </a:rPr>
                        <a:t>Flat</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600"/>
                        </a:spcBef>
                        <a:spcAft>
                          <a:spcPts val="0"/>
                        </a:spcAft>
                      </a:pPr>
                      <a:r>
                        <a:rPr lang="en-GB" sz="900" dirty="0">
                          <a:effectLst/>
                        </a:rPr>
                        <a:t> </a:t>
                      </a:r>
                      <a:endParaRPr lang="en-US" sz="1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75000"/>
                      </a:schemeClr>
                    </a:solidFill>
                  </a:tcPr>
                </a:tc>
                <a:tc>
                  <a:txBody>
                    <a:bodyPr/>
                    <a:lstStyle/>
                    <a:p>
                      <a:pPr marL="0" marR="0" algn="ctr">
                        <a:lnSpc>
                          <a:spcPct val="115000"/>
                        </a:lnSpc>
                        <a:spcBef>
                          <a:spcPts val="600"/>
                        </a:spcBef>
                        <a:spcAft>
                          <a:spcPts val="0"/>
                        </a:spcAft>
                      </a:pPr>
                      <a:r>
                        <a:rPr lang="en-GB" sz="900">
                          <a:effectLst/>
                        </a:rPr>
                        <a:t>xx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GB" sz="900" dirty="0">
                          <a:effectLst/>
                        </a:rPr>
                        <a:t> </a:t>
                      </a:r>
                      <a:endParaRPr lang="en-US" sz="1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75000"/>
                      </a:schemeClr>
                    </a:solidFill>
                  </a:tcPr>
                </a:tc>
                <a:tc>
                  <a:txBody>
                    <a:bodyPr/>
                    <a:lstStyle/>
                    <a:p>
                      <a:pPr marL="0" marR="0" algn="ctr">
                        <a:lnSpc>
                          <a:spcPct val="115000"/>
                        </a:lnSpc>
                        <a:spcBef>
                          <a:spcPts val="600"/>
                        </a:spcBef>
                        <a:spcAft>
                          <a:spcPts val="0"/>
                        </a:spcAft>
                      </a:pPr>
                      <a:r>
                        <a:rPr lang="en-GB"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xx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a:effectLst/>
                        </a:rPr>
                        <a:t>xx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dirty="0">
                          <a:effectLst/>
                        </a:rPr>
                        <a:t> </a:t>
                      </a:r>
                      <a:endParaRPr lang="en-US" sz="1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75000"/>
                      </a:schemeClr>
                    </a:solidFill>
                  </a:tcPr>
                </a:tc>
                <a:tc>
                  <a:txBody>
                    <a:bodyPr/>
                    <a:lstStyle/>
                    <a:p>
                      <a:pPr marL="0" marR="0" algn="ctr">
                        <a:lnSpc>
                          <a:spcPct val="115000"/>
                        </a:lnSpc>
                        <a:spcBef>
                          <a:spcPts val="600"/>
                        </a:spcBef>
                        <a:spcAft>
                          <a:spcPts val="0"/>
                        </a:spcAft>
                      </a:pPr>
                      <a:r>
                        <a:rPr lang="en-ZA" sz="900">
                          <a:effectLst/>
                        </a:rPr>
                        <a:t>x</a:t>
                      </a:r>
                      <a:endParaRPr lang="en-US" sz="1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ZA" sz="900" dirty="0">
                          <a:effectLst/>
                        </a:rPr>
                        <a:t>x</a:t>
                      </a:r>
                      <a:endParaRPr lang="en-US" sz="1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729893078"/>
                  </a:ext>
                </a:extLst>
              </a:tr>
            </a:tbl>
          </a:graphicData>
        </a:graphic>
      </p:graphicFrame>
      <p:cxnSp>
        <p:nvCxnSpPr>
          <p:cNvPr id="6" name="Straight Arrow Connector 5">
            <a:extLst>
              <a:ext uri="{FF2B5EF4-FFF2-40B4-BE49-F238E27FC236}">
                <a16:creationId xmlns:a16="http://schemas.microsoft.com/office/drawing/2014/main" xmlns="" id="{85BBF23E-FD55-402B-8366-9CB4E0C96C6F}"/>
              </a:ext>
            </a:extLst>
          </p:cNvPr>
          <p:cNvCxnSpPr/>
          <p:nvPr/>
        </p:nvCxnSpPr>
        <p:spPr>
          <a:xfrm>
            <a:off x="6826927" y="3089429"/>
            <a:ext cx="30184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xmlns="" id="{B3D27EA9-833C-46D8-97F6-47D763E5281F}"/>
              </a:ext>
            </a:extLst>
          </p:cNvPr>
          <p:cNvSpPr txBox="1"/>
          <p:nvPr/>
        </p:nvSpPr>
        <p:spPr>
          <a:xfrm>
            <a:off x="7128769" y="2858596"/>
            <a:ext cx="1584088" cy="400110"/>
          </a:xfrm>
          <a:prstGeom prst="rect">
            <a:avLst/>
          </a:prstGeom>
          <a:noFill/>
        </p:spPr>
        <p:txBody>
          <a:bodyPr wrap="none" rtlCol="0">
            <a:spAutoFit/>
          </a:bodyPr>
          <a:lstStyle/>
          <a:p>
            <a:r>
              <a:rPr lang="en-ZA" sz="2000" dirty="0"/>
              <a:t>7 Floodplain</a:t>
            </a:r>
            <a:endParaRPr lang="en-US" sz="2000" dirty="0"/>
          </a:p>
        </p:txBody>
      </p:sp>
      <p:sp>
        <p:nvSpPr>
          <p:cNvPr id="8" name="TextBox 7">
            <a:extLst>
              <a:ext uri="{FF2B5EF4-FFF2-40B4-BE49-F238E27FC236}">
                <a16:creationId xmlns:a16="http://schemas.microsoft.com/office/drawing/2014/main" xmlns="" id="{31B31D24-833E-4C71-9D4B-AE3E8D8B8463}"/>
              </a:ext>
            </a:extLst>
          </p:cNvPr>
          <p:cNvSpPr txBox="1"/>
          <p:nvPr/>
        </p:nvSpPr>
        <p:spPr>
          <a:xfrm>
            <a:off x="7128769" y="3325253"/>
            <a:ext cx="926857" cy="400110"/>
          </a:xfrm>
          <a:prstGeom prst="rect">
            <a:avLst/>
          </a:prstGeom>
          <a:noFill/>
        </p:spPr>
        <p:txBody>
          <a:bodyPr wrap="none" rtlCol="0">
            <a:spAutoFit/>
          </a:bodyPr>
          <a:lstStyle/>
          <a:p>
            <a:r>
              <a:rPr lang="en-ZA" sz="2000" dirty="0"/>
              <a:t>3 CVB</a:t>
            </a:r>
            <a:endParaRPr lang="en-US" sz="2000" dirty="0"/>
          </a:p>
        </p:txBody>
      </p:sp>
      <p:sp>
        <p:nvSpPr>
          <p:cNvPr id="9" name="TextBox 8">
            <a:extLst>
              <a:ext uri="{FF2B5EF4-FFF2-40B4-BE49-F238E27FC236}">
                <a16:creationId xmlns:a16="http://schemas.microsoft.com/office/drawing/2014/main" xmlns="" id="{E6A09B07-3864-4EA5-8947-A35E77262DB6}"/>
              </a:ext>
            </a:extLst>
          </p:cNvPr>
          <p:cNvSpPr txBox="1"/>
          <p:nvPr/>
        </p:nvSpPr>
        <p:spPr>
          <a:xfrm>
            <a:off x="7128769" y="3871595"/>
            <a:ext cx="997389" cy="400110"/>
          </a:xfrm>
          <a:prstGeom prst="rect">
            <a:avLst/>
          </a:prstGeom>
          <a:noFill/>
        </p:spPr>
        <p:txBody>
          <a:bodyPr wrap="none" rtlCol="0">
            <a:spAutoFit/>
          </a:bodyPr>
          <a:lstStyle/>
          <a:p>
            <a:r>
              <a:rPr lang="en-ZA" sz="2000" dirty="0"/>
              <a:t>7 Seep</a:t>
            </a:r>
            <a:endParaRPr lang="en-US" sz="2000" dirty="0"/>
          </a:p>
        </p:txBody>
      </p:sp>
      <p:sp>
        <p:nvSpPr>
          <p:cNvPr id="10" name="TextBox 9">
            <a:extLst>
              <a:ext uri="{FF2B5EF4-FFF2-40B4-BE49-F238E27FC236}">
                <a16:creationId xmlns:a16="http://schemas.microsoft.com/office/drawing/2014/main" xmlns="" id="{B44EF27A-312A-407C-BB99-0DABBB703BC7}"/>
              </a:ext>
            </a:extLst>
          </p:cNvPr>
          <p:cNvSpPr txBox="1"/>
          <p:nvPr/>
        </p:nvSpPr>
        <p:spPr>
          <a:xfrm>
            <a:off x="7128769" y="4299554"/>
            <a:ext cx="1696298" cy="400110"/>
          </a:xfrm>
          <a:prstGeom prst="rect">
            <a:avLst/>
          </a:prstGeom>
          <a:noFill/>
        </p:spPr>
        <p:txBody>
          <a:bodyPr wrap="none" rtlCol="0">
            <a:spAutoFit/>
          </a:bodyPr>
          <a:lstStyle/>
          <a:p>
            <a:r>
              <a:rPr lang="en-ZA" sz="2000" dirty="0"/>
              <a:t>3 Depression</a:t>
            </a:r>
            <a:endParaRPr lang="en-US" sz="2000" dirty="0"/>
          </a:p>
        </p:txBody>
      </p:sp>
      <p:sp>
        <p:nvSpPr>
          <p:cNvPr id="11" name="TextBox 10">
            <a:extLst>
              <a:ext uri="{FF2B5EF4-FFF2-40B4-BE49-F238E27FC236}">
                <a16:creationId xmlns:a16="http://schemas.microsoft.com/office/drawing/2014/main" xmlns="" id="{D45007BD-1DA9-48B4-BBFB-70DEAFEE18CF}"/>
              </a:ext>
            </a:extLst>
          </p:cNvPr>
          <p:cNvSpPr txBox="1"/>
          <p:nvPr/>
        </p:nvSpPr>
        <p:spPr>
          <a:xfrm>
            <a:off x="7128769" y="4678149"/>
            <a:ext cx="825867" cy="400110"/>
          </a:xfrm>
          <a:prstGeom prst="rect">
            <a:avLst/>
          </a:prstGeom>
          <a:noFill/>
        </p:spPr>
        <p:txBody>
          <a:bodyPr wrap="none" rtlCol="0">
            <a:spAutoFit/>
          </a:bodyPr>
          <a:lstStyle/>
          <a:p>
            <a:r>
              <a:rPr lang="en-ZA" sz="2000" dirty="0"/>
              <a:t>2 Flat</a:t>
            </a:r>
            <a:endParaRPr lang="en-US" sz="2000" dirty="0"/>
          </a:p>
        </p:txBody>
      </p:sp>
      <p:sp>
        <p:nvSpPr>
          <p:cNvPr id="12" name="TextBox 11">
            <a:extLst>
              <a:ext uri="{FF2B5EF4-FFF2-40B4-BE49-F238E27FC236}">
                <a16:creationId xmlns:a16="http://schemas.microsoft.com/office/drawing/2014/main" xmlns="" id="{AFE88E59-0361-40A7-B814-98D580727537}"/>
              </a:ext>
            </a:extLst>
          </p:cNvPr>
          <p:cNvSpPr txBox="1"/>
          <p:nvPr/>
        </p:nvSpPr>
        <p:spPr>
          <a:xfrm>
            <a:off x="7101519" y="5152404"/>
            <a:ext cx="954107" cy="400110"/>
          </a:xfrm>
          <a:prstGeom prst="rect">
            <a:avLst/>
          </a:prstGeom>
          <a:noFill/>
        </p:spPr>
        <p:txBody>
          <a:bodyPr wrap="none" rtlCol="0">
            <a:spAutoFit/>
          </a:bodyPr>
          <a:lstStyle/>
          <a:p>
            <a:r>
              <a:rPr lang="en-ZA" sz="2000" dirty="0"/>
              <a:t>2 Lake</a:t>
            </a:r>
            <a:endParaRPr lang="en-US" sz="2000" dirty="0"/>
          </a:p>
        </p:txBody>
      </p:sp>
      <p:cxnSp>
        <p:nvCxnSpPr>
          <p:cNvPr id="13" name="Straight Arrow Connector 12">
            <a:extLst>
              <a:ext uri="{FF2B5EF4-FFF2-40B4-BE49-F238E27FC236}">
                <a16:creationId xmlns:a16="http://schemas.microsoft.com/office/drawing/2014/main" xmlns="" id="{78D5AA6D-74B8-4B24-837D-3B695F3A8CD3}"/>
              </a:ext>
            </a:extLst>
          </p:cNvPr>
          <p:cNvCxnSpPr/>
          <p:nvPr/>
        </p:nvCxnSpPr>
        <p:spPr>
          <a:xfrm>
            <a:off x="6828406" y="4090885"/>
            <a:ext cx="30184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xmlns="" id="{685C209A-8583-4F60-8B9F-A5477550105C}"/>
              </a:ext>
            </a:extLst>
          </p:cNvPr>
          <p:cNvCxnSpPr>
            <a:cxnSpLocks/>
            <a:endCxn id="10" idx="1"/>
          </p:cNvCxnSpPr>
          <p:nvPr/>
        </p:nvCxnSpPr>
        <p:spPr>
          <a:xfrm>
            <a:off x="6826927" y="4299555"/>
            <a:ext cx="301842" cy="2000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xmlns="" id="{C344547F-BD58-4ABE-850D-A6A2A9792A0E}"/>
              </a:ext>
            </a:extLst>
          </p:cNvPr>
          <p:cNvCxnSpPr>
            <a:cxnSpLocks/>
            <a:endCxn id="11" idx="1"/>
          </p:cNvCxnSpPr>
          <p:nvPr/>
        </p:nvCxnSpPr>
        <p:spPr>
          <a:xfrm>
            <a:off x="6826927" y="4499609"/>
            <a:ext cx="301842" cy="3785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Right Brace 2">
            <a:extLst>
              <a:ext uri="{FF2B5EF4-FFF2-40B4-BE49-F238E27FC236}">
                <a16:creationId xmlns:a16="http://schemas.microsoft.com/office/drawing/2014/main" xmlns="" id="{4B2BE44E-1696-44BC-B3D2-E52496B1AED2}"/>
              </a:ext>
            </a:extLst>
          </p:cNvPr>
          <p:cNvSpPr/>
          <p:nvPr/>
        </p:nvSpPr>
        <p:spPr>
          <a:xfrm>
            <a:off x="6881024" y="3258706"/>
            <a:ext cx="124990" cy="61288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512152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91757"/>
            <a:ext cx="9144000" cy="6466245"/>
          </a:xfrm>
          <a:prstGeom prst="rect">
            <a:avLst/>
          </a:prstGeom>
        </p:spPr>
      </p:pic>
      <p:sp>
        <p:nvSpPr>
          <p:cNvPr id="7" name="Rectangle 6"/>
          <p:cNvSpPr/>
          <p:nvPr/>
        </p:nvSpPr>
        <p:spPr>
          <a:xfrm>
            <a:off x="-393291" y="3330048"/>
            <a:ext cx="1276344" cy="977191"/>
          </a:xfrm>
          <a:prstGeom prst="rect">
            <a:avLst/>
          </a:prstGeom>
        </p:spPr>
        <p:txBody>
          <a:bodyPr wrap="square">
            <a:spAutoFit/>
          </a:bodyPr>
          <a:lstStyle/>
          <a:p>
            <a:pPr lvl="1" algn="just" defTabSz="457189" eaLnBrk="0" fontAlgn="base" hangingPunct="0">
              <a:lnSpc>
                <a:spcPct val="115000"/>
              </a:lnSpc>
              <a:spcBef>
                <a:spcPts val="600"/>
              </a:spcBef>
            </a:pPr>
            <a:r>
              <a:rPr lang="en-ZA" sz="1000" dirty="0">
                <a:solidFill>
                  <a:prstClr val="black"/>
                </a:solidFill>
                <a:latin typeface="Arial" panose="020B0604020202020204" pitchFamily="34" charset="0"/>
                <a:ea typeface="Arial" panose="020B0604020202020204" pitchFamily="34" charset="0"/>
              </a:rPr>
              <a:t>Typically valley bottom and floodplain wetlands</a:t>
            </a:r>
            <a:endParaRPr lang="en-GB" sz="1000" dirty="0">
              <a:solidFill>
                <a:prstClr val="black"/>
              </a:solidFill>
              <a:latin typeface="Arial" panose="020B0604020202020204" pitchFamily="34" charset="0"/>
              <a:ea typeface="Arial" panose="020B0604020202020204" pitchFamily="34" charset="0"/>
            </a:endParaRPr>
          </a:p>
        </p:txBody>
      </p:sp>
      <p:cxnSp>
        <p:nvCxnSpPr>
          <p:cNvPr id="9" name="Straight Arrow Connector 8"/>
          <p:cNvCxnSpPr/>
          <p:nvPr/>
        </p:nvCxnSpPr>
        <p:spPr>
          <a:xfrm>
            <a:off x="732424" y="3461060"/>
            <a:ext cx="4966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511615" y="5671957"/>
            <a:ext cx="1740720" cy="977191"/>
          </a:xfrm>
          <a:prstGeom prst="rect">
            <a:avLst/>
          </a:prstGeom>
        </p:spPr>
        <p:txBody>
          <a:bodyPr wrap="square">
            <a:spAutoFit/>
          </a:bodyPr>
          <a:lstStyle/>
          <a:p>
            <a:pPr lvl="1" algn="just" defTabSz="457189" eaLnBrk="0" fontAlgn="base" hangingPunct="0">
              <a:lnSpc>
                <a:spcPct val="115000"/>
              </a:lnSpc>
              <a:spcBef>
                <a:spcPts val="600"/>
              </a:spcBef>
            </a:pPr>
            <a:r>
              <a:rPr lang="en-ZA" sz="1000" dirty="0">
                <a:solidFill>
                  <a:prstClr val="black"/>
                </a:solidFill>
                <a:latin typeface="Arial" panose="020B0604020202020204" pitchFamily="34" charset="0"/>
                <a:ea typeface="Arial" panose="020B0604020202020204" pitchFamily="34" charset="0"/>
              </a:rPr>
              <a:t>Typically seeps and depression wetlands as well as valley bottom and floodplain wetlands</a:t>
            </a:r>
            <a:endParaRPr lang="en-GB" sz="1000" dirty="0">
              <a:solidFill>
                <a:prstClr val="black"/>
              </a:solidFill>
              <a:latin typeface="Arial" panose="020B0604020202020204" pitchFamily="34" charset="0"/>
              <a:ea typeface="Arial" panose="020B0604020202020204" pitchFamily="34" charset="0"/>
            </a:endParaRPr>
          </a:p>
        </p:txBody>
      </p:sp>
      <p:cxnSp>
        <p:nvCxnSpPr>
          <p:cNvPr id="12" name="Straight Arrow Connector 11"/>
          <p:cNvCxnSpPr/>
          <p:nvPr/>
        </p:nvCxnSpPr>
        <p:spPr>
          <a:xfrm flipV="1">
            <a:off x="551356" y="5263446"/>
            <a:ext cx="181071" cy="4085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533244" y="5060456"/>
            <a:ext cx="1500115" cy="977191"/>
          </a:xfrm>
          <a:prstGeom prst="rect">
            <a:avLst/>
          </a:prstGeom>
        </p:spPr>
        <p:txBody>
          <a:bodyPr wrap="square">
            <a:spAutoFit/>
          </a:bodyPr>
          <a:lstStyle/>
          <a:p>
            <a:pPr lvl="1" algn="just" defTabSz="457189" eaLnBrk="0" fontAlgn="base" hangingPunct="0">
              <a:lnSpc>
                <a:spcPct val="115000"/>
              </a:lnSpc>
              <a:spcBef>
                <a:spcPts val="600"/>
              </a:spcBef>
            </a:pPr>
            <a:r>
              <a:rPr lang="en-ZA" sz="1000" dirty="0">
                <a:solidFill>
                  <a:prstClr val="black"/>
                </a:solidFill>
                <a:latin typeface="Arial" panose="020B0604020202020204" pitchFamily="34" charset="0"/>
                <a:ea typeface="Arial" panose="020B0604020202020204" pitchFamily="34" charset="0"/>
              </a:rPr>
              <a:t>Typically valley-bottom wetlands and seepage wetlands</a:t>
            </a:r>
            <a:endParaRPr lang="en-GB" sz="1000" dirty="0">
              <a:solidFill>
                <a:prstClr val="black"/>
              </a:solidFill>
              <a:latin typeface="Arial" panose="020B0604020202020204" pitchFamily="34" charset="0"/>
              <a:ea typeface="Arial" panose="020B0604020202020204" pitchFamily="34" charset="0"/>
            </a:endParaRPr>
          </a:p>
        </p:txBody>
      </p:sp>
      <p:cxnSp>
        <p:nvCxnSpPr>
          <p:cNvPr id="16" name="Straight Arrow Connector 15"/>
          <p:cNvCxnSpPr/>
          <p:nvPr/>
        </p:nvCxnSpPr>
        <p:spPr>
          <a:xfrm flipH="1" flipV="1">
            <a:off x="2899568" y="5938473"/>
            <a:ext cx="697747" cy="2952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3597314" y="5967806"/>
            <a:ext cx="2906004" cy="861774"/>
          </a:xfrm>
          <a:prstGeom prst="rect">
            <a:avLst/>
          </a:prstGeom>
        </p:spPr>
        <p:txBody>
          <a:bodyPr wrap="square">
            <a:spAutoFit/>
          </a:bodyPr>
          <a:lstStyle/>
          <a:p>
            <a:pPr defTabSz="457189" eaLnBrk="0" fontAlgn="base" hangingPunct="0">
              <a:spcBef>
                <a:spcPct val="0"/>
              </a:spcBef>
              <a:spcAft>
                <a:spcPct val="0"/>
              </a:spcAft>
            </a:pPr>
            <a:r>
              <a:rPr lang="en-ZA" sz="1000" dirty="0">
                <a:solidFill>
                  <a:prstClr val="black"/>
                </a:solidFill>
                <a:latin typeface="Arial" panose="020B0604020202020204" pitchFamily="34" charset="0"/>
                <a:ea typeface="Arial" panose="020B0604020202020204" pitchFamily="34" charset="0"/>
              </a:rPr>
              <a:t>Wetlands are infrequent, possibly due to deep infiltrating soils and a lack of shallow/perched water tables. Inter-dune </a:t>
            </a:r>
            <a:r>
              <a:rPr lang="en-ZA" sz="1000" dirty="0" err="1">
                <a:solidFill>
                  <a:prstClr val="black"/>
                </a:solidFill>
                <a:latin typeface="Arial" panose="020B0604020202020204" pitchFamily="34" charset="0"/>
                <a:ea typeface="Arial" panose="020B0604020202020204" pitchFamily="34" charset="0"/>
              </a:rPr>
              <a:t>depressional</a:t>
            </a:r>
            <a:r>
              <a:rPr lang="en-ZA" sz="1000" dirty="0">
                <a:solidFill>
                  <a:prstClr val="black"/>
                </a:solidFill>
                <a:latin typeface="Arial" panose="020B0604020202020204" pitchFamily="34" charset="0"/>
                <a:ea typeface="Arial" panose="020B0604020202020204" pitchFamily="34" charset="0"/>
              </a:rPr>
              <a:t> wetlands and present suggesting groundwater contributions</a:t>
            </a:r>
            <a:endParaRPr lang="en-GB" sz="1000" dirty="0">
              <a:solidFill>
                <a:prstClr val="black"/>
              </a:solidFill>
              <a:latin typeface="Arial" panose="020B0604020202020204" pitchFamily="34" charset="0"/>
              <a:ea typeface="MS PGothic" panose="020B0600070205080204" pitchFamily="34" charset="-128"/>
            </a:endParaRPr>
          </a:p>
        </p:txBody>
      </p:sp>
      <p:cxnSp>
        <p:nvCxnSpPr>
          <p:cNvPr id="22" name="Straight Arrow Connector 21"/>
          <p:cNvCxnSpPr/>
          <p:nvPr/>
        </p:nvCxnSpPr>
        <p:spPr>
          <a:xfrm flipH="1" flipV="1">
            <a:off x="5827938" y="5027349"/>
            <a:ext cx="190425" cy="3113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3175354" y="621728"/>
            <a:ext cx="1604867" cy="623248"/>
          </a:xfrm>
          <a:prstGeom prst="rect">
            <a:avLst/>
          </a:prstGeom>
        </p:spPr>
        <p:txBody>
          <a:bodyPr wrap="square">
            <a:spAutoFit/>
          </a:bodyPr>
          <a:lstStyle/>
          <a:p>
            <a:pPr lvl="1" algn="just" defTabSz="457189" eaLnBrk="0" fontAlgn="base" hangingPunct="0">
              <a:lnSpc>
                <a:spcPct val="115000"/>
              </a:lnSpc>
              <a:spcBef>
                <a:spcPts val="600"/>
              </a:spcBef>
            </a:pPr>
            <a:r>
              <a:rPr lang="en-ZA" sz="1000" dirty="0">
                <a:solidFill>
                  <a:prstClr val="black"/>
                </a:solidFill>
                <a:latin typeface="Arial" panose="020B0604020202020204" pitchFamily="34" charset="0"/>
                <a:ea typeface="Arial" panose="020B0604020202020204" pitchFamily="34" charset="0"/>
              </a:rPr>
              <a:t>Typically small seeps and river-linked wetlands</a:t>
            </a:r>
            <a:endParaRPr lang="en-GB" sz="1000" dirty="0">
              <a:solidFill>
                <a:prstClr val="black"/>
              </a:solidFill>
              <a:latin typeface="Arial" panose="020B0604020202020204" pitchFamily="34" charset="0"/>
              <a:ea typeface="Arial" panose="020B0604020202020204" pitchFamily="34" charset="0"/>
            </a:endParaRPr>
          </a:p>
        </p:txBody>
      </p:sp>
      <p:sp>
        <p:nvSpPr>
          <p:cNvPr id="26" name="Rectangle 25"/>
          <p:cNvSpPr/>
          <p:nvPr/>
        </p:nvSpPr>
        <p:spPr>
          <a:xfrm>
            <a:off x="7093346" y="724831"/>
            <a:ext cx="1778489" cy="800219"/>
          </a:xfrm>
          <a:prstGeom prst="rect">
            <a:avLst/>
          </a:prstGeom>
        </p:spPr>
        <p:txBody>
          <a:bodyPr wrap="square">
            <a:spAutoFit/>
          </a:bodyPr>
          <a:lstStyle/>
          <a:p>
            <a:pPr lvl="1" algn="just" defTabSz="457189" eaLnBrk="0" fontAlgn="base" hangingPunct="0">
              <a:lnSpc>
                <a:spcPct val="115000"/>
              </a:lnSpc>
              <a:spcBef>
                <a:spcPts val="600"/>
              </a:spcBef>
            </a:pPr>
            <a:r>
              <a:rPr lang="en-ZA" sz="1000" dirty="0">
                <a:solidFill>
                  <a:prstClr val="black"/>
                </a:solidFill>
                <a:latin typeface="Arial" panose="020B0604020202020204" pitchFamily="34" charset="0"/>
                <a:ea typeface="Arial" panose="020B0604020202020204" pitchFamily="34" charset="0"/>
              </a:rPr>
              <a:t>Typically seeps with a likely high degree of groundwater dependence</a:t>
            </a:r>
            <a:endParaRPr lang="en-GB" sz="1000" dirty="0">
              <a:solidFill>
                <a:prstClr val="black"/>
              </a:solidFill>
              <a:latin typeface="Arial" panose="020B0604020202020204" pitchFamily="34" charset="0"/>
              <a:ea typeface="Arial" panose="020B0604020202020204" pitchFamily="34" charset="0"/>
            </a:endParaRPr>
          </a:p>
        </p:txBody>
      </p:sp>
      <p:sp>
        <p:nvSpPr>
          <p:cNvPr id="27" name="Rectangle 26"/>
          <p:cNvSpPr/>
          <p:nvPr/>
        </p:nvSpPr>
        <p:spPr>
          <a:xfrm>
            <a:off x="7323337" y="1583753"/>
            <a:ext cx="1578921" cy="553998"/>
          </a:xfrm>
          <a:prstGeom prst="rect">
            <a:avLst/>
          </a:prstGeom>
        </p:spPr>
        <p:txBody>
          <a:bodyPr wrap="square">
            <a:spAutoFit/>
          </a:bodyPr>
          <a:lstStyle/>
          <a:p>
            <a:pPr defTabSz="457189" eaLnBrk="0" fontAlgn="base" hangingPunct="0">
              <a:spcBef>
                <a:spcPct val="0"/>
              </a:spcBef>
              <a:spcAft>
                <a:spcPct val="0"/>
              </a:spcAft>
            </a:pPr>
            <a:r>
              <a:rPr lang="en-ZA" sz="1000" dirty="0">
                <a:solidFill>
                  <a:prstClr val="black"/>
                </a:solidFill>
                <a:latin typeface="Arial" panose="020B0604020202020204" pitchFamily="34" charset="0"/>
                <a:ea typeface="Arial" panose="020B0604020202020204" pitchFamily="34" charset="0"/>
              </a:rPr>
              <a:t>Typically small seeps associated with groundwater-fed springs</a:t>
            </a:r>
            <a:endParaRPr lang="en-GB" sz="1000" dirty="0">
              <a:solidFill>
                <a:prstClr val="black"/>
              </a:solidFill>
              <a:latin typeface="Arial" panose="020B0604020202020204" pitchFamily="34" charset="0"/>
              <a:ea typeface="MS PGothic" panose="020B0600070205080204" pitchFamily="34" charset="-128"/>
            </a:endParaRPr>
          </a:p>
        </p:txBody>
      </p:sp>
      <p:sp>
        <p:nvSpPr>
          <p:cNvPr id="28" name="Rectangle 27"/>
          <p:cNvSpPr/>
          <p:nvPr/>
        </p:nvSpPr>
        <p:spPr>
          <a:xfrm>
            <a:off x="1843402" y="1259644"/>
            <a:ext cx="2215651" cy="977191"/>
          </a:xfrm>
          <a:prstGeom prst="rect">
            <a:avLst/>
          </a:prstGeom>
        </p:spPr>
        <p:txBody>
          <a:bodyPr wrap="square">
            <a:spAutoFit/>
          </a:bodyPr>
          <a:lstStyle/>
          <a:p>
            <a:pPr lvl="1" algn="just" defTabSz="457189" eaLnBrk="0" fontAlgn="base" hangingPunct="0">
              <a:lnSpc>
                <a:spcPct val="115000"/>
              </a:lnSpc>
              <a:spcBef>
                <a:spcPts val="600"/>
              </a:spcBef>
            </a:pPr>
            <a:r>
              <a:rPr lang="en-ZA" sz="1000" dirty="0">
                <a:solidFill>
                  <a:prstClr val="black"/>
                </a:solidFill>
                <a:latin typeface="Arial" panose="020B0604020202020204" pitchFamily="34" charset="0"/>
                <a:ea typeface="Arial" panose="020B0604020202020204" pitchFamily="34" charset="0"/>
              </a:rPr>
              <a:t>Typically small seeps and river-linked wetlands with a likely high degree of direct and indirect groundwater dependence</a:t>
            </a:r>
            <a:endParaRPr lang="en-GB" sz="1000" dirty="0">
              <a:solidFill>
                <a:prstClr val="black"/>
              </a:solidFill>
              <a:latin typeface="Arial" panose="020B0604020202020204" pitchFamily="34" charset="0"/>
              <a:ea typeface="Arial" panose="020B0604020202020204" pitchFamily="34" charset="0"/>
            </a:endParaRPr>
          </a:p>
        </p:txBody>
      </p:sp>
      <p:cxnSp>
        <p:nvCxnSpPr>
          <p:cNvPr id="29" name="Straight Arrow Connector 28"/>
          <p:cNvCxnSpPr/>
          <p:nvPr/>
        </p:nvCxnSpPr>
        <p:spPr>
          <a:xfrm>
            <a:off x="2638844" y="2261762"/>
            <a:ext cx="71151" cy="14334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4729098" y="954556"/>
            <a:ext cx="545755" cy="283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6763005" y="1068243"/>
            <a:ext cx="734067" cy="6773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6387540" y="1806786"/>
            <a:ext cx="935795" cy="15132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7111102" y="2236833"/>
            <a:ext cx="1933603" cy="623248"/>
          </a:xfrm>
          <a:prstGeom prst="rect">
            <a:avLst/>
          </a:prstGeom>
        </p:spPr>
        <p:txBody>
          <a:bodyPr wrap="square">
            <a:spAutoFit/>
          </a:bodyPr>
          <a:lstStyle/>
          <a:p>
            <a:pPr lvl="1" algn="just" defTabSz="457189" eaLnBrk="0" fontAlgn="base" hangingPunct="0">
              <a:lnSpc>
                <a:spcPct val="115000"/>
              </a:lnSpc>
              <a:spcBef>
                <a:spcPts val="600"/>
              </a:spcBef>
            </a:pPr>
            <a:r>
              <a:rPr lang="en-ZA" sz="1000" dirty="0">
                <a:solidFill>
                  <a:prstClr val="black"/>
                </a:solidFill>
                <a:latin typeface="Arial" panose="020B0604020202020204" pitchFamily="34" charset="0"/>
                <a:ea typeface="Arial" panose="020B0604020202020204" pitchFamily="34" charset="0"/>
              </a:rPr>
              <a:t>Typically seeps and depressions as well as river-linked wetlands</a:t>
            </a:r>
            <a:endParaRPr lang="en-GB" sz="1000" dirty="0">
              <a:solidFill>
                <a:prstClr val="black"/>
              </a:solidFill>
              <a:latin typeface="Arial" panose="020B0604020202020204" pitchFamily="34" charset="0"/>
              <a:ea typeface="Arial" panose="020B0604020202020204" pitchFamily="34" charset="0"/>
            </a:endParaRPr>
          </a:p>
        </p:txBody>
      </p:sp>
      <p:cxnSp>
        <p:nvCxnSpPr>
          <p:cNvPr id="39" name="Straight Arrow Connector 38"/>
          <p:cNvCxnSpPr/>
          <p:nvPr/>
        </p:nvCxnSpPr>
        <p:spPr>
          <a:xfrm flipH="1">
            <a:off x="5735675" y="2594374"/>
            <a:ext cx="1830615" cy="17735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7360266" y="5155077"/>
            <a:ext cx="1593311" cy="446276"/>
          </a:xfrm>
          <a:prstGeom prst="rect">
            <a:avLst/>
          </a:prstGeom>
        </p:spPr>
        <p:txBody>
          <a:bodyPr wrap="square">
            <a:spAutoFit/>
          </a:bodyPr>
          <a:lstStyle/>
          <a:p>
            <a:pPr lvl="1" algn="just" defTabSz="457189" eaLnBrk="0" fontAlgn="base" hangingPunct="0">
              <a:lnSpc>
                <a:spcPct val="115000"/>
              </a:lnSpc>
              <a:spcBef>
                <a:spcPts val="600"/>
              </a:spcBef>
            </a:pPr>
            <a:r>
              <a:rPr lang="en-ZA" sz="1000" dirty="0">
                <a:solidFill>
                  <a:prstClr val="black"/>
                </a:solidFill>
                <a:latin typeface="Arial" panose="020B0604020202020204" pitchFamily="34" charset="0"/>
                <a:ea typeface="Arial" panose="020B0604020202020204" pitchFamily="34" charset="0"/>
              </a:rPr>
              <a:t>Typically lakes and wetland flats</a:t>
            </a:r>
            <a:endParaRPr lang="en-GB" sz="1000" dirty="0">
              <a:solidFill>
                <a:prstClr val="black"/>
              </a:solidFill>
              <a:latin typeface="Arial" panose="020B0604020202020204" pitchFamily="34" charset="0"/>
              <a:ea typeface="Arial" panose="020B0604020202020204" pitchFamily="34" charset="0"/>
            </a:endParaRPr>
          </a:p>
        </p:txBody>
      </p:sp>
      <p:cxnSp>
        <p:nvCxnSpPr>
          <p:cNvPr id="43" name="Straight Arrow Connector 42"/>
          <p:cNvCxnSpPr/>
          <p:nvPr/>
        </p:nvCxnSpPr>
        <p:spPr>
          <a:xfrm flipH="1" flipV="1">
            <a:off x="7504295" y="4861220"/>
            <a:ext cx="584384" cy="3313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6792047" y="5801032"/>
            <a:ext cx="1462517" cy="623248"/>
          </a:xfrm>
          <a:prstGeom prst="rect">
            <a:avLst/>
          </a:prstGeom>
        </p:spPr>
        <p:txBody>
          <a:bodyPr wrap="square">
            <a:spAutoFit/>
          </a:bodyPr>
          <a:lstStyle/>
          <a:p>
            <a:pPr lvl="1" algn="just" defTabSz="457189" eaLnBrk="0" fontAlgn="base" hangingPunct="0">
              <a:lnSpc>
                <a:spcPct val="115000"/>
              </a:lnSpc>
              <a:spcBef>
                <a:spcPts val="600"/>
              </a:spcBef>
            </a:pPr>
            <a:r>
              <a:rPr lang="en-ZA" sz="1000" dirty="0">
                <a:solidFill>
                  <a:prstClr val="black"/>
                </a:solidFill>
                <a:latin typeface="Arial" panose="020B0604020202020204" pitchFamily="34" charset="0"/>
                <a:ea typeface="Arial" panose="020B0604020202020204" pitchFamily="34" charset="0"/>
              </a:rPr>
              <a:t>Typically valley bottom wetlands</a:t>
            </a:r>
            <a:endParaRPr lang="en-GB" sz="1000" dirty="0">
              <a:solidFill>
                <a:prstClr val="black"/>
              </a:solidFill>
              <a:latin typeface="Arial" panose="020B0604020202020204" pitchFamily="34" charset="0"/>
              <a:ea typeface="Arial" panose="020B0604020202020204" pitchFamily="34" charset="0"/>
            </a:endParaRPr>
          </a:p>
        </p:txBody>
      </p:sp>
      <p:cxnSp>
        <p:nvCxnSpPr>
          <p:cNvPr id="46" name="Straight Arrow Connector 45"/>
          <p:cNvCxnSpPr/>
          <p:nvPr/>
        </p:nvCxnSpPr>
        <p:spPr>
          <a:xfrm flipH="1" flipV="1">
            <a:off x="6922010" y="4660987"/>
            <a:ext cx="582287" cy="11400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63" name="Picture 62"/>
          <p:cNvPicPr/>
          <p:nvPr/>
        </p:nvPicPr>
        <p:blipFill rotWithShape="1">
          <a:blip r:embed="rId4" cstate="screen">
            <a:extLst>
              <a:ext uri="{28A0092B-C50C-407E-A947-70E740481C1C}">
                <a14:useLocalDpi xmlns:a14="http://schemas.microsoft.com/office/drawing/2010/main"/>
              </a:ext>
            </a:extLst>
          </a:blip>
          <a:srcRect/>
          <a:stretch/>
        </p:blipFill>
        <p:spPr>
          <a:xfrm>
            <a:off x="70643" y="668339"/>
            <a:ext cx="1973789" cy="2065327"/>
          </a:xfrm>
          <a:prstGeom prst="rect">
            <a:avLst/>
          </a:prstGeom>
        </p:spPr>
      </p:pic>
      <p:sp>
        <p:nvSpPr>
          <p:cNvPr id="30" name="Rectangle 29">
            <a:extLst>
              <a:ext uri="{FF2B5EF4-FFF2-40B4-BE49-F238E27FC236}">
                <a16:creationId xmlns:a16="http://schemas.microsoft.com/office/drawing/2014/main" xmlns="" id="{0ABA5395-44A7-4DBF-A80F-BFC4EBF2919F}"/>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b="1" dirty="0"/>
              <a:t>Resource Unit Prioritisation – Wetland Regions</a:t>
            </a:r>
            <a:endParaRPr lang="en-GB" b="1" dirty="0"/>
          </a:p>
        </p:txBody>
      </p:sp>
      <p:sp>
        <p:nvSpPr>
          <p:cNvPr id="31" name="TextBox 30">
            <a:extLst>
              <a:ext uri="{FF2B5EF4-FFF2-40B4-BE49-F238E27FC236}">
                <a16:creationId xmlns:a16="http://schemas.microsoft.com/office/drawing/2014/main" xmlns="" id="{5176C04E-9A58-49AB-8ADE-5FA754098CE4}"/>
              </a:ext>
            </a:extLst>
          </p:cNvPr>
          <p:cNvSpPr txBox="1"/>
          <p:nvPr/>
        </p:nvSpPr>
        <p:spPr>
          <a:xfrm>
            <a:off x="6312525" y="1114171"/>
            <a:ext cx="1299170" cy="261610"/>
          </a:xfrm>
          <a:prstGeom prst="rect">
            <a:avLst/>
          </a:prstGeom>
          <a:no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en-ZA" sz="1050" dirty="0"/>
              <a:t>Beaufort West</a:t>
            </a:r>
            <a:endParaRPr lang="en-US" sz="1050" dirty="0"/>
          </a:p>
        </p:txBody>
      </p:sp>
      <p:sp>
        <p:nvSpPr>
          <p:cNvPr id="33" name="TextBox 32">
            <a:extLst>
              <a:ext uri="{FF2B5EF4-FFF2-40B4-BE49-F238E27FC236}">
                <a16:creationId xmlns:a16="http://schemas.microsoft.com/office/drawing/2014/main" xmlns="" id="{8B0C2F57-2700-4A02-9400-7EF675FA5ABA}"/>
              </a:ext>
            </a:extLst>
          </p:cNvPr>
          <p:cNvSpPr txBox="1"/>
          <p:nvPr/>
        </p:nvSpPr>
        <p:spPr>
          <a:xfrm>
            <a:off x="5368778" y="2911956"/>
            <a:ext cx="1299170" cy="261610"/>
          </a:xfrm>
          <a:prstGeom prst="rect">
            <a:avLst/>
          </a:prstGeom>
          <a:no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en-ZA" sz="1050" dirty="0"/>
              <a:t>Prince Albert</a:t>
            </a:r>
            <a:endParaRPr lang="en-US" sz="1050" dirty="0"/>
          </a:p>
        </p:txBody>
      </p:sp>
      <p:sp>
        <p:nvSpPr>
          <p:cNvPr id="35" name="TextBox 34">
            <a:extLst>
              <a:ext uri="{FF2B5EF4-FFF2-40B4-BE49-F238E27FC236}">
                <a16:creationId xmlns:a16="http://schemas.microsoft.com/office/drawing/2014/main" xmlns="" id="{80A89C1F-902C-4ED7-9BB5-17630A3C880D}"/>
              </a:ext>
            </a:extLst>
          </p:cNvPr>
          <p:cNvSpPr txBox="1"/>
          <p:nvPr/>
        </p:nvSpPr>
        <p:spPr>
          <a:xfrm>
            <a:off x="6283301" y="3711808"/>
            <a:ext cx="1299170" cy="261610"/>
          </a:xfrm>
          <a:prstGeom prst="rect">
            <a:avLst/>
          </a:prstGeom>
          <a:no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en-ZA" sz="1050" dirty="0" err="1"/>
              <a:t>Oudtshoorn</a:t>
            </a:r>
            <a:endParaRPr lang="en-US" sz="1050" dirty="0"/>
          </a:p>
        </p:txBody>
      </p:sp>
      <p:sp>
        <p:nvSpPr>
          <p:cNvPr id="37" name="TextBox 36">
            <a:extLst>
              <a:ext uri="{FF2B5EF4-FFF2-40B4-BE49-F238E27FC236}">
                <a16:creationId xmlns:a16="http://schemas.microsoft.com/office/drawing/2014/main" xmlns="" id="{2274CA22-01B8-407B-AC1A-8E7715A72874}"/>
              </a:ext>
            </a:extLst>
          </p:cNvPr>
          <p:cNvSpPr txBox="1"/>
          <p:nvPr/>
        </p:nvSpPr>
        <p:spPr>
          <a:xfrm>
            <a:off x="4313575" y="4995077"/>
            <a:ext cx="1299170" cy="261610"/>
          </a:xfrm>
          <a:prstGeom prst="rect">
            <a:avLst/>
          </a:prstGeom>
          <a:no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en-ZA" sz="1050" dirty="0"/>
              <a:t>Riversdale</a:t>
            </a:r>
            <a:endParaRPr lang="en-US" sz="1050" dirty="0"/>
          </a:p>
        </p:txBody>
      </p:sp>
      <p:sp>
        <p:nvSpPr>
          <p:cNvPr id="40" name="TextBox 39">
            <a:extLst>
              <a:ext uri="{FF2B5EF4-FFF2-40B4-BE49-F238E27FC236}">
                <a16:creationId xmlns:a16="http://schemas.microsoft.com/office/drawing/2014/main" xmlns="" id="{86CA9B83-590E-4DD8-99A2-81740DD5ADB3}"/>
              </a:ext>
            </a:extLst>
          </p:cNvPr>
          <p:cNvSpPr txBox="1"/>
          <p:nvPr/>
        </p:nvSpPr>
        <p:spPr>
          <a:xfrm>
            <a:off x="7323335" y="4615454"/>
            <a:ext cx="1299170" cy="261610"/>
          </a:xfrm>
          <a:prstGeom prst="rect">
            <a:avLst/>
          </a:prstGeom>
          <a:no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en-ZA" sz="1050" dirty="0"/>
              <a:t>Knysna</a:t>
            </a:r>
            <a:endParaRPr lang="en-US" sz="1050" dirty="0"/>
          </a:p>
        </p:txBody>
      </p:sp>
      <p:sp>
        <p:nvSpPr>
          <p:cNvPr id="41" name="TextBox 40">
            <a:extLst>
              <a:ext uri="{FF2B5EF4-FFF2-40B4-BE49-F238E27FC236}">
                <a16:creationId xmlns:a16="http://schemas.microsoft.com/office/drawing/2014/main" xmlns="" id="{C68E4F20-E8C8-45BF-9B59-D2E9CB1CF9F2}"/>
              </a:ext>
            </a:extLst>
          </p:cNvPr>
          <p:cNvSpPr txBox="1"/>
          <p:nvPr/>
        </p:nvSpPr>
        <p:spPr>
          <a:xfrm>
            <a:off x="1365915" y="3914876"/>
            <a:ext cx="1299170" cy="261610"/>
          </a:xfrm>
          <a:prstGeom prst="rect">
            <a:avLst/>
          </a:prstGeom>
          <a:no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en-ZA" sz="1050" dirty="0"/>
              <a:t>Worcester</a:t>
            </a:r>
            <a:endParaRPr lang="en-US" sz="1050" dirty="0"/>
          </a:p>
        </p:txBody>
      </p:sp>
      <p:sp>
        <p:nvSpPr>
          <p:cNvPr id="44" name="TextBox 43">
            <a:extLst>
              <a:ext uri="{FF2B5EF4-FFF2-40B4-BE49-F238E27FC236}">
                <a16:creationId xmlns:a16="http://schemas.microsoft.com/office/drawing/2014/main" xmlns="" id="{76C491CB-5CAD-4DEB-A0D5-26BFC9A22E67}"/>
              </a:ext>
            </a:extLst>
          </p:cNvPr>
          <p:cNvSpPr txBox="1"/>
          <p:nvPr/>
        </p:nvSpPr>
        <p:spPr>
          <a:xfrm>
            <a:off x="2448774" y="5676863"/>
            <a:ext cx="1299170" cy="261610"/>
          </a:xfrm>
          <a:prstGeom prst="rect">
            <a:avLst/>
          </a:prstGeom>
          <a:no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en-ZA" sz="1050" dirty="0" err="1"/>
              <a:t>Bredasdorp</a:t>
            </a:r>
            <a:endParaRPr lang="en-US" sz="1050" dirty="0"/>
          </a:p>
        </p:txBody>
      </p:sp>
    </p:spTree>
    <p:extLst>
      <p:ext uri="{BB962C8B-B14F-4D97-AF65-F5344CB8AC3E}">
        <p14:creationId xmlns:p14="http://schemas.microsoft.com/office/powerpoint/2010/main" val="8554722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391757"/>
            <a:ext cx="9144000" cy="6466245"/>
          </a:xfrm>
        </p:spPr>
      </p:pic>
      <p:sp>
        <p:nvSpPr>
          <p:cNvPr id="4" name="Rectangle 3">
            <a:extLst>
              <a:ext uri="{FF2B5EF4-FFF2-40B4-BE49-F238E27FC236}">
                <a16:creationId xmlns:a16="http://schemas.microsoft.com/office/drawing/2014/main" xmlns="" id="{BA62847A-270E-4A80-A9B7-02EF36ABC71E}"/>
              </a:ext>
            </a:extLst>
          </p:cNvPr>
          <p:cNvSpPr/>
          <p:nvPr/>
        </p:nvSpPr>
        <p:spPr>
          <a:xfrm>
            <a:off x="0" y="0"/>
            <a:ext cx="9144000" cy="4670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b="1" dirty="0"/>
              <a:t>Resource Unit Prioritisation</a:t>
            </a:r>
            <a:endParaRPr lang="en-GB" b="1" dirty="0"/>
          </a:p>
        </p:txBody>
      </p:sp>
    </p:spTree>
    <p:extLst>
      <p:ext uri="{BB962C8B-B14F-4D97-AF65-F5344CB8AC3E}">
        <p14:creationId xmlns:p14="http://schemas.microsoft.com/office/powerpoint/2010/main" val="31568391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204398" y="1935215"/>
          <a:ext cx="8735211" cy="3502863"/>
        </p:xfrm>
        <a:graphic>
          <a:graphicData uri="http://schemas.openxmlformats.org/drawingml/2006/table">
            <a:tbl>
              <a:tblPr firstRow="1" bandRow="1">
                <a:tableStyleId>{5C22544A-7EE6-4342-B048-85BDC9FD1C3A}</a:tableStyleId>
              </a:tblPr>
              <a:tblGrid>
                <a:gridCol w="2702859">
                  <a:extLst>
                    <a:ext uri="{9D8B030D-6E8A-4147-A177-3AD203B41FA5}">
                      <a16:colId xmlns:a16="http://schemas.microsoft.com/office/drawing/2014/main" xmlns="" val="20000"/>
                    </a:ext>
                  </a:extLst>
                </a:gridCol>
                <a:gridCol w="2286000">
                  <a:extLst>
                    <a:ext uri="{9D8B030D-6E8A-4147-A177-3AD203B41FA5}">
                      <a16:colId xmlns:a16="http://schemas.microsoft.com/office/drawing/2014/main" xmlns="" val="20001"/>
                    </a:ext>
                  </a:extLst>
                </a:gridCol>
                <a:gridCol w="1562549">
                  <a:extLst>
                    <a:ext uri="{9D8B030D-6E8A-4147-A177-3AD203B41FA5}">
                      <a16:colId xmlns:a16="http://schemas.microsoft.com/office/drawing/2014/main" xmlns="" val="20002"/>
                    </a:ext>
                  </a:extLst>
                </a:gridCol>
                <a:gridCol w="2183803">
                  <a:extLst>
                    <a:ext uri="{9D8B030D-6E8A-4147-A177-3AD203B41FA5}">
                      <a16:colId xmlns:a16="http://schemas.microsoft.com/office/drawing/2014/main" xmlns="" val="20003"/>
                    </a:ext>
                  </a:extLst>
                </a:gridCol>
              </a:tblGrid>
              <a:tr h="637743">
                <a:tc>
                  <a:txBody>
                    <a:bodyPr/>
                    <a:lstStyle/>
                    <a:p>
                      <a:pPr algn="ctr"/>
                      <a:r>
                        <a:rPr lang="en-ZA" sz="1900" dirty="0"/>
                        <a:t>Type</a:t>
                      </a:r>
                      <a:endParaRPr lang="en-GB" sz="1900" dirty="0"/>
                    </a:p>
                  </a:txBody>
                  <a:tcPr/>
                </a:tc>
                <a:tc>
                  <a:txBody>
                    <a:bodyPr/>
                    <a:lstStyle/>
                    <a:p>
                      <a:pPr algn="ctr"/>
                      <a:r>
                        <a:rPr lang="en-ZA" sz="1900" dirty="0"/>
                        <a:t>High</a:t>
                      </a:r>
                      <a:r>
                        <a:rPr lang="en-ZA" sz="1900" baseline="0" dirty="0"/>
                        <a:t> flows</a:t>
                      </a:r>
                      <a:endParaRPr lang="en-GB" sz="1900" dirty="0"/>
                    </a:p>
                  </a:txBody>
                  <a:tcPr/>
                </a:tc>
                <a:tc>
                  <a:txBody>
                    <a:bodyPr/>
                    <a:lstStyle/>
                    <a:p>
                      <a:pPr algn="ctr"/>
                      <a:r>
                        <a:rPr lang="en-ZA" sz="1900" dirty="0" err="1"/>
                        <a:t>Baseflow</a:t>
                      </a:r>
                      <a:endParaRPr lang="en-GB" sz="1900" dirty="0"/>
                    </a:p>
                  </a:txBody>
                  <a:tcPr/>
                </a:tc>
                <a:tc>
                  <a:txBody>
                    <a:bodyPr/>
                    <a:lstStyle/>
                    <a:p>
                      <a:pPr algn="ctr"/>
                      <a:r>
                        <a:rPr lang="en-ZA" sz="1900" dirty="0"/>
                        <a:t>Surrounding runoff</a:t>
                      </a:r>
                      <a:endParaRPr lang="en-GB" sz="1900" dirty="0"/>
                    </a:p>
                  </a:txBody>
                  <a:tcPr/>
                </a:tc>
                <a:extLst>
                  <a:ext uri="{0D108BD9-81ED-4DB2-BD59-A6C34878D82A}">
                    <a16:rowId xmlns:a16="http://schemas.microsoft.com/office/drawing/2014/main" xmlns="" val="10000"/>
                  </a:ext>
                </a:extLst>
              </a:tr>
              <a:tr h="375920">
                <a:tc>
                  <a:txBody>
                    <a:bodyPr/>
                    <a:lstStyle/>
                    <a:p>
                      <a:pPr algn="l"/>
                      <a:r>
                        <a:rPr lang="en-ZA" sz="1900" dirty="0"/>
                        <a:t>Floodplain</a:t>
                      </a:r>
                      <a:endParaRPr lang="en-GB" sz="1900" dirty="0"/>
                    </a:p>
                  </a:txBody>
                  <a:tcPr/>
                </a:tc>
                <a:tc>
                  <a:txBody>
                    <a:bodyPr/>
                    <a:lstStyle/>
                    <a:p>
                      <a:pPr algn="ctr"/>
                      <a:r>
                        <a:rPr lang="en-ZA" sz="1900" dirty="0"/>
                        <a:t>x</a:t>
                      </a:r>
                      <a:endParaRPr lang="en-GB" sz="1900" dirty="0"/>
                    </a:p>
                  </a:txBody>
                  <a:tcPr/>
                </a:tc>
                <a:tc>
                  <a:txBody>
                    <a:bodyPr/>
                    <a:lstStyle/>
                    <a:p>
                      <a:pPr algn="ctr"/>
                      <a:r>
                        <a:rPr lang="en-ZA" sz="1900" dirty="0"/>
                        <a:t>x</a:t>
                      </a:r>
                      <a:endParaRPr lang="en-GB" sz="1900" dirty="0"/>
                    </a:p>
                  </a:txBody>
                  <a:tcPr>
                    <a:solidFill>
                      <a:schemeClr val="accent1">
                        <a:lumMod val="20000"/>
                        <a:lumOff val="80000"/>
                      </a:schemeClr>
                    </a:solidFill>
                  </a:tcPr>
                </a:tc>
                <a:tc>
                  <a:txBody>
                    <a:bodyPr/>
                    <a:lstStyle/>
                    <a:p>
                      <a:pPr algn="ctr"/>
                      <a:r>
                        <a:rPr lang="en-ZA" sz="1900" dirty="0"/>
                        <a:t>x</a:t>
                      </a:r>
                      <a:endParaRPr lang="en-GB" sz="1900" dirty="0"/>
                    </a:p>
                  </a:txBody>
                  <a:tcPr/>
                </a:tc>
                <a:extLst>
                  <a:ext uri="{0D108BD9-81ED-4DB2-BD59-A6C34878D82A}">
                    <a16:rowId xmlns:a16="http://schemas.microsoft.com/office/drawing/2014/main" xmlns="" val="10001"/>
                  </a:ext>
                </a:extLst>
              </a:tr>
              <a:tr h="637743">
                <a:tc>
                  <a:txBody>
                    <a:bodyPr/>
                    <a:lstStyle/>
                    <a:p>
                      <a:pPr algn="l"/>
                      <a:r>
                        <a:rPr lang="en-ZA" sz="1900" dirty="0"/>
                        <a:t>Channelled Valley-Bottom</a:t>
                      </a:r>
                      <a:endParaRPr lang="en-GB" sz="1900" dirty="0"/>
                    </a:p>
                  </a:txBody>
                  <a:tcPr/>
                </a:tc>
                <a:tc>
                  <a:txBody>
                    <a:bodyPr/>
                    <a:lstStyle/>
                    <a:p>
                      <a:pPr algn="ctr"/>
                      <a:endParaRPr lang="en-GB" sz="1900" dirty="0"/>
                    </a:p>
                  </a:txBody>
                  <a:tcPr>
                    <a:solidFill>
                      <a:schemeClr val="bg1">
                        <a:lumMod val="50000"/>
                      </a:schemeClr>
                    </a:solidFill>
                  </a:tcPr>
                </a:tc>
                <a:tc>
                  <a:txBody>
                    <a:bodyPr/>
                    <a:lstStyle/>
                    <a:p>
                      <a:pPr algn="ctr"/>
                      <a:r>
                        <a:rPr lang="en-ZA" sz="1900" dirty="0"/>
                        <a:t>x</a:t>
                      </a:r>
                      <a:endParaRPr lang="en-GB" sz="1900" dirty="0"/>
                    </a:p>
                  </a:txBody>
                  <a:tcPr/>
                </a:tc>
                <a:tc>
                  <a:txBody>
                    <a:bodyPr/>
                    <a:lstStyle/>
                    <a:p>
                      <a:pPr algn="ctr"/>
                      <a:r>
                        <a:rPr lang="en-ZA" sz="1900" dirty="0"/>
                        <a:t>x</a:t>
                      </a:r>
                      <a:endParaRPr lang="en-GB" sz="1900" dirty="0"/>
                    </a:p>
                  </a:txBody>
                  <a:tcPr/>
                </a:tc>
                <a:extLst>
                  <a:ext uri="{0D108BD9-81ED-4DB2-BD59-A6C34878D82A}">
                    <a16:rowId xmlns:a16="http://schemas.microsoft.com/office/drawing/2014/main" xmlns="" val="10002"/>
                  </a:ext>
                </a:extLst>
              </a:tr>
              <a:tr h="660400">
                <a:tc>
                  <a:txBody>
                    <a:bodyPr/>
                    <a:lstStyle/>
                    <a:p>
                      <a:pPr algn="l"/>
                      <a:r>
                        <a:rPr lang="en-ZA" sz="1900" dirty="0" err="1"/>
                        <a:t>Unchannelled</a:t>
                      </a:r>
                      <a:r>
                        <a:rPr lang="en-ZA" sz="1900" baseline="0" dirty="0"/>
                        <a:t> Valley-Bottom</a:t>
                      </a:r>
                      <a:endParaRPr lang="en-GB" sz="1900" dirty="0"/>
                    </a:p>
                  </a:txBody>
                  <a:tcPr/>
                </a:tc>
                <a:tc>
                  <a:txBody>
                    <a:bodyPr/>
                    <a:lstStyle/>
                    <a:p>
                      <a:pPr algn="ctr"/>
                      <a:endParaRPr lang="en-GB" sz="1900" dirty="0"/>
                    </a:p>
                  </a:txBody>
                  <a:tcPr>
                    <a:solidFill>
                      <a:schemeClr val="bg1">
                        <a:lumMod val="50000"/>
                      </a:schemeClr>
                    </a:solidFill>
                  </a:tcPr>
                </a:tc>
                <a:tc>
                  <a:txBody>
                    <a:bodyPr/>
                    <a:lstStyle/>
                    <a:p>
                      <a:pPr algn="ctr"/>
                      <a:r>
                        <a:rPr lang="en-ZA" sz="1900" dirty="0"/>
                        <a:t>x</a:t>
                      </a:r>
                      <a:endParaRPr lang="en-GB" sz="1900" dirty="0"/>
                    </a:p>
                  </a:txBody>
                  <a:tcPr/>
                </a:tc>
                <a:tc>
                  <a:txBody>
                    <a:bodyPr/>
                    <a:lstStyle/>
                    <a:p>
                      <a:pPr algn="ctr"/>
                      <a:r>
                        <a:rPr lang="en-ZA" sz="1900" dirty="0"/>
                        <a:t>x</a:t>
                      </a:r>
                      <a:endParaRPr lang="en-GB" sz="1900" dirty="0"/>
                    </a:p>
                  </a:txBody>
                  <a:tcPr/>
                </a:tc>
                <a:extLst>
                  <a:ext uri="{0D108BD9-81ED-4DB2-BD59-A6C34878D82A}">
                    <a16:rowId xmlns:a16="http://schemas.microsoft.com/office/drawing/2014/main" xmlns="" val="10003"/>
                  </a:ext>
                </a:extLst>
              </a:tr>
              <a:tr h="375920">
                <a:tc>
                  <a:txBody>
                    <a:bodyPr/>
                    <a:lstStyle/>
                    <a:p>
                      <a:pPr algn="l"/>
                      <a:r>
                        <a:rPr lang="en-ZA" sz="1900" dirty="0"/>
                        <a:t>Seep</a:t>
                      </a:r>
                      <a:endParaRPr lang="en-GB" sz="1900" dirty="0"/>
                    </a:p>
                  </a:txBody>
                  <a:tcPr/>
                </a:tc>
                <a:tc>
                  <a:txBody>
                    <a:bodyPr/>
                    <a:lstStyle/>
                    <a:p>
                      <a:pPr algn="ctr"/>
                      <a:endParaRPr lang="en-GB" sz="1900" dirty="0"/>
                    </a:p>
                  </a:txBody>
                  <a:tcPr>
                    <a:solidFill>
                      <a:schemeClr val="bg1">
                        <a:lumMod val="50000"/>
                      </a:schemeClr>
                    </a:solidFill>
                  </a:tcPr>
                </a:tc>
                <a:tc>
                  <a:txBody>
                    <a:bodyPr/>
                    <a:lstStyle/>
                    <a:p>
                      <a:pPr algn="ctr"/>
                      <a:r>
                        <a:rPr lang="en-ZA" sz="1900" dirty="0"/>
                        <a:t>x</a:t>
                      </a:r>
                      <a:endParaRPr lang="en-GB" sz="1900" dirty="0"/>
                    </a:p>
                  </a:txBody>
                  <a:tcPr>
                    <a:solidFill>
                      <a:schemeClr val="accent1">
                        <a:lumMod val="20000"/>
                        <a:lumOff val="80000"/>
                      </a:schemeClr>
                    </a:solidFill>
                  </a:tcPr>
                </a:tc>
                <a:tc>
                  <a:txBody>
                    <a:bodyPr/>
                    <a:lstStyle/>
                    <a:p>
                      <a:pPr algn="ctr"/>
                      <a:r>
                        <a:rPr lang="en-ZA" sz="1900" dirty="0"/>
                        <a:t>x</a:t>
                      </a:r>
                      <a:endParaRPr lang="en-GB" sz="1900" dirty="0"/>
                    </a:p>
                  </a:txBody>
                  <a:tcPr/>
                </a:tc>
                <a:extLst>
                  <a:ext uri="{0D108BD9-81ED-4DB2-BD59-A6C34878D82A}">
                    <a16:rowId xmlns:a16="http://schemas.microsoft.com/office/drawing/2014/main" xmlns="" val="10004"/>
                  </a:ext>
                </a:extLst>
              </a:tr>
              <a:tr h="375920">
                <a:tc>
                  <a:txBody>
                    <a:bodyPr/>
                    <a:lstStyle/>
                    <a:p>
                      <a:pPr algn="l"/>
                      <a:r>
                        <a:rPr lang="en-ZA" sz="1900" dirty="0"/>
                        <a:t>Depression</a:t>
                      </a:r>
                      <a:endParaRPr lang="en-GB" sz="1900" dirty="0"/>
                    </a:p>
                  </a:txBody>
                  <a:tcPr/>
                </a:tc>
                <a:tc>
                  <a:txBody>
                    <a:bodyPr/>
                    <a:lstStyle/>
                    <a:p>
                      <a:pPr algn="ctr"/>
                      <a:endParaRPr lang="en-GB" sz="1900" dirty="0"/>
                    </a:p>
                  </a:txBody>
                  <a:tcPr>
                    <a:solidFill>
                      <a:schemeClr val="bg1">
                        <a:lumMod val="50000"/>
                      </a:schemeClr>
                    </a:solidFill>
                  </a:tcPr>
                </a:tc>
                <a:tc>
                  <a:txBody>
                    <a:bodyPr/>
                    <a:lstStyle/>
                    <a:p>
                      <a:pPr algn="ctr"/>
                      <a:r>
                        <a:rPr lang="en-ZA" sz="1900" dirty="0"/>
                        <a:t>x</a:t>
                      </a:r>
                      <a:endParaRPr lang="en-GB" sz="1900" dirty="0"/>
                    </a:p>
                  </a:txBody>
                  <a:tcPr>
                    <a:solidFill>
                      <a:schemeClr val="accent1">
                        <a:lumMod val="20000"/>
                        <a:lumOff val="80000"/>
                      </a:schemeClr>
                    </a:solidFill>
                  </a:tcPr>
                </a:tc>
                <a:tc>
                  <a:txBody>
                    <a:bodyPr/>
                    <a:lstStyle/>
                    <a:p>
                      <a:pPr algn="ctr"/>
                      <a:r>
                        <a:rPr lang="en-ZA" sz="1900" dirty="0"/>
                        <a:t>x</a:t>
                      </a:r>
                      <a:endParaRPr lang="en-GB" sz="1900" dirty="0"/>
                    </a:p>
                  </a:txBody>
                  <a:tcPr/>
                </a:tc>
                <a:extLst>
                  <a:ext uri="{0D108BD9-81ED-4DB2-BD59-A6C34878D82A}">
                    <a16:rowId xmlns:a16="http://schemas.microsoft.com/office/drawing/2014/main" xmlns="" val="10005"/>
                  </a:ext>
                </a:extLst>
              </a:tr>
              <a:tr h="375920">
                <a:tc>
                  <a:txBody>
                    <a:bodyPr/>
                    <a:lstStyle/>
                    <a:p>
                      <a:pPr algn="l"/>
                      <a:r>
                        <a:rPr lang="en-ZA" sz="1900" dirty="0"/>
                        <a:t>Flat</a:t>
                      </a:r>
                      <a:endParaRPr lang="en-GB" sz="1900" dirty="0"/>
                    </a:p>
                  </a:txBody>
                  <a:tcPr/>
                </a:tc>
                <a:tc>
                  <a:txBody>
                    <a:bodyPr/>
                    <a:lstStyle/>
                    <a:p>
                      <a:pPr algn="ctr"/>
                      <a:endParaRPr lang="en-GB" sz="1900" dirty="0"/>
                    </a:p>
                  </a:txBody>
                  <a:tcPr>
                    <a:solidFill>
                      <a:schemeClr val="bg1">
                        <a:lumMod val="50000"/>
                      </a:schemeClr>
                    </a:solidFill>
                  </a:tcPr>
                </a:tc>
                <a:tc>
                  <a:txBody>
                    <a:bodyPr/>
                    <a:lstStyle/>
                    <a:p>
                      <a:pPr algn="ctr"/>
                      <a:r>
                        <a:rPr lang="en-ZA" sz="1900" dirty="0"/>
                        <a:t>x</a:t>
                      </a:r>
                      <a:endParaRPr lang="en-GB" sz="1900" dirty="0"/>
                    </a:p>
                  </a:txBody>
                  <a:tcPr>
                    <a:solidFill>
                      <a:schemeClr val="accent1">
                        <a:lumMod val="20000"/>
                        <a:lumOff val="80000"/>
                      </a:schemeClr>
                    </a:solidFill>
                  </a:tcPr>
                </a:tc>
                <a:tc>
                  <a:txBody>
                    <a:bodyPr/>
                    <a:lstStyle/>
                    <a:p>
                      <a:pPr algn="ctr"/>
                      <a:r>
                        <a:rPr lang="en-ZA" sz="1900" dirty="0"/>
                        <a:t>x</a:t>
                      </a:r>
                      <a:endParaRPr lang="en-GB" sz="1900" dirty="0"/>
                    </a:p>
                  </a:txBody>
                  <a:tcPr/>
                </a:tc>
                <a:extLst>
                  <a:ext uri="{0D108BD9-81ED-4DB2-BD59-A6C34878D82A}">
                    <a16:rowId xmlns:a16="http://schemas.microsoft.com/office/drawing/2014/main" xmlns="" val="10006"/>
                  </a:ext>
                </a:extLst>
              </a:tr>
            </a:tbl>
          </a:graphicData>
        </a:graphic>
      </p:graphicFrame>
      <p:sp>
        <p:nvSpPr>
          <p:cNvPr id="7" name="TextBox 6"/>
          <p:cNvSpPr txBox="1"/>
          <p:nvPr/>
        </p:nvSpPr>
        <p:spPr>
          <a:xfrm>
            <a:off x="4415386" y="608779"/>
            <a:ext cx="1644103" cy="461665"/>
          </a:xfrm>
          <a:prstGeom prst="rect">
            <a:avLst/>
          </a:prstGeom>
          <a:noFill/>
          <a:ln>
            <a:solidFill>
              <a:schemeClr val="accent1"/>
            </a:solidFill>
          </a:ln>
        </p:spPr>
        <p:txBody>
          <a:bodyPr wrap="square" rtlCol="0">
            <a:spAutoFit/>
          </a:bodyPr>
          <a:lstStyle/>
          <a:p>
            <a:pPr algn="ctr" defTabSz="457189" eaLnBrk="0" fontAlgn="base" hangingPunct="0">
              <a:spcBef>
                <a:spcPct val="0"/>
              </a:spcBef>
              <a:spcAft>
                <a:spcPct val="0"/>
              </a:spcAft>
            </a:pPr>
            <a:r>
              <a:rPr lang="en-ZA" sz="2400" b="1" dirty="0">
                <a:solidFill>
                  <a:srgbClr val="1F497D">
                    <a:lumMod val="60000"/>
                    <a:lumOff val="40000"/>
                  </a:srgbClr>
                </a:solidFill>
                <a:latin typeface="Arial" panose="020B0604020202020204" pitchFamily="34" charset="0"/>
                <a:ea typeface="MS PGothic" panose="020B0600070205080204" pitchFamily="34" charset="-128"/>
              </a:rPr>
              <a:t>Quantity</a:t>
            </a:r>
            <a:endParaRPr lang="en-GB" sz="2400" dirty="0">
              <a:solidFill>
                <a:prstClr val="black"/>
              </a:solidFill>
              <a:latin typeface="Arial" panose="020B0604020202020204" pitchFamily="34" charset="0"/>
              <a:ea typeface="MS PGothic" panose="020B0600070205080204" pitchFamily="34" charset="-128"/>
            </a:endParaRPr>
          </a:p>
        </p:txBody>
      </p:sp>
      <p:sp>
        <p:nvSpPr>
          <p:cNvPr id="9" name="Rectangle 8">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89" eaLnBrk="0" fontAlgn="base" hangingPunct="0">
              <a:spcBef>
                <a:spcPct val="0"/>
              </a:spcBef>
              <a:spcAft>
                <a:spcPct val="0"/>
              </a:spcAft>
            </a:pPr>
            <a:endParaRPr lang="en-GB" sz="2400">
              <a:solidFill>
                <a:prstClr val="white"/>
              </a:solidFill>
            </a:endParaRPr>
          </a:p>
        </p:txBody>
      </p:sp>
      <p:sp>
        <p:nvSpPr>
          <p:cNvPr id="10" name="Title 1">
            <a:extLst>
              <a:ext uri="{FF2B5EF4-FFF2-40B4-BE49-F238E27FC236}">
                <a16:creationId xmlns:a16="http://schemas.microsoft.com/office/drawing/2014/main" xmlns="" id="{D2F84E0C-E16E-4241-AB20-166B197952F0}"/>
              </a:ext>
            </a:extLst>
          </p:cNvPr>
          <p:cNvSpPr txBox="1">
            <a:spLocks/>
          </p:cNvSpPr>
          <p:nvPr/>
        </p:nvSpPr>
        <p:spPr>
          <a:xfrm>
            <a:off x="-23768" y="0"/>
            <a:ext cx="9167768" cy="608776"/>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ZA" sz="2400" b="1" dirty="0">
                <a:solidFill>
                  <a:prstClr val="white"/>
                </a:solidFill>
              </a:rPr>
              <a:t>Characteristics of different Wetland Types</a:t>
            </a:r>
            <a:endParaRPr lang="en-GB" sz="2400" b="1" dirty="0">
              <a:solidFill>
                <a:prstClr val="white"/>
              </a:solidFill>
            </a:endParaRPr>
          </a:p>
        </p:txBody>
      </p:sp>
      <p:cxnSp>
        <p:nvCxnSpPr>
          <p:cNvPr id="3" name="Straight Arrow Connector 2"/>
          <p:cNvCxnSpPr/>
          <p:nvPr/>
        </p:nvCxnSpPr>
        <p:spPr>
          <a:xfrm>
            <a:off x="4023361" y="5322483"/>
            <a:ext cx="0" cy="406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210563" y="5739962"/>
            <a:ext cx="1625601" cy="584775"/>
          </a:xfrm>
          <a:prstGeom prst="rect">
            <a:avLst/>
          </a:prstGeom>
          <a:noFill/>
        </p:spPr>
        <p:txBody>
          <a:bodyPr wrap="square" rtlCol="0">
            <a:spAutoFit/>
          </a:bodyPr>
          <a:lstStyle/>
          <a:p>
            <a:pPr algn="ctr" defTabSz="457189" eaLnBrk="0" fontAlgn="base" hangingPunct="0">
              <a:spcBef>
                <a:spcPct val="0"/>
              </a:spcBef>
              <a:spcAft>
                <a:spcPct val="0"/>
              </a:spcAft>
            </a:pPr>
            <a:r>
              <a:rPr lang="en-ZA" sz="1600" b="1" dirty="0">
                <a:solidFill>
                  <a:prstClr val="black"/>
                </a:solidFill>
                <a:latin typeface="Arial" panose="020B0604020202020204" pitchFamily="34" charset="0"/>
                <a:ea typeface="MS PGothic" panose="020B0600070205080204" pitchFamily="34" charset="-128"/>
              </a:rPr>
              <a:t>Maintain high flow events</a:t>
            </a:r>
            <a:endParaRPr lang="en-GB" sz="1600" b="1" dirty="0">
              <a:solidFill>
                <a:prstClr val="black"/>
              </a:solidFill>
              <a:latin typeface="Arial" panose="020B0604020202020204" pitchFamily="34" charset="0"/>
              <a:ea typeface="MS PGothic" panose="020B0600070205080204" pitchFamily="34" charset="-128"/>
            </a:endParaRPr>
          </a:p>
        </p:txBody>
      </p:sp>
      <p:sp>
        <p:nvSpPr>
          <p:cNvPr id="11" name="TextBox 10"/>
          <p:cNvSpPr txBox="1"/>
          <p:nvPr/>
        </p:nvSpPr>
        <p:spPr>
          <a:xfrm>
            <a:off x="6380391" y="5658819"/>
            <a:ext cx="1483359" cy="584775"/>
          </a:xfrm>
          <a:prstGeom prst="rect">
            <a:avLst/>
          </a:prstGeom>
          <a:noFill/>
        </p:spPr>
        <p:txBody>
          <a:bodyPr wrap="square" rtlCol="0">
            <a:spAutoFit/>
          </a:bodyPr>
          <a:lstStyle/>
          <a:p>
            <a:pPr algn="ctr" defTabSz="457189" eaLnBrk="0" fontAlgn="base" hangingPunct="0">
              <a:spcBef>
                <a:spcPct val="0"/>
              </a:spcBef>
              <a:spcAft>
                <a:spcPct val="0"/>
              </a:spcAft>
            </a:pPr>
            <a:r>
              <a:rPr lang="en-ZA" sz="1600" b="1" dirty="0">
                <a:solidFill>
                  <a:prstClr val="black"/>
                </a:solidFill>
                <a:latin typeface="Arial" panose="020B0604020202020204" pitchFamily="34" charset="0"/>
                <a:ea typeface="MS PGothic" panose="020B0600070205080204" pitchFamily="34" charset="-128"/>
              </a:rPr>
              <a:t>Maintain water levels</a:t>
            </a:r>
            <a:endParaRPr lang="en-GB" sz="1600" b="1" dirty="0">
              <a:solidFill>
                <a:prstClr val="black"/>
              </a:solidFill>
              <a:latin typeface="Arial" panose="020B0604020202020204" pitchFamily="34" charset="0"/>
              <a:ea typeface="MS PGothic" panose="020B0600070205080204" pitchFamily="34" charset="-128"/>
            </a:endParaRPr>
          </a:p>
        </p:txBody>
      </p:sp>
      <p:sp>
        <p:nvSpPr>
          <p:cNvPr id="8" name="Right Brace 7"/>
          <p:cNvSpPr/>
          <p:nvPr/>
        </p:nvSpPr>
        <p:spPr>
          <a:xfrm rot="5400000">
            <a:off x="6953702" y="3602099"/>
            <a:ext cx="254443" cy="371736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189" eaLnBrk="0" fontAlgn="base" hangingPunct="0">
              <a:spcBef>
                <a:spcPct val="0"/>
              </a:spcBef>
              <a:spcAft>
                <a:spcPct val="0"/>
              </a:spcAft>
            </a:pPr>
            <a:endParaRPr lang="en-GB" sz="2400">
              <a:solidFill>
                <a:prstClr val="black"/>
              </a:solidFill>
            </a:endParaRPr>
          </a:p>
        </p:txBody>
      </p:sp>
      <p:sp>
        <p:nvSpPr>
          <p:cNvPr id="13" name="Rectangle 12"/>
          <p:cNvSpPr/>
          <p:nvPr/>
        </p:nvSpPr>
        <p:spPr>
          <a:xfrm>
            <a:off x="3631342" y="1372533"/>
            <a:ext cx="784043" cy="338554"/>
          </a:xfrm>
          <a:prstGeom prst="rect">
            <a:avLst/>
          </a:prstGeom>
        </p:spPr>
        <p:txBody>
          <a:bodyPr wrap="square">
            <a:spAutoFit/>
          </a:bodyPr>
          <a:lstStyle/>
          <a:p>
            <a:pPr defTabSz="457189" eaLnBrk="0" fontAlgn="base" hangingPunct="0">
              <a:spcBef>
                <a:spcPct val="0"/>
              </a:spcBef>
              <a:spcAft>
                <a:spcPct val="0"/>
              </a:spcAft>
            </a:pPr>
            <a:r>
              <a:rPr lang="en-ZA" sz="1600" b="1" dirty="0">
                <a:solidFill>
                  <a:prstClr val="black"/>
                </a:solidFill>
                <a:latin typeface="Arial" panose="020B0604020202020204" pitchFamily="34" charset="0"/>
                <a:ea typeface="MS PGothic" panose="020B0600070205080204" pitchFamily="34" charset="-128"/>
              </a:rPr>
              <a:t>Flow</a:t>
            </a:r>
            <a:endParaRPr lang="en-GB" sz="1600" b="1" dirty="0">
              <a:solidFill>
                <a:prstClr val="black"/>
              </a:solidFill>
              <a:latin typeface="Arial" panose="020B0604020202020204" pitchFamily="34" charset="0"/>
              <a:ea typeface="MS PGothic" panose="020B0600070205080204" pitchFamily="34" charset="-128"/>
            </a:endParaRPr>
          </a:p>
        </p:txBody>
      </p:sp>
      <p:sp>
        <p:nvSpPr>
          <p:cNvPr id="14" name="Rectangle 13"/>
          <p:cNvSpPr/>
          <p:nvPr/>
        </p:nvSpPr>
        <p:spPr>
          <a:xfrm>
            <a:off x="5537897" y="1372532"/>
            <a:ext cx="3191664" cy="584775"/>
          </a:xfrm>
          <a:prstGeom prst="rect">
            <a:avLst/>
          </a:prstGeom>
        </p:spPr>
        <p:txBody>
          <a:bodyPr wrap="square">
            <a:spAutoFit/>
          </a:bodyPr>
          <a:lstStyle/>
          <a:p>
            <a:pPr algn="ctr" defTabSz="457189" eaLnBrk="0" fontAlgn="base" hangingPunct="0">
              <a:spcBef>
                <a:spcPct val="0"/>
              </a:spcBef>
              <a:spcAft>
                <a:spcPct val="0"/>
              </a:spcAft>
            </a:pPr>
            <a:r>
              <a:rPr lang="en-ZA" sz="1600" b="1" dirty="0">
                <a:solidFill>
                  <a:prstClr val="black"/>
                </a:solidFill>
                <a:latin typeface="Arial" panose="020B0604020202020204" pitchFamily="34" charset="0"/>
                <a:ea typeface="MS PGothic" panose="020B0600070205080204" pitchFamily="34" charset="-128"/>
              </a:rPr>
              <a:t>Water retention &amp; distribution (Hydroperiod)</a:t>
            </a:r>
            <a:endParaRPr lang="en-GB" sz="1600" b="1" dirty="0">
              <a:solidFill>
                <a:prstClr val="black"/>
              </a:solidFill>
              <a:latin typeface="Arial" panose="020B0604020202020204" pitchFamily="34" charset="0"/>
              <a:ea typeface="MS PGothic" panose="020B0600070205080204" pitchFamily="34" charset="-128"/>
            </a:endParaRPr>
          </a:p>
        </p:txBody>
      </p:sp>
      <p:cxnSp>
        <p:nvCxnSpPr>
          <p:cNvPr id="16" name="Elbow Connector 15"/>
          <p:cNvCxnSpPr>
            <a:stCxn id="7" idx="2"/>
            <a:endCxn id="13" idx="0"/>
          </p:cNvCxnSpPr>
          <p:nvPr/>
        </p:nvCxnSpPr>
        <p:spPr>
          <a:xfrm rot="5400000">
            <a:off x="4479355" y="614451"/>
            <a:ext cx="302090" cy="1214074"/>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Elbow Connector 16"/>
          <p:cNvCxnSpPr>
            <a:cxnSpLocks/>
            <a:stCxn id="7" idx="2"/>
            <a:endCxn id="14" idx="0"/>
          </p:cNvCxnSpPr>
          <p:nvPr/>
        </p:nvCxnSpPr>
        <p:spPr>
          <a:xfrm rot="16200000" flipH="1">
            <a:off x="6034539" y="273342"/>
            <a:ext cx="302088" cy="1896291"/>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852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6170" y="1730575"/>
            <a:ext cx="7377830" cy="614710"/>
          </a:xfrm>
        </p:spPr>
        <p:txBody>
          <a:bodyPr anchor="t" anchorCtr="0"/>
          <a:lstStyle/>
          <a:p>
            <a:pPr algn="l"/>
            <a:r>
              <a:rPr lang="en-ZA" sz="3200" b="1" dirty="0">
                <a:solidFill>
                  <a:schemeClr val="bg2">
                    <a:lumMod val="25000"/>
                  </a:schemeClr>
                </a:solidFill>
                <a:latin typeface="+mn-lt"/>
                <a:ea typeface="ＭＳ Ｐゴシック" pitchFamily="34" charset="-128"/>
                <a:cs typeface="+mn-cs"/>
              </a:rPr>
              <a:t>Resource Units (RUs) and Nodes</a:t>
            </a:r>
          </a:p>
        </p:txBody>
      </p:sp>
      <p:sp>
        <p:nvSpPr>
          <p:cNvPr id="3" name="Content Placeholder 2"/>
          <p:cNvSpPr>
            <a:spLocks noGrp="1"/>
          </p:cNvSpPr>
          <p:nvPr>
            <p:ph sz="half" idx="1"/>
          </p:nvPr>
        </p:nvSpPr>
        <p:spPr>
          <a:xfrm>
            <a:off x="4648200" y="2547155"/>
            <a:ext cx="4495800" cy="3646502"/>
          </a:xfrm>
          <a:solidFill>
            <a:schemeClr val="bg2"/>
          </a:solidFill>
        </p:spPr>
        <p:txBody>
          <a:bodyPr/>
          <a:lstStyle/>
          <a:p>
            <a:pPr marL="342900" lvl="1" indent="-342900">
              <a:buFont typeface="Arial" panose="020B0604020202020204" pitchFamily="34" charset="0"/>
              <a:buChar char="•"/>
            </a:pPr>
            <a:r>
              <a:rPr lang="en-ZA" b="1" dirty="0">
                <a:solidFill>
                  <a:srgbClr val="0070C0"/>
                </a:solidFill>
              </a:rPr>
              <a:t>Nodes</a:t>
            </a:r>
            <a:r>
              <a:rPr lang="en-ZA" dirty="0"/>
              <a:t> are locations of interest (points) in a water resource (rivers, dams, wetlands, estuaries)</a:t>
            </a:r>
          </a:p>
          <a:p>
            <a:pPr marL="342900" lvl="1" indent="-342900">
              <a:buFont typeface="Arial" panose="020B0604020202020204" pitchFamily="34" charset="0"/>
              <a:buChar char="•"/>
            </a:pPr>
            <a:r>
              <a:rPr lang="en-ZA" dirty="0"/>
              <a:t>Are sited using:</a:t>
            </a:r>
          </a:p>
          <a:p>
            <a:pPr lvl="1"/>
            <a:r>
              <a:rPr lang="en-ZA" sz="2000" dirty="0"/>
              <a:t>Water infrastructure </a:t>
            </a:r>
          </a:p>
          <a:p>
            <a:pPr lvl="1"/>
            <a:r>
              <a:rPr lang="en-ZA" sz="2000" dirty="0"/>
              <a:t>Aquatic ecosystem attributes </a:t>
            </a:r>
          </a:p>
          <a:p>
            <a:pPr marL="342900" lvl="1" indent="-342900">
              <a:buFont typeface="Arial" panose="020B0604020202020204" pitchFamily="34" charset="0"/>
              <a:buChar char="•"/>
            </a:pPr>
            <a:r>
              <a:rPr lang="en-ZA" dirty="0"/>
              <a:t>Are used to allocate water for environment and development</a:t>
            </a:r>
          </a:p>
        </p:txBody>
      </p:sp>
      <p:sp>
        <p:nvSpPr>
          <p:cNvPr id="4" name="Content Placeholder 3"/>
          <p:cNvSpPr>
            <a:spLocks noGrp="1"/>
          </p:cNvSpPr>
          <p:nvPr>
            <p:ph sz="half" idx="2"/>
          </p:nvPr>
        </p:nvSpPr>
        <p:spPr>
          <a:xfrm>
            <a:off x="0" y="2540609"/>
            <a:ext cx="4495800" cy="3648977"/>
          </a:xfrm>
          <a:solidFill>
            <a:schemeClr val="bg2"/>
          </a:solidFill>
        </p:spPr>
        <p:txBody>
          <a:bodyPr/>
          <a:lstStyle/>
          <a:p>
            <a:r>
              <a:rPr lang="en-ZA" sz="2400" b="1" dirty="0">
                <a:solidFill>
                  <a:srgbClr val="0070C0"/>
                </a:solidFill>
              </a:rPr>
              <a:t>Resource units (RUs) </a:t>
            </a:r>
            <a:r>
              <a:rPr lang="en-ZA" sz="2400" dirty="0"/>
              <a:t>are grouped areas e.g. river basins,  deemed similar in terms of various characteristics</a:t>
            </a:r>
          </a:p>
          <a:p>
            <a:r>
              <a:rPr lang="en-ZA" sz="2400" dirty="0"/>
              <a:t>Are used to transfer information between catchments</a:t>
            </a:r>
          </a:p>
          <a:p>
            <a:r>
              <a:rPr lang="en-ZA" sz="2400" dirty="0"/>
              <a:t>Groundwater </a:t>
            </a:r>
          </a:p>
          <a:p>
            <a:endParaRPr lang="en-ZA" dirty="0"/>
          </a:p>
        </p:txBody>
      </p:sp>
      <p:sp>
        <p:nvSpPr>
          <p:cNvPr id="5" name="Title 1">
            <a:extLst>
              <a:ext uri="{FF2B5EF4-FFF2-40B4-BE49-F238E27FC236}">
                <a16:creationId xmlns:a16="http://schemas.microsoft.com/office/drawing/2014/main" xmlns="" id="{013FD4E0-7263-4819-AE10-13365C4C5A7F}"/>
              </a:ext>
            </a:extLst>
          </p:cNvPr>
          <p:cNvSpPr txBox="1">
            <a:spLocks/>
          </p:cNvSpPr>
          <p:nvPr/>
        </p:nvSpPr>
        <p:spPr>
          <a:xfrm>
            <a:off x="1691637" y="126206"/>
            <a:ext cx="7126941" cy="1063401"/>
          </a:xfrm>
          <a:prstGeom prst="rect">
            <a:avLst/>
          </a:prstGeom>
          <a:solidFill>
            <a:schemeClr val="accent1">
              <a:lumMod val="20000"/>
              <a:lumOff val="80000"/>
            </a:schemeClr>
          </a:solidFill>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ZA" sz="3200" b="1" dirty="0">
                <a:solidFill>
                  <a:schemeClr val="bg2">
                    <a:lumMod val="25000"/>
                  </a:schemeClr>
                </a:solidFill>
                <a:latin typeface="+mn-lt"/>
                <a:ea typeface="ＭＳ Ｐゴシック" pitchFamily="34" charset="-128"/>
                <a:cs typeface="+mn-cs"/>
              </a:rPr>
              <a:t>Task 3: Determine Water Resource Class</a:t>
            </a:r>
            <a:br>
              <a:rPr lang="en-ZA" sz="3200" b="1" dirty="0">
                <a:solidFill>
                  <a:schemeClr val="bg2">
                    <a:lumMod val="25000"/>
                  </a:schemeClr>
                </a:solidFill>
                <a:latin typeface="+mn-lt"/>
                <a:ea typeface="ＭＳ Ｐゴシック" pitchFamily="34" charset="-128"/>
                <a:cs typeface="+mn-cs"/>
              </a:rPr>
            </a:br>
            <a:r>
              <a:rPr lang="en-ZA" sz="3200" b="1" i="1" dirty="0">
                <a:solidFill>
                  <a:schemeClr val="bg2">
                    <a:lumMod val="25000"/>
                  </a:schemeClr>
                </a:solidFill>
                <a:latin typeface="+mn-lt"/>
                <a:ea typeface="ＭＳ Ｐゴシック" pitchFamily="34" charset="-128"/>
                <a:cs typeface="+mn-cs"/>
              </a:rPr>
              <a:t>Scenario analysis process</a:t>
            </a:r>
          </a:p>
        </p:txBody>
      </p:sp>
    </p:spTree>
    <p:extLst>
      <p:ext uri="{BB962C8B-B14F-4D97-AF65-F5344CB8AC3E}">
        <p14:creationId xmlns:p14="http://schemas.microsoft.com/office/powerpoint/2010/main" val="10907514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B57E361-9955-4432-BB80-9323D0D93CE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89" eaLnBrk="0" fontAlgn="base" hangingPunct="0">
              <a:spcBef>
                <a:spcPct val="0"/>
              </a:spcBef>
              <a:spcAft>
                <a:spcPct val="0"/>
              </a:spcAft>
            </a:pPr>
            <a:r>
              <a:rPr lang="en-ZA" sz="2400" b="1" dirty="0">
                <a:solidFill>
                  <a:prstClr val="white"/>
                </a:solidFill>
              </a:rPr>
              <a:t>DEPRESSION vs FLOODPLAIN Wetland</a:t>
            </a:r>
            <a:endParaRPr lang="en-GB" sz="2400" b="1" dirty="0">
              <a:solidFill>
                <a:prstClr val="white"/>
              </a:solidFill>
            </a:endParaRPr>
          </a:p>
        </p:txBody>
      </p:sp>
      <p:pic>
        <p:nvPicPr>
          <p:cNvPr id="10" name="Picture 9">
            <a:extLst>
              <a:ext uri="{FF2B5EF4-FFF2-40B4-BE49-F238E27FC236}">
                <a16:creationId xmlns:a16="http://schemas.microsoft.com/office/drawing/2014/main" xmlns="" id="{9519F78B-7685-41C1-9977-CF99E0612824}"/>
              </a:ext>
            </a:extLst>
          </p:cNvPr>
          <p:cNvPicPr/>
          <p:nvPr/>
        </p:nvPicPr>
        <p:blipFill rotWithShape="1">
          <a:blip r:embed="rId2" cstate="print">
            <a:extLst>
              <a:ext uri="{28A0092B-C50C-407E-A947-70E740481C1C}">
                <a14:useLocalDpi xmlns:a14="http://schemas.microsoft.com/office/drawing/2010/main" val="0"/>
              </a:ext>
            </a:extLst>
          </a:blip>
          <a:srcRect l="7623" b="-1315"/>
          <a:stretch/>
        </p:blipFill>
        <p:spPr bwMode="auto">
          <a:xfrm>
            <a:off x="309184" y="696728"/>
            <a:ext cx="8104611" cy="55659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168021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EC206B6-872B-4F25-AA19-C2350D22D3BF}"/>
              </a:ext>
            </a:extLst>
          </p:cNvPr>
          <p:cNvPicPr/>
          <p:nvPr/>
        </p:nvPicPr>
        <p:blipFill rotWithShape="1">
          <a:blip r:embed="rId2" cstate="print">
            <a:extLst>
              <a:ext uri="{28A0092B-C50C-407E-A947-70E740481C1C}">
                <a14:useLocalDpi xmlns:a14="http://schemas.microsoft.com/office/drawing/2010/main" val="0"/>
              </a:ext>
            </a:extLst>
          </a:blip>
          <a:srcRect l="7776" t="-1" b="-1"/>
          <a:stretch/>
        </p:blipFill>
        <p:spPr bwMode="auto">
          <a:xfrm>
            <a:off x="670614" y="693842"/>
            <a:ext cx="7802771" cy="5621438"/>
          </a:xfrm>
          <a:prstGeom prst="rect">
            <a:avLst/>
          </a:prstGeom>
          <a:noFill/>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xmlns="" id="{1CE2B904-CA6E-47C1-9C03-9EBDFB3218D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89" eaLnBrk="0" fontAlgn="base" hangingPunct="0">
              <a:spcBef>
                <a:spcPct val="0"/>
              </a:spcBef>
              <a:spcAft>
                <a:spcPct val="0"/>
              </a:spcAft>
            </a:pPr>
            <a:r>
              <a:rPr lang="en-ZA" sz="2400" b="1" dirty="0">
                <a:solidFill>
                  <a:prstClr val="white"/>
                </a:solidFill>
              </a:rPr>
              <a:t>DEPRESSION vs FLOODPLAIN Wetland</a:t>
            </a:r>
            <a:endParaRPr lang="en-GB" sz="2400" b="1" dirty="0">
              <a:solidFill>
                <a:prstClr val="white"/>
              </a:solidFill>
            </a:endParaRPr>
          </a:p>
        </p:txBody>
      </p:sp>
    </p:spTree>
    <p:extLst>
      <p:ext uri="{BB962C8B-B14F-4D97-AF65-F5344CB8AC3E}">
        <p14:creationId xmlns:p14="http://schemas.microsoft.com/office/powerpoint/2010/main" val="33441616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89" eaLnBrk="0" fontAlgn="base" hangingPunct="0">
              <a:spcBef>
                <a:spcPct val="0"/>
              </a:spcBef>
              <a:spcAft>
                <a:spcPct val="0"/>
              </a:spcAft>
            </a:pPr>
            <a:r>
              <a:rPr lang="en-ZA" sz="2400" b="1" dirty="0">
                <a:solidFill>
                  <a:prstClr val="white"/>
                </a:solidFill>
              </a:rPr>
              <a:t>Example of DEPRESSION vs FLOODPLAIN wetland RQO</a:t>
            </a:r>
            <a:endParaRPr lang="en-GB" sz="2400" b="1" dirty="0">
              <a:solidFill>
                <a:prstClr val="white"/>
              </a:solidFill>
            </a:endParaRPr>
          </a:p>
        </p:txBody>
      </p:sp>
      <p:graphicFrame>
        <p:nvGraphicFramePr>
          <p:cNvPr id="5" name="Table 4">
            <a:extLst>
              <a:ext uri="{FF2B5EF4-FFF2-40B4-BE49-F238E27FC236}">
                <a16:creationId xmlns:a16="http://schemas.microsoft.com/office/drawing/2014/main" xmlns="" id="{94FFBA6A-B504-4EFC-8517-58FA252C8BCB}"/>
              </a:ext>
            </a:extLst>
          </p:cNvPr>
          <p:cNvGraphicFramePr>
            <a:graphicFrameLocks noGrp="1"/>
          </p:cNvGraphicFramePr>
          <p:nvPr>
            <p:extLst>
              <p:ext uri="{D42A27DB-BD31-4B8C-83A1-F6EECF244321}">
                <p14:modId xmlns:p14="http://schemas.microsoft.com/office/powerpoint/2010/main" val="2495702559"/>
              </p:ext>
            </p:extLst>
          </p:nvPr>
        </p:nvGraphicFramePr>
        <p:xfrm>
          <a:off x="210509" y="930943"/>
          <a:ext cx="8173308" cy="2176272"/>
        </p:xfrm>
        <a:graphic>
          <a:graphicData uri="http://schemas.openxmlformats.org/drawingml/2006/table">
            <a:tbl>
              <a:tblPr firstRow="1">
                <a:tableStyleId>{5C22544A-7EE6-4342-B048-85BDC9FD1C3A}</a:tableStyleId>
              </a:tblPr>
              <a:tblGrid>
                <a:gridCol w="769975">
                  <a:extLst>
                    <a:ext uri="{9D8B030D-6E8A-4147-A177-3AD203B41FA5}">
                      <a16:colId xmlns:a16="http://schemas.microsoft.com/office/drawing/2014/main" xmlns="" val="712320153"/>
                    </a:ext>
                  </a:extLst>
                </a:gridCol>
                <a:gridCol w="404505">
                  <a:extLst>
                    <a:ext uri="{9D8B030D-6E8A-4147-A177-3AD203B41FA5}">
                      <a16:colId xmlns:a16="http://schemas.microsoft.com/office/drawing/2014/main" xmlns="" val="464664214"/>
                    </a:ext>
                  </a:extLst>
                </a:gridCol>
                <a:gridCol w="404505">
                  <a:extLst>
                    <a:ext uri="{9D8B030D-6E8A-4147-A177-3AD203B41FA5}">
                      <a16:colId xmlns:a16="http://schemas.microsoft.com/office/drawing/2014/main" xmlns="" val="2615532106"/>
                    </a:ext>
                  </a:extLst>
                </a:gridCol>
                <a:gridCol w="637942">
                  <a:extLst>
                    <a:ext uri="{9D8B030D-6E8A-4147-A177-3AD203B41FA5}">
                      <a16:colId xmlns:a16="http://schemas.microsoft.com/office/drawing/2014/main" xmlns="" val="1469967378"/>
                    </a:ext>
                  </a:extLst>
                </a:gridCol>
                <a:gridCol w="454219">
                  <a:extLst>
                    <a:ext uri="{9D8B030D-6E8A-4147-A177-3AD203B41FA5}">
                      <a16:colId xmlns:a16="http://schemas.microsoft.com/office/drawing/2014/main" xmlns="" val="281870051"/>
                    </a:ext>
                  </a:extLst>
                </a:gridCol>
                <a:gridCol w="768558">
                  <a:extLst>
                    <a:ext uri="{9D8B030D-6E8A-4147-A177-3AD203B41FA5}">
                      <a16:colId xmlns:a16="http://schemas.microsoft.com/office/drawing/2014/main" xmlns="" val="2126040670"/>
                    </a:ext>
                  </a:extLst>
                </a:gridCol>
                <a:gridCol w="645489">
                  <a:extLst>
                    <a:ext uri="{9D8B030D-6E8A-4147-A177-3AD203B41FA5}">
                      <a16:colId xmlns:a16="http://schemas.microsoft.com/office/drawing/2014/main" xmlns="" val="463218634"/>
                    </a:ext>
                  </a:extLst>
                </a:gridCol>
                <a:gridCol w="1670918">
                  <a:extLst>
                    <a:ext uri="{9D8B030D-6E8A-4147-A177-3AD203B41FA5}">
                      <a16:colId xmlns:a16="http://schemas.microsoft.com/office/drawing/2014/main" xmlns="" val="1184327977"/>
                    </a:ext>
                  </a:extLst>
                </a:gridCol>
                <a:gridCol w="1061657">
                  <a:extLst>
                    <a:ext uri="{9D8B030D-6E8A-4147-A177-3AD203B41FA5}">
                      <a16:colId xmlns:a16="http://schemas.microsoft.com/office/drawing/2014/main" xmlns="" val="3173472630"/>
                    </a:ext>
                  </a:extLst>
                </a:gridCol>
                <a:gridCol w="1355540">
                  <a:extLst>
                    <a:ext uri="{9D8B030D-6E8A-4147-A177-3AD203B41FA5}">
                      <a16:colId xmlns:a16="http://schemas.microsoft.com/office/drawing/2014/main" xmlns="" val="187051822"/>
                    </a:ext>
                  </a:extLst>
                </a:gridCol>
              </a:tblGrid>
              <a:tr h="0">
                <a:tc>
                  <a:txBody>
                    <a:bodyPr/>
                    <a:lstStyle/>
                    <a:p>
                      <a:pPr marL="0" marR="0">
                        <a:lnSpc>
                          <a:spcPct val="105000"/>
                        </a:lnSpc>
                        <a:spcBef>
                          <a:spcPts val="300"/>
                        </a:spcBef>
                        <a:spcAft>
                          <a:spcPts val="0"/>
                        </a:spcAft>
                      </a:pPr>
                      <a:r>
                        <a:rPr lang="en-ZA" sz="85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IUA</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5000"/>
                        </a:lnSpc>
                        <a:spcBef>
                          <a:spcPts val="300"/>
                        </a:spcBef>
                        <a:spcAft>
                          <a:spcPts val="0"/>
                        </a:spcAft>
                      </a:pPr>
                      <a:r>
                        <a:rPr lang="en-ZA" sz="85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Class</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5000"/>
                        </a:lnSpc>
                        <a:spcBef>
                          <a:spcPts val="300"/>
                        </a:spcBef>
                        <a:spcAft>
                          <a:spcPts val="0"/>
                        </a:spcAft>
                      </a:pPr>
                      <a:r>
                        <a:rPr lang="en-ZA" sz="85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RU</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5000"/>
                        </a:lnSpc>
                        <a:spcBef>
                          <a:spcPts val="300"/>
                        </a:spcBef>
                        <a:spcAft>
                          <a:spcPts val="0"/>
                        </a:spcAft>
                      </a:pPr>
                      <a:r>
                        <a:rPr lang="en-ZA" sz="85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Wetland Name</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5000"/>
                        </a:lnSpc>
                        <a:spcBef>
                          <a:spcPts val="300"/>
                        </a:spcBef>
                        <a:spcAft>
                          <a:spcPts val="0"/>
                        </a:spcAft>
                      </a:pPr>
                      <a:r>
                        <a:rPr lang="en-ZA" sz="85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Wetland Region</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5000"/>
                        </a:lnSpc>
                        <a:spcBef>
                          <a:spcPts val="300"/>
                        </a:spcBef>
                        <a:spcAft>
                          <a:spcPts val="0"/>
                        </a:spcAft>
                      </a:pPr>
                      <a:r>
                        <a:rPr lang="en-ZA" sz="85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Component</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5000"/>
                        </a:lnSpc>
                        <a:spcBef>
                          <a:spcPts val="300"/>
                        </a:spcBef>
                        <a:spcAft>
                          <a:spcPts val="0"/>
                        </a:spcAft>
                      </a:pPr>
                      <a:r>
                        <a:rPr lang="en-ZA" sz="85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Sub-component</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5000"/>
                        </a:lnSpc>
                        <a:spcBef>
                          <a:spcPts val="300"/>
                        </a:spcBef>
                        <a:spcAft>
                          <a:spcPts val="0"/>
                        </a:spcAft>
                      </a:pPr>
                      <a:r>
                        <a:rPr lang="en-ZA" sz="85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RQO</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5000"/>
                        </a:lnSpc>
                        <a:spcBef>
                          <a:spcPts val="300"/>
                        </a:spcBef>
                        <a:spcAft>
                          <a:spcPts val="0"/>
                        </a:spcAft>
                      </a:pPr>
                      <a:r>
                        <a:rPr lang="en-ZA" sz="85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Indicator/ measure</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5000"/>
                        </a:lnSpc>
                        <a:spcBef>
                          <a:spcPts val="300"/>
                        </a:spcBef>
                        <a:spcAft>
                          <a:spcPts val="0"/>
                        </a:spcAft>
                      </a:pPr>
                      <a:r>
                        <a:rPr lang="en-ZA" sz="85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Numerical limits</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77645786"/>
                  </a:ext>
                </a:extLst>
              </a:tr>
              <a:tr h="0">
                <a:tc rowSpan="4">
                  <a:txBody>
                    <a:bodyPr/>
                    <a:lstStyle/>
                    <a:p>
                      <a:pPr marL="0" marR="0" algn="ctr">
                        <a:lnSpc>
                          <a:spcPct val="105000"/>
                        </a:lnSpc>
                        <a:spcBef>
                          <a:spcPts val="300"/>
                        </a:spcBef>
                        <a:spcAft>
                          <a:spcPts val="0"/>
                        </a:spcAft>
                      </a:pPr>
                      <a:r>
                        <a:rPr lang="en-ZA" sz="850" b="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C6 </a:t>
                      </a:r>
                      <a:r>
                        <a:rPr lang="en-ZA" sz="850" b="0" dirty="0" err="1">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Gamka</a:t>
                      </a:r>
                      <a:r>
                        <a:rPr lang="en-ZA" sz="850" b="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850" b="0" dirty="0" err="1">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Buffels</a:t>
                      </a:r>
                      <a:endParaRPr lang="en-US" sz="900" b="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4">
                  <a:txBody>
                    <a:bodyPr/>
                    <a:lstStyle/>
                    <a:p>
                      <a:pPr marL="0" marR="0" algn="ctr">
                        <a:lnSpc>
                          <a:spcPct val="105000"/>
                        </a:lnSpc>
                        <a:spcBef>
                          <a:spcPts val="300"/>
                        </a:spcBef>
                        <a:spcAft>
                          <a:spcPts val="0"/>
                        </a:spcAft>
                      </a:pPr>
                      <a:r>
                        <a:rPr lang="en-ZA" sz="850" b="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II</a:t>
                      </a:r>
                      <a:endParaRPr lang="en-US" sz="900" b="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rowSpan="4">
                  <a:txBody>
                    <a:bodyPr/>
                    <a:lstStyle/>
                    <a:p>
                      <a:pPr marL="0" marR="0" algn="ctr">
                        <a:lnSpc>
                          <a:spcPct val="105000"/>
                        </a:lnSpc>
                        <a:spcBef>
                          <a:spcPts val="300"/>
                        </a:spcBef>
                        <a:spcAft>
                          <a:spcPts val="0"/>
                        </a:spcAft>
                      </a:pPr>
                      <a:r>
                        <a:rPr lang="en-ZA" sz="850" dirty="0">
                          <a:effectLst/>
                        </a:rPr>
                        <a:t>C6-W15</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4">
                  <a:txBody>
                    <a:bodyPr/>
                    <a:lstStyle/>
                    <a:p>
                      <a:pPr marL="0" marR="0" algn="ctr">
                        <a:lnSpc>
                          <a:spcPct val="105000"/>
                        </a:lnSpc>
                        <a:spcBef>
                          <a:spcPts val="300"/>
                        </a:spcBef>
                        <a:spcAft>
                          <a:spcPts val="0"/>
                        </a:spcAft>
                      </a:pPr>
                      <a:r>
                        <a:rPr lang="en-ZA" sz="850" dirty="0">
                          <a:effectLst/>
                        </a:rPr>
                        <a:t>Lower Nama Karoo DEPRESSION</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4">
                  <a:txBody>
                    <a:bodyPr/>
                    <a:lstStyle/>
                    <a:p>
                      <a:pPr marL="0" marR="0" algn="ctr">
                        <a:lnSpc>
                          <a:spcPct val="105000"/>
                        </a:lnSpc>
                        <a:spcBef>
                          <a:spcPts val="300"/>
                        </a:spcBef>
                        <a:spcAft>
                          <a:spcPts val="0"/>
                        </a:spcAft>
                      </a:pPr>
                      <a:r>
                        <a:rPr lang="en-ZA" sz="850" dirty="0">
                          <a:effectLst/>
                        </a:rPr>
                        <a:t>WR6 Great Karoo</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dirty="0">
                          <a:effectLst/>
                        </a:rPr>
                        <a:t>Quantity</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a:effectLst/>
                        </a:rPr>
                        <a:t>Hydroperiod</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dirty="0">
                          <a:effectLst/>
                        </a:rPr>
                        <a:t>Depression wetlands require inputs from surrounding runoff, and interflow, in order to provide wetting regime required for supporting wetland vegetation.</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dirty="0">
                          <a:effectLst/>
                        </a:rPr>
                        <a:t>Wetland extent</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dirty="0">
                          <a:effectLst/>
                        </a:rPr>
                        <a:t>Define wetland extent and monitor every 5 years.</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835589853"/>
                  </a:ext>
                </a:extLst>
              </a:tr>
              <a:tr h="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nSpc>
                          <a:spcPct val="105000"/>
                        </a:lnSpc>
                        <a:spcBef>
                          <a:spcPts val="300"/>
                        </a:spcBef>
                        <a:spcAft>
                          <a:spcPts val="0"/>
                        </a:spcAft>
                      </a:pPr>
                      <a:r>
                        <a:rPr lang="en-ZA" sz="850">
                          <a:effectLst/>
                        </a:rPr>
                        <a:t>Habitat</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a:effectLst/>
                        </a:rPr>
                        <a:t>Vegetation</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a:effectLst/>
                        </a:rPr>
                        <a:t>Wetland vegetation must be maintained or where necessary improved in order to provide NFEPA cluster connectivity.</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a:effectLst/>
                        </a:rPr>
                        <a:t>Natural vegetation versus alien invasive vegetation</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a:effectLst/>
                        </a:rPr>
                        <a:t>Define natural vegetation versus alien invasive vegetation and monitor every 5 years.</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736822489"/>
                  </a:ext>
                </a:extLst>
              </a:tr>
              <a:tr h="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nSpc>
                          <a:spcPct val="105000"/>
                        </a:lnSpc>
                        <a:spcBef>
                          <a:spcPts val="300"/>
                        </a:spcBef>
                        <a:spcAft>
                          <a:spcPts val="0"/>
                        </a:spcAft>
                      </a:pPr>
                      <a:r>
                        <a:rPr lang="en-ZA" sz="850" dirty="0">
                          <a:effectLst/>
                        </a:rPr>
                        <a:t>Biota</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a:effectLst/>
                        </a:rPr>
                        <a:t>Diatoms</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dirty="0">
                          <a:effectLst/>
                        </a:rPr>
                        <a:t>Diatom presence indicative of water quality.</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a:effectLst/>
                        </a:rPr>
                        <a:t>Diatom presence</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a:effectLst/>
                        </a:rPr>
                        <a:t>Diatom assessment and monitor every 5 years.</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2303441862"/>
                  </a:ext>
                </a:extLst>
              </a:tr>
              <a:tr h="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nSpc>
                          <a:spcPct val="105000"/>
                        </a:lnSpc>
                        <a:spcBef>
                          <a:spcPts val="300"/>
                        </a:spcBef>
                        <a:spcAft>
                          <a:spcPts val="0"/>
                        </a:spcAft>
                      </a:pPr>
                      <a:r>
                        <a:rPr lang="en-ZA" sz="850" dirty="0">
                          <a:effectLst/>
                        </a:rPr>
                        <a:t>Biota</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dirty="0">
                          <a:effectLst/>
                        </a:rPr>
                        <a:t>Invertebrates</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dirty="0">
                          <a:effectLst/>
                        </a:rPr>
                        <a:t>Presence of certain invertebrate taxa indicative of salinity, hydroperiod and acidity.</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dirty="0">
                          <a:effectLst/>
                        </a:rPr>
                        <a:t>Invertebrate presence</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dirty="0">
                          <a:effectLst/>
                        </a:rPr>
                        <a:t>Invertebrate assessment and monitor every 5 years.</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2271653940"/>
                  </a:ext>
                </a:extLst>
              </a:tr>
            </a:tbl>
          </a:graphicData>
        </a:graphic>
      </p:graphicFrame>
      <p:graphicFrame>
        <p:nvGraphicFramePr>
          <p:cNvPr id="6" name="Table 5">
            <a:extLst>
              <a:ext uri="{FF2B5EF4-FFF2-40B4-BE49-F238E27FC236}">
                <a16:creationId xmlns:a16="http://schemas.microsoft.com/office/drawing/2014/main" xmlns="" id="{1898F695-2FA3-440D-AA95-9A8337760A7B}"/>
              </a:ext>
            </a:extLst>
          </p:cNvPr>
          <p:cNvGraphicFramePr>
            <a:graphicFrameLocks noGrp="1"/>
          </p:cNvGraphicFramePr>
          <p:nvPr>
            <p:extLst>
              <p:ext uri="{D42A27DB-BD31-4B8C-83A1-F6EECF244321}">
                <p14:modId xmlns:p14="http://schemas.microsoft.com/office/powerpoint/2010/main" val="2795926176"/>
              </p:ext>
            </p:extLst>
          </p:nvPr>
        </p:nvGraphicFramePr>
        <p:xfrm>
          <a:off x="236823" y="3849322"/>
          <a:ext cx="8114102" cy="2312289"/>
        </p:xfrm>
        <a:graphic>
          <a:graphicData uri="http://schemas.openxmlformats.org/drawingml/2006/table">
            <a:tbl>
              <a:tblPr firstRow="1">
                <a:tableStyleId>{5C22544A-7EE6-4342-B048-85BDC9FD1C3A}</a:tableStyleId>
              </a:tblPr>
              <a:tblGrid>
                <a:gridCol w="717048">
                  <a:extLst>
                    <a:ext uri="{9D8B030D-6E8A-4147-A177-3AD203B41FA5}">
                      <a16:colId xmlns:a16="http://schemas.microsoft.com/office/drawing/2014/main" xmlns="" val="2587140721"/>
                    </a:ext>
                  </a:extLst>
                </a:gridCol>
                <a:gridCol w="368391">
                  <a:extLst>
                    <a:ext uri="{9D8B030D-6E8A-4147-A177-3AD203B41FA5}">
                      <a16:colId xmlns:a16="http://schemas.microsoft.com/office/drawing/2014/main" xmlns="" val="971828645"/>
                    </a:ext>
                  </a:extLst>
                </a:gridCol>
                <a:gridCol w="467068">
                  <a:extLst>
                    <a:ext uri="{9D8B030D-6E8A-4147-A177-3AD203B41FA5}">
                      <a16:colId xmlns:a16="http://schemas.microsoft.com/office/drawing/2014/main" xmlns="" val="3690332035"/>
                    </a:ext>
                  </a:extLst>
                </a:gridCol>
                <a:gridCol w="624949">
                  <a:extLst>
                    <a:ext uri="{9D8B030D-6E8A-4147-A177-3AD203B41FA5}">
                      <a16:colId xmlns:a16="http://schemas.microsoft.com/office/drawing/2014/main" xmlns="" val="1567242527"/>
                    </a:ext>
                  </a:extLst>
                </a:gridCol>
                <a:gridCol w="460490">
                  <a:extLst>
                    <a:ext uri="{9D8B030D-6E8A-4147-A177-3AD203B41FA5}">
                      <a16:colId xmlns:a16="http://schemas.microsoft.com/office/drawing/2014/main" xmlns="" val="2281846673"/>
                    </a:ext>
                  </a:extLst>
                </a:gridCol>
                <a:gridCol w="789410">
                  <a:extLst>
                    <a:ext uri="{9D8B030D-6E8A-4147-A177-3AD203B41FA5}">
                      <a16:colId xmlns:a16="http://schemas.microsoft.com/office/drawing/2014/main" xmlns="" val="1796589311"/>
                    </a:ext>
                  </a:extLst>
                </a:gridCol>
                <a:gridCol w="651263">
                  <a:extLst>
                    <a:ext uri="{9D8B030D-6E8A-4147-A177-3AD203B41FA5}">
                      <a16:colId xmlns:a16="http://schemas.microsoft.com/office/drawing/2014/main" xmlns="" val="3945515970"/>
                    </a:ext>
                  </a:extLst>
                </a:gridCol>
                <a:gridCol w="1644605">
                  <a:extLst>
                    <a:ext uri="{9D8B030D-6E8A-4147-A177-3AD203B41FA5}">
                      <a16:colId xmlns:a16="http://schemas.microsoft.com/office/drawing/2014/main" xmlns="" val="4184393059"/>
                    </a:ext>
                  </a:extLst>
                </a:gridCol>
                <a:gridCol w="1059125">
                  <a:extLst>
                    <a:ext uri="{9D8B030D-6E8A-4147-A177-3AD203B41FA5}">
                      <a16:colId xmlns:a16="http://schemas.microsoft.com/office/drawing/2014/main" xmlns="" val="4205193151"/>
                    </a:ext>
                  </a:extLst>
                </a:gridCol>
                <a:gridCol w="1331753">
                  <a:extLst>
                    <a:ext uri="{9D8B030D-6E8A-4147-A177-3AD203B41FA5}">
                      <a16:colId xmlns:a16="http://schemas.microsoft.com/office/drawing/2014/main" xmlns="" val="73490821"/>
                    </a:ext>
                  </a:extLst>
                </a:gridCol>
              </a:tblGrid>
              <a:tr h="0">
                <a:tc>
                  <a:txBody>
                    <a:bodyPr/>
                    <a:lstStyle/>
                    <a:p>
                      <a:pPr marL="0" marR="0">
                        <a:lnSpc>
                          <a:spcPct val="105000"/>
                        </a:lnSpc>
                        <a:spcBef>
                          <a:spcPts val="300"/>
                        </a:spcBef>
                        <a:spcAft>
                          <a:spcPts val="0"/>
                        </a:spcAft>
                      </a:pPr>
                      <a:r>
                        <a:rPr lang="en-ZA" sz="85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IUA</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nSpc>
                          <a:spcPct val="105000"/>
                        </a:lnSpc>
                        <a:spcBef>
                          <a:spcPts val="300"/>
                        </a:spcBef>
                        <a:spcAft>
                          <a:spcPts val="0"/>
                        </a:spcAft>
                      </a:pPr>
                      <a:r>
                        <a:rPr lang="en-ZA" sz="85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Class</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nSpc>
                          <a:spcPct val="105000"/>
                        </a:lnSpc>
                        <a:spcBef>
                          <a:spcPts val="300"/>
                        </a:spcBef>
                        <a:spcAft>
                          <a:spcPts val="0"/>
                        </a:spcAft>
                      </a:pPr>
                      <a:r>
                        <a:rPr lang="en-ZA" sz="85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RU</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nSpc>
                          <a:spcPct val="105000"/>
                        </a:lnSpc>
                        <a:spcBef>
                          <a:spcPts val="300"/>
                        </a:spcBef>
                        <a:spcAft>
                          <a:spcPts val="0"/>
                        </a:spcAft>
                      </a:pPr>
                      <a:r>
                        <a:rPr lang="en-ZA" sz="85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Wetland Name</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nSpc>
                          <a:spcPct val="105000"/>
                        </a:lnSpc>
                        <a:spcBef>
                          <a:spcPts val="300"/>
                        </a:spcBef>
                        <a:spcAft>
                          <a:spcPts val="0"/>
                        </a:spcAft>
                      </a:pPr>
                      <a:r>
                        <a:rPr lang="en-ZA" sz="85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Wetland Region</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nSpc>
                          <a:spcPct val="105000"/>
                        </a:lnSpc>
                        <a:spcBef>
                          <a:spcPts val="300"/>
                        </a:spcBef>
                        <a:spcAft>
                          <a:spcPts val="0"/>
                        </a:spcAft>
                      </a:pPr>
                      <a:r>
                        <a:rPr lang="en-ZA" sz="85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Component</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nSpc>
                          <a:spcPct val="105000"/>
                        </a:lnSpc>
                        <a:spcBef>
                          <a:spcPts val="300"/>
                        </a:spcBef>
                        <a:spcAft>
                          <a:spcPts val="0"/>
                        </a:spcAft>
                      </a:pPr>
                      <a:r>
                        <a:rPr lang="en-ZA" sz="85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Sub-component</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nSpc>
                          <a:spcPct val="105000"/>
                        </a:lnSpc>
                        <a:spcBef>
                          <a:spcPts val="300"/>
                        </a:spcBef>
                        <a:spcAft>
                          <a:spcPts val="0"/>
                        </a:spcAft>
                      </a:pPr>
                      <a:r>
                        <a:rPr lang="en-ZA" sz="85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RQO</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nSpc>
                          <a:spcPct val="105000"/>
                        </a:lnSpc>
                        <a:spcBef>
                          <a:spcPts val="300"/>
                        </a:spcBef>
                        <a:spcAft>
                          <a:spcPts val="0"/>
                        </a:spcAft>
                      </a:pPr>
                      <a:r>
                        <a:rPr lang="en-ZA" sz="85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Indicator/ measure</a:t>
                      </a:r>
                      <a:endParaRPr lang="en-U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nSpc>
                          <a:spcPct val="105000"/>
                        </a:lnSpc>
                        <a:spcBef>
                          <a:spcPts val="300"/>
                        </a:spcBef>
                        <a:spcAft>
                          <a:spcPts val="0"/>
                        </a:spcAft>
                      </a:pPr>
                      <a:r>
                        <a:rPr lang="en-ZA" sz="85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Numerical limits</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4032240442"/>
                  </a:ext>
                </a:extLst>
              </a:tr>
              <a:tr h="0">
                <a:tc rowSpan="4">
                  <a:txBody>
                    <a:bodyPr/>
                    <a:lstStyle/>
                    <a:p>
                      <a:pPr marL="0" marR="0" algn="ctr">
                        <a:lnSpc>
                          <a:spcPct val="105000"/>
                        </a:lnSpc>
                        <a:spcBef>
                          <a:spcPts val="300"/>
                        </a:spcBef>
                        <a:spcAft>
                          <a:spcPts val="0"/>
                        </a:spcAft>
                      </a:pPr>
                      <a:r>
                        <a:rPr lang="en-ZA" sz="850" b="0" dirty="0">
                          <a:solidFill>
                            <a:sysClr val="windowText" lastClr="000000"/>
                          </a:solidFill>
                          <a:effectLst/>
                        </a:rPr>
                        <a:t>F10 Overberg East Renosterveld</a:t>
                      </a:r>
                      <a:endParaRPr lang="en-US" sz="900" b="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4">
                  <a:txBody>
                    <a:bodyPr/>
                    <a:lstStyle/>
                    <a:p>
                      <a:pPr marL="0" marR="0" algn="ctr">
                        <a:lnSpc>
                          <a:spcPct val="105000"/>
                        </a:lnSpc>
                        <a:spcBef>
                          <a:spcPts val="300"/>
                        </a:spcBef>
                        <a:spcAft>
                          <a:spcPts val="0"/>
                        </a:spcAft>
                      </a:pPr>
                      <a:r>
                        <a:rPr lang="en-ZA" sz="850" b="0" dirty="0">
                          <a:solidFill>
                            <a:sysClr val="windowText" lastClr="000000"/>
                          </a:solidFill>
                          <a:effectLst/>
                        </a:rPr>
                        <a:t>II</a:t>
                      </a:r>
                      <a:endParaRPr lang="en-US" sz="900" b="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rowSpan="4">
                  <a:txBody>
                    <a:bodyPr/>
                    <a:lstStyle/>
                    <a:p>
                      <a:pPr marL="0" marR="0" algn="ctr">
                        <a:lnSpc>
                          <a:spcPct val="105000"/>
                        </a:lnSpc>
                        <a:spcBef>
                          <a:spcPts val="300"/>
                        </a:spcBef>
                        <a:spcAft>
                          <a:spcPts val="0"/>
                        </a:spcAft>
                      </a:pPr>
                      <a:r>
                        <a:rPr lang="en-ZA" sz="850" b="0" dirty="0">
                          <a:solidFill>
                            <a:sysClr val="windowText" lastClr="000000"/>
                          </a:solidFill>
                          <a:effectLst/>
                        </a:rPr>
                        <a:t>F10-W08</a:t>
                      </a:r>
                      <a:endParaRPr lang="en-US" sz="900" b="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4">
                  <a:txBody>
                    <a:bodyPr/>
                    <a:lstStyle/>
                    <a:p>
                      <a:pPr marL="0" marR="0" algn="ctr">
                        <a:lnSpc>
                          <a:spcPct val="105000"/>
                        </a:lnSpc>
                        <a:spcBef>
                          <a:spcPts val="300"/>
                        </a:spcBef>
                        <a:spcAft>
                          <a:spcPts val="0"/>
                        </a:spcAft>
                      </a:pPr>
                      <a:r>
                        <a:rPr lang="en-ZA" sz="850" b="0">
                          <a:solidFill>
                            <a:sysClr val="windowText" lastClr="000000"/>
                          </a:solidFill>
                          <a:effectLst/>
                        </a:rPr>
                        <a:t>Southwest Ferricrete Fynbos FLOODPLAIN (Kars)</a:t>
                      </a:r>
                      <a:endParaRPr lang="en-US" sz="900" b="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4">
                  <a:txBody>
                    <a:bodyPr/>
                    <a:lstStyle/>
                    <a:p>
                      <a:pPr marL="0" marR="0" algn="ctr">
                        <a:lnSpc>
                          <a:spcPct val="105000"/>
                        </a:lnSpc>
                        <a:spcBef>
                          <a:spcPts val="300"/>
                        </a:spcBef>
                        <a:spcAft>
                          <a:spcPts val="0"/>
                        </a:spcAft>
                      </a:pPr>
                      <a:r>
                        <a:rPr lang="en-ZA" sz="850" b="0" dirty="0">
                          <a:solidFill>
                            <a:sysClr val="windowText" lastClr="000000"/>
                          </a:solidFill>
                          <a:effectLst/>
                        </a:rPr>
                        <a:t>WR8 Southern Coastal</a:t>
                      </a:r>
                      <a:endParaRPr lang="en-US" sz="900" b="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b="0" dirty="0">
                          <a:solidFill>
                            <a:sysClr val="windowText" lastClr="000000"/>
                          </a:solidFill>
                          <a:effectLst/>
                        </a:rPr>
                        <a:t>Quantity</a:t>
                      </a:r>
                      <a:endParaRPr lang="en-US" sz="900" b="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b="0" dirty="0">
                          <a:solidFill>
                            <a:sysClr val="windowText" lastClr="000000"/>
                          </a:solidFill>
                          <a:effectLst/>
                        </a:rPr>
                        <a:t>Flow</a:t>
                      </a:r>
                      <a:endParaRPr lang="en-US" sz="900" b="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b="0" dirty="0">
                          <a:solidFill>
                            <a:sysClr val="windowText" lastClr="000000"/>
                          </a:solidFill>
                          <a:effectLst/>
                        </a:rPr>
                        <a:t>High flows need to be maintained in order to overtop banks and inundate floodplain vegetation.</a:t>
                      </a:r>
                      <a:endParaRPr lang="en-US" sz="900" b="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b="0" dirty="0">
                          <a:solidFill>
                            <a:sysClr val="windowText" lastClr="000000"/>
                          </a:solidFill>
                          <a:effectLst/>
                        </a:rPr>
                        <a:t>High flow</a:t>
                      </a:r>
                      <a:endParaRPr lang="en-US" sz="900" b="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b="0" dirty="0">
                          <a:solidFill>
                            <a:sysClr val="windowText" lastClr="000000"/>
                          </a:solidFill>
                          <a:effectLst/>
                        </a:rPr>
                        <a:t>High flow at upstream river nodes to be maintained.</a:t>
                      </a:r>
                      <a:endParaRPr lang="en-US" sz="900" b="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2810692755"/>
                  </a:ext>
                </a:extLst>
              </a:tr>
              <a:tr h="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nSpc>
                          <a:spcPct val="105000"/>
                        </a:lnSpc>
                        <a:spcBef>
                          <a:spcPts val="300"/>
                        </a:spcBef>
                        <a:spcAft>
                          <a:spcPts val="0"/>
                        </a:spcAft>
                      </a:pPr>
                      <a:r>
                        <a:rPr lang="en-ZA" sz="850" b="0" dirty="0">
                          <a:solidFill>
                            <a:sysClr val="windowText" lastClr="000000"/>
                          </a:solidFill>
                          <a:effectLst/>
                        </a:rPr>
                        <a:t>Habitat</a:t>
                      </a:r>
                      <a:endParaRPr lang="en-US" sz="900" b="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b="0" dirty="0">
                          <a:solidFill>
                            <a:sysClr val="windowText" lastClr="000000"/>
                          </a:solidFill>
                          <a:effectLst/>
                        </a:rPr>
                        <a:t>Geomorphology</a:t>
                      </a:r>
                      <a:endParaRPr lang="en-US" sz="900" b="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b="0" dirty="0">
                          <a:solidFill>
                            <a:sysClr val="windowText" lastClr="000000"/>
                          </a:solidFill>
                          <a:effectLst/>
                        </a:rPr>
                        <a:t>Floodplain acting as a deposition zone for sediment during high flow events.</a:t>
                      </a:r>
                      <a:endParaRPr lang="en-US" sz="900" b="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b="0" dirty="0">
                          <a:solidFill>
                            <a:sysClr val="windowText" lastClr="000000"/>
                          </a:solidFill>
                          <a:effectLst/>
                        </a:rPr>
                        <a:t>Sediment accumulation</a:t>
                      </a:r>
                      <a:endParaRPr lang="en-US" sz="900" b="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b="0">
                          <a:solidFill>
                            <a:sysClr val="windowText" lastClr="000000"/>
                          </a:solidFill>
                          <a:effectLst/>
                        </a:rPr>
                        <a:t>Geomorphological assessment and monitor every 5 years.</a:t>
                      </a:r>
                      <a:endParaRPr lang="en-US" sz="900" b="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2756178500"/>
                  </a:ext>
                </a:extLst>
              </a:tr>
              <a:tr h="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nSpc>
                          <a:spcPct val="105000"/>
                        </a:lnSpc>
                        <a:spcBef>
                          <a:spcPts val="300"/>
                        </a:spcBef>
                        <a:spcAft>
                          <a:spcPts val="0"/>
                        </a:spcAft>
                      </a:pPr>
                      <a:r>
                        <a:rPr lang="en-ZA" sz="850" b="0">
                          <a:solidFill>
                            <a:sysClr val="windowText" lastClr="000000"/>
                          </a:solidFill>
                          <a:effectLst/>
                        </a:rPr>
                        <a:t>Habitat</a:t>
                      </a:r>
                      <a:endParaRPr lang="en-US" sz="900" b="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b="0">
                          <a:solidFill>
                            <a:sysClr val="windowText" lastClr="000000"/>
                          </a:solidFill>
                          <a:effectLst/>
                        </a:rPr>
                        <a:t>Vegetation</a:t>
                      </a:r>
                      <a:endParaRPr lang="en-US" sz="900" b="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b="0">
                          <a:solidFill>
                            <a:sysClr val="windowText" lastClr="000000"/>
                          </a:solidFill>
                          <a:effectLst/>
                        </a:rPr>
                        <a:t>Critically endangered wetland vegetation must be maintained or where necessary improved in order to protect the floodplain vegetation.</a:t>
                      </a:r>
                      <a:endParaRPr lang="en-US" sz="900" b="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b="0" dirty="0">
                          <a:solidFill>
                            <a:sysClr val="windowText" lastClr="000000"/>
                          </a:solidFill>
                          <a:effectLst/>
                        </a:rPr>
                        <a:t>Natural vegetation versus alien invasive vegetation</a:t>
                      </a:r>
                      <a:endParaRPr lang="en-US" sz="900" b="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b="0" dirty="0">
                          <a:solidFill>
                            <a:sysClr val="windowText" lastClr="000000"/>
                          </a:solidFill>
                          <a:effectLst/>
                        </a:rPr>
                        <a:t>Define natural vegetation versus alien invasive vegetation and monitor every 5 years.</a:t>
                      </a:r>
                      <a:endParaRPr lang="en-US" sz="900" b="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3216971256"/>
                  </a:ext>
                </a:extLst>
              </a:tr>
              <a:tr h="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nSpc>
                          <a:spcPct val="105000"/>
                        </a:lnSpc>
                        <a:spcBef>
                          <a:spcPts val="300"/>
                        </a:spcBef>
                        <a:spcAft>
                          <a:spcPts val="0"/>
                        </a:spcAft>
                      </a:pPr>
                      <a:r>
                        <a:rPr lang="en-ZA" sz="850" b="0">
                          <a:solidFill>
                            <a:sysClr val="windowText" lastClr="000000"/>
                          </a:solidFill>
                          <a:effectLst/>
                        </a:rPr>
                        <a:t>Biota</a:t>
                      </a:r>
                      <a:endParaRPr lang="en-US" sz="900" b="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b="0">
                          <a:solidFill>
                            <a:sysClr val="windowText" lastClr="000000"/>
                          </a:solidFill>
                          <a:effectLst/>
                        </a:rPr>
                        <a:t>Amphibians &amp; reptiles</a:t>
                      </a:r>
                      <a:endParaRPr lang="en-US" sz="900" b="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b="0">
                          <a:solidFill>
                            <a:sysClr val="windowText" lastClr="000000"/>
                          </a:solidFill>
                          <a:effectLst/>
                        </a:rPr>
                        <a:t>Populations of frog must be maintained at least at current levels to meet NFEPA frog conservation targets.</a:t>
                      </a:r>
                      <a:endParaRPr lang="en-US" sz="900" b="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b="0">
                          <a:solidFill>
                            <a:sysClr val="windowText" lastClr="000000"/>
                          </a:solidFill>
                          <a:effectLst/>
                        </a:rPr>
                        <a:t>Frog presence</a:t>
                      </a:r>
                      <a:endParaRPr lang="en-US" sz="900" b="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5000"/>
                        </a:lnSpc>
                        <a:spcBef>
                          <a:spcPts val="300"/>
                        </a:spcBef>
                        <a:spcAft>
                          <a:spcPts val="0"/>
                        </a:spcAft>
                      </a:pPr>
                      <a:r>
                        <a:rPr lang="en-ZA" sz="850" b="0" dirty="0">
                          <a:solidFill>
                            <a:sysClr val="windowText" lastClr="000000"/>
                          </a:solidFill>
                          <a:effectLst/>
                        </a:rPr>
                        <a:t>N/A</a:t>
                      </a:r>
                      <a:endParaRPr lang="en-US" sz="900" b="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3395596241"/>
                  </a:ext>
                </a:extLst>
              </a:tr>
            </a:tbl>
          </a:graphicData>
        </a:graphic>
      </p:graphicFrame>
    </p:spTree>
    <p:extLst>
      <p:ext uri="{BB962C8B-B14F-4D97-AF65-F5344CB8AC3E}">
        <p14:creationId xmlns:p14="http://schemas.microsoft.com/office/powerpoint/2010/main" val="12824374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094" y="0"/>
            <a:ext cx="9212094" cy="1600200"/>
          </a:xfrm>
          <a:prstGeom prst="rect">
            <a:avLst/>
          </a:prstGeom>
          <a:gradFill>
            <a:gsLst>
              <a:gs pos="0">
                <a:schemeClr val="accent1">
                  <a:tint val="100000"/>
                  <a:shade val="100000"/>
                  <a:satMod val="130000"/>
                  <a:alpha val="2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ZA" u="sng" dirty="0"/>
              <a:t>Groundwater</a:t>
            </a:r>
            <a:r>
              <a:rPr lang="en-ZA" dirty="0"/>
              <a:t> </a:t>
            </a:r>
            <a:endParaRPr lang="en-GB" dirty="0"/>
          </a:p>
        </p:txBody>
      </p:sp>
      <p:pic>
        <p:nvPicPr>
          <p:cNvPr id="2050" name="Picture 2" descr="Related ima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094" y="0"/>
            <a:ext cx="2729684" cy="157980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6" name="Picture 2" descr="Related ima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14316" y="0"/>
            <a:ext cx="2729684" cy="157980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aphicFrame>
        <p:nvGraphicFramePr>
          <p:cNvPr id="9" name="Content Placeholder 3">
            <a:extLst>
              <a:ext uri="{FF2B5EF4-FFF2-40B4-BE49-F238E27FC236}">
                <a16:creationId xmlns:a16="http://schemas.microsoft.com/office/drawing/2014/main" xmlns="" id="{B52C4709-2006-4F83-8D40-723BD664AF22}"/>
              </a:ext>
            </a:extLst>
          </p:cNvPr>
          <p:cNvGraphicFramePr>
            <a:graphicFrameLocks noGrp="1"/>
          </p:cNvGraphicFramePr>
          <p:nvPr>
            <p:ph idx="1"/>
            <p:extLst>
              <p:ext uri="{D42A27DB-BD31-4B8C-83A1-F6EECF244321}">
                <p14:modId xmlns:p14="http://schemas.microsoft.com/office/powerpoint/2010/main" val="1145509672"/>
              </p:ext>
            </p:extLst>
          </p:nvPr>
        </p:nvGraphicFramePr>
        <p:xfrm>
          <a:off x="2624789" y="1980103"/>
          <a:ext cx="4387804" cy="3122631"/>
        </p:xfrm>
        <a:graphic>
          <a:graphicData uri="http://schemas.openxmlformats.org/drawingml/2006/table">
            <a:tbl>
              <a:tblPr firstRow="1" firstCol="1" bandRow="1">
                <a:tableStyleId>{5C22544A-7EE6-4342-B048-85BDC9FD1C3A}</a:tableStyleId>
              </a:tblPr>
              <a:tblGrid>
                <a:gridCol w="1327625">
                  <a:extLst>
                    <a:ext uri="{9D8B030D-6E8A-4147-A177-3AD203B41FA5}">
                      <a16:colId xmlns:a16="http://schemas.microsoft.com/office/drawing/2014/main" xmlns="" val="2741655713"/>
                    </a:ext>
                  </a:extLst>
                </a:gridCol>
                <a:gridCol w="1287797">
                  <a:extLst>
                    <a:ext uri="{9D8B030D-6E8A-4147-A177-3AD203B41FA5}">
                      <a16:colId xmlns:a16="http://schemas.microsoft.com/office/drawing/2014/main" xmlns="" val="1560314043"/>
                    </a:ext>
                  </a:extLst>
                </a:gridCol>
                <a:gridCol w="1772382">
                  <a:extLst>
                    <a:ext uri="{9D8B030D-6E8A-4147-A177-3AD203B41FA5}">
                      <a16:colId xmlns:a16="http://schemas.microsoft.com/office/drawing/2014/main" xmlns="" val="1222141978"/>
                    </a:ext>
                  </a:extLst>
                </a:gridCol>
              </a:tblGrid>
              <a:tr h="231302">
                <a:tc>
                  <a:txBody>
                    <a:bodyPr/>
                    <a:lstStyle/>
                    <a:p>
                      <a:pPr marL="0" marR="0">
                        <a:lnSpc>
                          <a:spcPct val="107000"/>
                        </a:lnSpc>
                        <a:spcBef>
                          <a:spcPts val="0"/>
                        </a:spcBef>
                        <a:spcAft>
                          <a:spcPts val="800"/>
                        </a:spcAft>
                      </a:pPr>
                      <a:endParaRPr lang="en-US" sz="1050" kern="1200">
                        <a:solidFill>
                          <a:schemeClr val="bg1"/>
                        </a:solidFill>
                        <a:effectLst/>
                        <a:latin typeface="+mn-lt"/>
                        <a:ea typeface="+mn-ea"/>
                        <a:cs typeface="+mn-cs"/>
                      </a:endParaRPr>
                    </a:p>
                  </a:txBody>
                  <a:tcPr marL="34565" marR="34565" marT="0" marB="0" anchor="ctr"/>
                </a:tc>
                <a:tc>
                  <a:txBody>
                    <a:bodyPr/>
                    <a:lstStyle/>
                    <a:p>
                      <a:pPr marL="0" marR="0">
                        <a:lnSpc>
                          <a:spcPct val="107000"/>
                        </a:lnSpc>
                        <a:spcBef>
                          <a:spcPts val="0"/>
                        </a:spcBef>
                        <a:spcAft>
                          <a:spcPts val="800"/>
                        </a:spcAft>
                      </a:pPr>
                      <a:r>
                        <a:rPr lang="en-ZA" sz="1200" kern="1200" dirty="0">
                          <a:solidFill>
                            <a:schemeClr val="bg1"/>
                          </a:solidFill>
                          <a:effectLst/>
                          <a:latin typeface="+mn-lt"/>
                          <a:ea typeface="+mn-ea"/>
                          <a:cs typeface="+mn-cs"/>
                        </a:rPr>
                        <a:t>Component</a:t>
                      </a:r>
                      <a:endParaRPr lang="en-US" sz="1200" kern="1200" dirty="0">
                        <a:solidFill>
                          <a:schemeClr val="bg1"/>
                        </a:solidFill>
                        <a:effectLst/>
                        <a:latin typeface="+mn-lt"/>
                        <a:ea typeface="+mn-ea"/>
                        <a:cs typeface="+mn-cs"/>
                      </a:endParaRPr>
                    </a:p>
                  </a:txBody>
                  <a:tcPr marL="34565" marR="34565" marT="0" marB="0" anchor="ctr"/>
                </a:tc>
                <a:tc>
                  <a:txBody>
                    <a:bodyPr/>
                    <a:lstStyle/>
                    <a:p>
                      <a:pPr marL="0" marR="0">
                        <a:lnSpc>
                          <a:spcPct val="107000"/>
                        </a:lnSpc>
                        <a:spcBef>
                          <a:spcPts val="0"/>
                        </a:spcBef>
                        <a:spcAft>
                          <a:spcPts val="800"/>
                        </a:spcAft>
                      </a:pPr>
                      <a:r>
                        <a:rPr lang="en-ZA" sz="1200" kern="1200" dirty="0">
                          <a:solidFill>
                            <a:schemeClr val="bg1"/>
                          </a:solidFill>
                          <a:effectLst/>
                          <a:latin typeface="+mn-lt"/>
                          <a:ea typeface="+mn-ea"/>
                          <a:cs typeface="+mn-cs"/>
                        </a:rPr>
                        <a:t>Sub-component</a:t>
                      </a:r>
                      <a:endParaRPr lang="en-US" sz="1200" kern="1200" dirty="0">
                        <a:solidFill>
                          <a:schemeClr val="bg1"/>
                        </a:solidFill>
                        <a:effectLst/>
                        <a:latin typeface="+mn-lt"/>
                        <a:ea typeface="+mn-ea"/>
                        <a:cs typeface="+mn-cs"/>
                      </a:endParaRPr>
                    </a:p>
                  </a:txBody>
                  <a:tcPr marL="34565" marR="34565" marT="0" marB="0" anchor="ctr"/>
                </a:tc>
                <a:extLst>
                  <a:ext uri="{0D108BD9-81ED-4DB2-BD59-A6C34878D82A}">
                    <a16:rowId xmlns:a16="http://schemas.microsoft.com/office/drawing/2014/main" xmlns="" val="3499632892"/>
                  </a:ext>
                </a:extLst>
              </a:tr>
              <a:tr h="348527">
                <a:tc rowSpan="3">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rowSpan="3">
                  <a:txBody>
                    <a:bodyPr/>
                    <a:lstStyle/>
                    <a:p>
                      <a:pPr marL="0" marR="0">
                        <a:lnSpc>
                          <a:spcPct val="107000"/>
                        </a:lnSpc>
                        <a:spcBef>
                          <a:spcPts val="0"/>
                        </a:spcBef>
                        <a:spcAft>
                          <a:spcPts val="800"/>
                        </a:spcAft>
                      </a:pPr>
                      <a:r>
                        <a:rPr lang="en-ZA" sz="1400" kern="1200" dirty="0">
                          <a:solidFill>
                            <a:schemeClr val="bg1"/>
                          </a:solidFill>
                          <a:effectLst/>
                          <a:latin typeface="+mn-lt"/>
                          <a:ea typeface="+mn-ea"/>
                          <a:cs typeface="+mn-cs"/>
                        </a:rPr>
                        <a:t>QUANTITY</a:t>
                      </a:r>
                      <a:endParaRPr lang="en-US" sz="140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gn="l">
                        <a:lnSpc>
                          <a:spcPct val="107000"/>
                        </a:lnSpc>
                        <a:spcBef>
                          <a:spcPts val="0"/>
                        </a:spcBef>
                        <a:spcAft>
                          <a:spcPts val="800"/>
                        </a:spcAft>
                      </a:pPr>
                      <a:r>
                        <a:rPr lang="en-ZA" sz="1050" kern="1200" dirty="0">
                          <a:solidFill>
                            <a:schemeClr val="dk1"/>
                          </a:solidFill>
                          <a:effectLst/>
                          <a:latin typeface="+mn-lt"/>
                          <a:ea typeface="+mn-ea"/>
                          <a:cs typeface="+mn-cs"/>
                        </a:rPr>
                        <a:t>Abstraction</a:t>
                      </a:r>
                      <a:endParaRPr lang="en-US" sz="1050" kern="1200" dirty="0">
                        <a:solidFill>
                          <a:schemeClr val="dk1"/>
                        </a:solidFill>
                        <a:effectLst/>
                        <a:latin typeface="+mn-lt"/>
                        <a:ea typeface="+mn-ea"/>
                        <a:cs typeface="+mn-cs"/>
                      </a:endParaRPr>
                    </a:p>
                  </a:txBody>
                  <a:tcPr marL="34565" marR="34565" marT="0" marB="0" anchor="ctr"/>
                </a:tc>
                <a:extLst>
                  <a:ext uri="{0D108BD9-81ED-4DB2-BD59-A6C34878D82A}">
                    <a16:rowId xmlns:a16="http://schemas.microsoft.com/office/drawing/2014/main" xmlns="" val="1686489889"/>
                  </a:ext>
                </a:extLst>
              </a:tr>
              <a:tr h="389665">
                <a:tc vMerge="1">
                  <a:txBody>
                    <a:bodyPr/>
                    <a:lstStyle/>
                    <a:p>
                      <a:endParaRPr lang="en-US"/>
                    </a:p>
                  </a:txBody>
                  <a:tcPr/>
                </a:tc>
                <a:tc vMerge="1">
                  <a:txBody>
                    <a:bodyPr/>
                    <a:lstStyle/>
                    <a:p>
                      <a:endParaRPr lang="en-US"/>
                    </a:p>
                  </a:txBody>
                  <a:tcPr/>
                </a:tc>
                <a:tc>
                  <a:txBody>
                    <a:bodyPr/>
                    <a:lstStyle/>
                    <a:p>
                      <a:pPr marL="0" marR="0" algn="l">
                        <a:lnSpc>
                          <a:spcPct val="107000"/>
                        </a:lnSpc>
                        <a:spcBef>
                          <a:spcPts val="0"/>
                        </a:spcBef>
                        <a:spcAft>
                          <a:spcPts val="800"/>
                        </a:spcAft>
                      </a:pPr>
                      <a:r>
                        <a:rPr lang="en-ZA" sz="1050" kern="1200" dirty="0">
                          <a:solidFill>
                            <a:schemeClr val="dk1"/>
                          </a:solidFill>
                          <a:effectLst/>
                          <a:latin typeface="+mn-lt"/>
                          <a:ea typeface="+mn-ea"/>
                          <a:cs typeface="+mn-cs"/>
                        </a:rPr>
                        <a:t>Low flows</a:t>
                      </a:r>
                      <a:endParaRPr lang="en-US" sz="1050" kern="1200" dirty="0">
                        <a:solidFill>
                          <a:schemeClr val="dk1"/>
                        </a:solidFill>
                        <a:effectLst/>
                        <a:latin typeface="+mn-lt"/>
                        <a:ea typeface="+mn-ea"/>
                        <a:cs typeface="+mn-cs"/>
                      </a:endParaRPr>
                    </a:p>
                  </a:txBody>
                  <a:tcPr marL="34565" marR="34565" marT="0" marB="0" anchor="ctr"/>
                </a:tc>
                <a:extLst>
                  <a:ext uri="{0D108BD9-81ED-4DB2-BD59-A6C34878D82A}">
                    <a16:rowId xmlns:a16="http://schemas.microsoft.com/office/drawing/2014/main" xmlns="" val="1902568591"/>
                  </a:ext>
                </a:extLst>
              </a:tr>
              <a:tr h="527780">
                <a:tc vMerge="1">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vMerge="1">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gn="l">
                        <a:lnSpc>
                          <a:spcPct val="107000"/>
                        </a:lnSpc>
                        <a:spcBef>
                          <a:spcPts val="0"/>
                        </a:spcBef>
                        <a:spcAft>
                          <a:spcPts val="800"/>
                        </a:spcAft>
                      </a:pPr>
                      <a:r>
                        <a:rPr lang="en-ZA" sz="1050" kern="1200" dirty="0">
                          <a:solidFill>
                            <a:schemeClr val="dk1"/>
                          </a:solidFill>
                          <a:effectLst/>
                          <a:latin typeface="+mn-lt"/>
                          <a:ea typeface="+mn-ea"/>
                          <a:cs typeface="+mn-cs"/>
                        </a:rPr>
                        <a:t>Discharge</a:t>
                      </a:r>
                      <a:endParaRPr lang="en-US" sz="1050" kern="1200" dirty="0">
                        <a:solidFill>
                          <a:schemeClr val="dk1"/>
                        </a:solidFill>
                        <a:effectLst/>
                        <a:latin typeface="+mn-lt"/>
                        <a:ea typeface="+mn-ea"/>
                        <a:cs typeface="+mn-cs"/>
                      </a:endParaRPr>
                    </a:p>
                  </a:txBody>
                  <a:tcPr marL="34565" marR="34565" marT="0" marB="0" anchor="ctr"/>
                </a:tc>
                <a:extLst>
                  <a:ext uri="{0D108BD9-81ED-4DB2-BD59-A6C34878D82A}">
                    <a16:rowId xmlns:a16="http://schemas.microsoft.com/office/drawing/2014/main" xmlns="" val="892337767"/>
                  </a:ext>
                </a:extLst>
              </a:tr>
              <a:tr h="375176">
                <a:tc rowSpan="3">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rowSpan="3">
                  <a:txBody>
                    <a:bodyPr/>
                    <a:lstStyle/>
                    <a:p>
                      <a:pPr marL="0" marR="0">
                        <a:lnSpc>
                          <a:spcPct val="107000"/>
                        </a:lnSpc>
                        <a:spcBef>
                          <a:spcPts val="0"/>
                        </a:spcBef>
                        <a:spcAft>
                          <a:spcPts val="800"/>
                        </a:spcAft>
                      </a:pPr>
                      <a:r>
                        <a:rPr lang="en-ZA" sz="1400" kern="1200" dirty="0">
                          <a:solidFill>
                            <a:schemeClr val="bg1"/>
                          </a:solidFill>
                          <a:effectLst/>
                          <a:latin typeface="+mn-lt"/>
                          <a:ea typeface="+mn-ea"/>
                          <a:cs typeface="+mn-cs"/>
                        </a:rPr>
                        <a:t>WATER QUALITY</a:t>
                      </a:r>
                      <a:endParaRPr lang="en-US" sz="140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gn="l">
                        <a:lnSpc>
                          <a:spcPct val="107000"/>
                        </a:lnSpc>
                        <a:spcBef>
                          <a:spcPts val="0"/>
                        </a:spcBef>
                        <a:spcAft>
                          <a:spcPts val="800"/>
                        </a:spcAft>
                      </a:pPr>
                      <a:r>
                        <a:rPr lang="en-ZA" sz="1050" kern="1200" dirty="0">
                          <a:solidFill>
                            <a:schemeClr val="dk1"/>
                          </a:solidFill>
                          <a:effectLst/>
                          <a:latin typeface="+mn-lt"/>
                          <a:ea typeface="+mn-ea"/>
                          <a:cs typeface="+mn-cs"/>
                        </a:rPr>
                        <a:t>Nutrients</a:t>
                      </a:r>
                      <a:endParaRPr lang="en-US" sz="1050" kern="1200" dirty="0">
                        <a:solidFill>
                          <a:schemeClr val="dk1"/>
                        </a:solidFill>
                        <a:effectLst/>
                        <a:latin typeface="+mn-lt"/>
                        <a:ea typeface="+mn-ea"/>
                        <a:cs typeface="+mn-cs"/>
                      </a:endParaRPr>
                    </a:p>
                  </a:txBody>
                  <a:tcPr marL="34565" marR="34565" marT="0" marB="0" anchor="ctr"/>
                </a:tc>
                <a:extLst>
                  <a:ext uri="{0D108BD9-81ED-4DB2-BD59-A6C34878D82A}">
                    <a16:rowId xmlns:a16="http://schemas.microsoft.com/office/drawing/2014/main" xmlns="" val="489607805"/>
                  </a:ext>
                </a:extLst>
              </a:tr>
              <a:tr h="510674">
                <a:tc vMerge="1">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vMerge="1">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gn="l">
                        <a:lnSpc>
                          <a:spcPct val="107000"/>
                        </a:lnSpc>
                        <a:spcBef>
                          <a:spcPts val="0"/>
                        </a:spcBef>
                        <a:spcAft>
                          <a:spcPts val="800"/>
                        </a:spcAft>
                      </a:pPr>
                      <a:r>
                        <a:rPr lang="en-ZA" sz="1050" kern="1200" dirty="0">
                          <a:solidFill>
                            <a:schemeClr val="dk1"/>
                          </a:solidFill>
                          <a:effectLst/>
                          <a:latin typeface="+mn-lt"/>
                          <a:ea typeface="+mn-ea"/>
                          <a:cs typeface="+mn-cs"/>
                        </a:rPr>
                        <a:t>Salts</a:t>
                      </a:r>
                      <a:endParaRPr lang="en-US" sz="1050" kern="1200" dirty="0">
                        <a:solidFill>
                          <a:schemeClr val="dk1"/>
                        </a:solidFill>
                        <a:effectLst/>
                        <a:latin typeface="+mn-lt"/>
                        <a:ea typeface="+mn-ea"/>
                        <a:cs typeface="+mn-cs"/>
                      </a:endParaRPr>
                    </a:p>
                  </a:txBody>
                  <a:tcPr marL="34565" marR="34565" marT="0" marB="0" anchor="ctr"/>
                </a:tc>
                <a:extLst>
                  <a:ext uri="{0D108BD9-81ED-4DB2-BD59-A6C34878D82A}">
                    <a16:rowId xmlns:a16="http://schemas.microsoft.com/office/drawing/2014/main" xmlns="" val="2612927500"/>
                  </a:ext>
                </a:extLst>
              </a:tr>
              <a:tr h="739507">
                <a:tc vMerge="1">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tc>
                <a:tc vMerge="1">
                  <a:txBody>
                    <a:bodyPr/>
                    <a:lstStyle/>
                    <a:p>
                      <a:pPr marL="0" marR="0">
                        <a:lnSpc>
                          <a:spcPct val="107000"/>
                        </a:lnSpc>
                        <a:spcBef>
                          <a:spcPts val="0"/>
                        </a:spcBef>
                        <a:spcAft>
                          <a:spcPts val="800"/>
                        </a:spcAft>
                      </a:pPr>
                      <a:endParaRPr lang="en-US" sz="1050" kern="1200" dirty="0">
                        <a:solidFill>
                          <a:schemeClr val="bg1"/>
                        </a:solidFill>
                        <a:effectLst/>
                        <a:latin typeface="+mn-lt"/>
                        <a:ea typeface="+mn-ea"/>
                        <a:cs typeface="+mn-cs"/>
                      </a:endParaRPr>
                    </a:p>
                  </a:txBody>
                  <a:tcPr marL="34565" marR="34565" marT="0" marB="0" anchor="ctr">
                    <a:solidFill>
                      <a:schemeClr val="accent1"/>
                    </a:solidFill>
                  </a:tcPr>
                </a:tc>
                <a:tc>
                  <a:txBody>
                    <a:bodyPr/>
                    <a:lstStyle/>
                    <a:p>
                      <a:pPr marL="0" marR="0" algn="l">
                        <a:lnSpc>
                          <a:spcPct val="107000"/>
                        </a:lnSpc>
                        <a:spcBef>
                          <a:spcPts val="0"/>
                        </a:spcBef>
                        <a:spcAft>
                          <a:spcPts val="800"/>
                        </a:spcAft>
                      </a:pPr>
                      <a:r>
                        <a:rPr lang="en-ZA" sz="1050" kern="1200" dirty="0">
                          <a:solidFill>
                            <a:schemeClr val="dk1"/>
                          </a:solidFill>
                          <a:effectLst/>
                          <a:latin typeface="+mn-lt"/>
                          <a:ea typeface="+mn-ea"/>
                          <a:cs typeface="+mn-cs"/>
                        </a:rPr>
                        <a:t>Pathogens</a:t>
                      </a:r>
                      <a:endParaRPr lang="en-US" sz="1050" kern="1200" dirty="0">
                        <a:solidFill>
                          <a:schemeClr val="dk1"/>
                        </a:solidFill>
                        <a:effectLst/>
                        <a:latin typeface="+mn-lt"/>
                        <a:ea typeface="+mn-ea"/>
                        <a:cs typeface="+mn-cs"/>
                      </a:endParaRPr>
                    </a:p>
                  </a:txBody>
                  <a:tcPr marL="34565" marR="34565" marT="0" marB="0" anchor="ctr"/>
                </a:tc>
                <a:extLst>
                  <a:ext uri="{0D108BD9-81ED-4DB2-BD59-A6C34878D82A}">
                    <a16:rowId xmlns:a16="http://schemas.microsoft.com/office/drawing/2014/main" xmlns="" val="2272081121"/>
                  </a:ext>
                </a:extLst>
              </a:tr>
            </a:tbl>
          </a:graphicData>
        </a:graphic>
      </p:graphicFrame>
      <p:pic>
        <p:nvPicPr>
          <p:cNvPr id="10" name="Graphic 9" descr="Water">
            <a:extLst>
              <a:ext uri="{FF2B5EF4-FFF2-40B4-BE49-F238E27FC236}">
                <a16:creationId xmlns:a16="http://schemas.microsoft.com/office/drawing/2014/main" xmlns="" id="{7FDF27D7-97F4-4899-8AB1-16589998989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842361" y="2333666"/>
            <a:ext cx="914400" cy="914400"/>
          </a:xfrm>
          <a:prstGeom prst="rect">
            <a:avLst/>
          </a:prstGeom>
          <a:effectLst>
            <a:outerShdw blurRad="50800" dist="38100" dir="8100000" algn="tr" rotWithShape="0">
              <a:prstClr val="black">
                <a:alpha val="40000"/>
              </a:prstClr>
            </a:outerShdw>
          </a:effectLst>
        </p:spPr>
      </p:pic>
      <p:pic>
        <p:nvPicPr>
          <p:cNvPr id="11" name="Graphic 10" descr="Water">
            <a:extLst>
              <a:ext uri="{FF2B5EF4-FFF2-40B4-BE49-F238E27FC236}">
                <a16:creationId xmlns:a16="http://schemas.microsoft.com/office/drawing/2014/main" xmlns="" id="{9B15267F-15B0-4196-92E0-0131C75C39A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842361" y="3556459"/>
            <a:ext cx="914400" cy="9144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987452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89" eaLnBrk="0" fontAlgn="base" hangingPunct="0">
              <a:spcBef>
                <a:spcPct val="0"/>
              </a:spcBef>
              <a:spcAft>
                <a:spcPct val="0"/>
              </a:spcAft>
            </a:pPr>
            <a:r>
              <a:rPr lang="en-ZA" sz="2400" dirty="0">
                <a:solidFill>
                  <a:prstClr val="white"/>
                </a:solidFill>
              </a:rPr>
              <a:t>Key aquifers</a:t>
            </a:r>
            <a:endParaRPr lang="en-GB" sz="2400" dirty="0">
              <a:solidFill>
                <a:prstClr val="white"/>
              </a:solidFill>
            </a:endParaRP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391597"/>
            <a:ext cx="9144000" cy="6466404"/>
          </a:xfrm>
        </p:spPr>
      </p:pic>
      <p:graphicFrame>
        <p:nvGraphicFramePr>
          <p:cNvPr id="5" name="Table 4"/>
          <p:cNvGraphicFramePr>
            <a:graphicFrameLocks noGrp="1"/>
          </p:cNvGraphicFramePr>
          <p:nvPr>
            <p:extLst/>
          </p:nvPr>
        </p:nvGraphicFramePr>
        <p:xfrm>
          <a:off x="4860032" y="1131974"/>
          <a:ext cx="4179130" cy="4985649"/>
        </p:xfrm>
        <a:graphic>
          <a:graphicData uri="http://schemas.openxmlformats.org/drawingml/2006/table">
            <a:tbl>
              <a:tblPr firstRow="1" bandRow="1">
                <a:tableStyleId>{5C22544A-7EE6-4342-B048-85BDC9FD1C3A}</a:tableStyleId>
              </a:tblPr>
              <a:tblGrid>
                <a:gridCol w="504056">
                  <a:extLst>
                    <a:ext uri="{9D8B030D-6E8A-4147-A177-3AD203B41FA5}">
                      <a16:colId xmlns:a16="http://schemas.microsoft.com/office/drawing/2014/main" xmlns="" val="20000"/>
                    </a:ext>
                  </a:extLst>
                </a:gridCol>
                <a:gridCol w="1872208">
                  <a:extLst>
                    <a:ext uri="{9D8B030D-6E8A-4147-A177-3AD203B41FA5}">
                      <a16:colId xmlns:a16="http://schemas.microsoft.com/office/drawing/2014/main" xmlns="" val="20001"/>
                    </a:ext>
                  </a:extLst>
                </a:gridCol>
                <a:gridCol w="1802866">
                  <a:extLst>
                    <a:ext uri="{9D8B030D-6E8A-4147-A177-3AD203B41FA5}">
                      <a16:colId xmlns:a16="http://schemas.microsoft.com/office/drawing/2014/main" xmlns="" val="20002"/>
                    </a:ext>
                  </a:extLst>
                </a:gridCol>
              </a:tblGrid>
              <a:tr h="699997">
                <a:tc>
                  <a:txBody>
                    <a:bodyPr/>
                    <a:lstStyle/>
                    <a:p>
                      <a:endParaRPr lang="en-ZA" dirty="0"/>
                    </a:p>
                  </a:txBody>
                  <a:tcPr/>
                </a:tc>
                <a:tc>
                  <a:txBody>
                    <a:bodyPr/>
                    <a:lstStyle/>
                    <a:p>
                      <a:r>
                        <a:rPr lang="en-ZA" dirty="0"/>
                        <a:t>Geology</a:t>
                      </a:r>
                    </a:p>
                  </a:txBody>
                  <a:tcPr/>
                </a:tc>
                <a:tc>
                  <a:txBody>
                    <a:bodyPr/>
                    <a:lstStyle/>
                    <a:p>
                      <a:r>
                        <a:rPr lang="en-ZA" dirty="0"/>
                        <a:t>Aquifer?</a:t>
                      </a:r>
                    </a:p>
                  </a:txBody>
                  <a:tcPr/>
                </a:tc>
                <a:extLst>
                  <a:ext uri="{0D108BD9-81ED-4DB2-BD59-A6C34878D82A}">
                    <a16:rowId xmlns:a16="http://schemas.microsoft.com/office/drawing/2014/main" xmlns="" val="10000"/>
                  </a:ext>
                </a:extLst>
              </a:tr>
              <a:tr h="699997">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      Oldest</a:t>
                      </a:r>
                      <a:r>
                        <a:rPr lang="en-ZA" baseline="0" dirty="0"/>
                        <a:t>                                         </a:t>
                      </a:r>
                      <a:r>
                        <a:rPr lang="en-ZA" dirty="0"/>
                        <a:t>Youngest </a:t>
                      </a:r>
                    </a:p>
                  </a:txBody>
                  <a:tcPr vert="vert270"/>
                </a:tc>
                <a:tc>
                  <a:txBody>
                    <a:bodyPr/>
                    <a:lstStyle/>
                    <a:p>
                      <a:r>
                        <a:rPr lang="en-ZA" b="1" dirty="0">
                          <a:solidFill>
                            <a:srgbClr val="FFC000"/>
                          </a:solidFill>
                        </a:rPr>
                        <a:t>Coastal </a:t>
                      </a:r>
                      <a:r>
                        <a:rPr lang="en-ZA" b="1" dirty="0" err="1">
                          <a:solidFill>
                            <a:srgbClr val="FFC000"/>
                          </a:solidFill>
                        </a:rPr>
                        <a:t>Cenozoic</a:t>
                      </a:r>
                      <a:r>
                        <a:rPr lang="en-ZA" b="1" baseline="0" dirty="0">
                          <a:solidFill>
                            <a:srgbClr val="FFC000"/>
                          </a:solidFill>
                        </a:rPr>
                        <a:t> Deposits</a:t>
                      </a:r>
                      <a:endParaRPr lang="en-ZA" b="1" dirty="0">
                        <a:solidFill>
                          <a:srgbClr val="FFC000"/>
                        </a:solidFill>
                      </a:endParaRPr>
                    </a:p>
                  </a:txBody>
                  <a:tcPr/>
                </a:tc>
                <a:tc>
                  <a:txBody>
                    <a:bodyPr/>
                    <a:lstStyle/>
                    <a:p>
                      <a:r>
                        <a:rPr lang="en-ZA" sz="1800" b="1" kern="1200" dirty="0">
                          <a:solidFill>
                            <a:srgbClr val="FFC000"/>
                          </a:solidFill>
                          <a:latin typeface="+mn-lt"/>
                          <a:ea typeface="+mn-ea"/>
                          <a:cs typeface="+mn-cs"/>
                        </a:rPr>
                        <a:t>Aquifer</a:t>
                      </a:r>
                    </a:p>
                  </a:txBody>
                  <a:tcPr/>
                </a:tc>
                <a:extLst>
                  <a:ext uri="{0D108BD9-81ED-4DB2-BD59-A6C34878D82A}">
                    <a16:rowId xmlns:a16="http://schemas.microsoft.com/office/drawing/2014/main" xmlns="" val="10001"/>
                  </a:ext>
                </a:extLst>
              </a:tr>
              <a:tr h="604108">
                <a:tc vMerge="1">
                  <a:txBody>
                    <a:bodyPr/>
                    <a:lstStyle/>
                    <a:p>
                      <a:endParaRPr lang="en-ZA" dirty="0"/>
                    </a:p>
                  </a:txBody>
                  <a:tcPr/>
                </a:tc>
                <a:tc>
                  <a:txBody>
                    <a:bodyPr/>
                    <a:lstStyle/>
                    <a:p>
                      <a:r>
                        <a:rPr lang="en-ZA" b="1" dirty="0">
                          <a:solidFill>
                            <a:schemeClr val="accent3">
                              <a:lumMod val="75000"/>
                            </a:schemeClr>
                          </a:solidFill>
                        </a:rPr>
                        <a:t>Karoo </a:t>
                      </a:r>
                      <a:r>
                        <a:rPr lang="en-ZA" b="1" dirty="0" err="1">
                          <a:solidFill>
                            <a:schemeClr val="accent3">
                              <a:lumMod val="75000"/>
                            </a:schemeClr>
                          </a:solidFill>
                        </a:rPr>
                        <a:t>Supergroup</a:t>
                      </a:r>
                      <a:endParaRPr lang="en-ZA" b="1" dirty="0">
                        <a:solidFill>
                          <a:schemeClr val="accent3">
                            <a:lumMod val="75000"/>
                          </a:schemeClr>
                        </a:solidFill>
                      </a:endParaRPr>
                    </a:p>
                  </a:txBody>
                  <a:tcPr/>
                </a:tc>
                <a:tc>
                  <a:txBody>
                    <a:bodyPr/>
                    <a:lstStyle/>
                    <a:p>
                      <a:r>
                        <a:rPr lang="en-ZA" sz="1800" b="1" kern="1200" dirty="0">
                          <a:solidFill>
                            <a:schemeClr val="accent3">
                              <a:lumMod val="75000"/>
                            </a:schemeClr>
                          </a:solidFill>
                          <a:latin typeface="+mn-lt"/>
                          <a:ea typeface="+mn-ea"/>
                          <a:cs typeface="+mn-cs"/>
                        </a:rPr>
                        <a:t>Contains aquifers, aquitards and </a:t>
                      </a:r>
                      <a:r>
                        <a:rPr lang="en-ZA" sz="1800" b="1" kern="1200" dirty="0" err="1">
                          <a:solidFill>
                            <a:schemeClr val="accent3">
                              <a:lumMod val="75000"/>
                            </a:schemeClr>
                          </a:solidFill>
                          <a:latin typeface="+mn-lt"/>
                          <a:ea typeface="+mn-ea"/>
                          <a:cs typeface="+mn-cs"/>
                        </a:rPr>
                        <a:t>aquicludes</a:t>
                      </a:r>
                      <a:endParaRPr lang="en-ZA" sz="1800" b="1" kern="1200" dirty="0">
                        <a:solidFill>
                          <a:schemeClr val="accent3">
                            <a:lumMod val="75000"/>
                          </a:schemeClr>
                        </a:solidFill>
                        <a:latin typeface="+mn-lt"/>
                        <a:ea typeface="+mn-ea"/>
                        <a:cs typeface="+mn-cs"/>
                      </a:endParaRPr>
                    </a:p>
                  </a:txBody>
                  <a:tcPr/>
                </a:tc>
                <a:extLst>
                  <a:ext uri="{0D108BD9-81ED-4DB2-BD59-A6C34878D82A}">
                    <a16:rowId xmlns:a16="http://schemas.microsoft.com/office/drawing/2014/main" xmlns="" val="10002"/>
                  </a:ext>
                </a:extLst>
              </a:tr>
              <a:tr h="604108">
                <a:tc vMerge="1">
                  <a:txBody>
                    <a:bodyPr/>
                    <a:lstStyle/>
                    <a:p>
                      <a:endParaRPr lang="en-ZA"/>
                    </a:p>
                  </a:txBody>
                  <a:tcPr/>
                </a:tc>
                <a:tc>
                  <a:txBody>
                    <a:bodyPr/>
                    <a:lstStyle/>
                    <a:p>
                      <a:r>
                        <a:rPr lang="en-ZA" b="1" dirty="0">
                          <a:solidFill>
                            <a:srgbClr val="0070C0"/>
                          </a:solidFill>
                        </a:rPr>
                        <a:t>Cape </a:t>
                      </a:r>
                      <a:r>
                        <a:rPr lang="en-ZA" b="1" dirty="0" err="1">
                          <a:solidFill>
                            <a:srgbClr val="0070C0"/>
                          </a:solidFill>
                        </a:rPr>
                        <a:t>Supergroup</a:t>
                      </a:r>
                      <a:endParaRPr lang="en-ZA" b="1" dirty="0">
                        <a:solidFill>
                          <a:srgbClr val="0070C0"/>
                        </a:solidFill>
                      </a:endParaRPr>
                    </a:p>
                  </a:txBody>
                  <a:tcPr/>
                </a:tc>
                <a:tc>
                  <a:txBody>
                    <a:bodyPr/>
                    <a:lstStyle/>
                    <a:p>
                      <a:r>
                        <a:rPr lang="en-ZA" sz="1800" b="1" kern="1200" dirty="0">
                          <a:solidFill>
                            <a:srgbClr val="0070C0"/>
                          </a:solidFill>
                          <a:latin typeface="+mn-lt"/>
                          <a:ea typeface="+mn-ea"/>
                          <a:cs typeface="+mn-cs"/>
                        </a:rPr>
                        <a:t>Contains aquifers, aquitards and </a:t>
                      </a:r>
                      <a:r>
                        <a:rPr lang="en-ZA" sz="1800" b="1" kern="1200" dirty="0" err="1">
                          <a:solidFill>
                            <a:srgbClr val="0070C0"/>
                          </a:solidFill>
                          <a:latin typeface="+mn-lt"/>
                          <a:ea typeface="+mn-ea"/>
                          <a:cs typeface="+mn-cs"/>
                        </a:rPr>
                        <a:t>aquicludes</a:t>
                      </a:r>
                      <a:endParaRPr lang="en-ZA" sz="1800" b="1" kern="1200" dirty="0">
                        <a:solidFill>
                          <a:srgbClr val="0070C0"/>
                        </a:solidFill>
                        <a:latin typeface="+mn-lt"/>
                        <a:ea typeface="+mn-ea"/>
                        <a:cs typeface="+mn-cs"/>
                      </a:endParaRPr>
                    </a:p>
                  </a:txBody>
                  <a:tcPr/>
                </a:tc>
                <a:extLst>
                  <a:ext uri="{0D108BD9-81ED-4DB2-BD59-A6C34878D82A}">
                    <a16:rowId xmlns:a16="http://schemas.microsoft.com/office/drawing/2014/main" xmlns="" val="10003"/>
                  </a:ext>
                </a:extLst>
              </a:tr>
              <a:tr h="1208215">
                <a:tc vMerge="1">
                  <a:txBody>
                    <a:bodyPr/>
                    <a:lstStyle/>
                    <a:p>
                      <a:endParaRPr lang="en-ZA" dirty="0"/>
                    </a:p>
                  </a:txBody>
                  <a:tcPr/>
                </a:tc>
                <a:tc>
                  <a:txBody>
                    <a:bodyPr/>
                    <a:lstStyle/>
                    <a:p>
                      <a:r>
                        <a:rPr lang="en-ZA" b="1" dirty="0">
                          <a:solidFill>
                            <a:schemeClr val="accent2">
                              <a:lumMod val="50000"/>
                            </a:schemeClr>
                          </a:solidFill>
                        </a:rPr>
                        <a:t>“Basement” </a:t>
                      </a:r>
                    </a:p>
                    <a:p>
                      <a:r>
                        <a:rPr lang="en-ZA" b="1" dirty="0" err="1">
                          <a:solidFill>
                            <a:schemeClr val="accent2">
                              <a:lumMod val="50000"/>
                            </a:schemeClr>
                          </a:solidFill>
                        </a:rPr>
                        <a:t>Malmesbury</a:t>
                      </a:r>
                      <a:r>
                        <a:rPr lang="en-ZA" b="1" dirty="0">
                          <a:solidFill>
                            <a:schemeClr val="accent2">
                              <a:lumMod val="50000"/>
                            </a:schemeClr>
                          </a:solidFill>
                        </a:rPr>
                        <a:t> Shale </a:t>
                      </a:r>
                      <a:r>
                        <a:rPr lang="en-ZA" b="1" dirty="0">
                          <a:solidFill>
                            <a:srgbClr val="FF09F3"/>
                          </a:solidFill>
                        </a:rPr>
                        <a:t>intruded by granite</a:t>
                      </a:r>
                    </a:p>
                  </a:txBody>
                  <a:tcPr/>
                </a:tc>
                <a:tc>
                  <a:txBody>
                    <a:bodyPr/>
                    <a:lstStyle/>
                    <a:p>
                      <a:r>
                        <a:rPr lang="en-ZA" b="1" dirty="0">
                          <a:solidFill>
                            <a:schemeClr val="accent2">
                              <a:lumMod val="50000"/>
                            </a:schemeClr>
                          </a:solidFill>
                        </a:rPr>
                        <a:t>Locally an aquifer</a:t>
                      </a:r>
                    </a:p>
                    <a:p>
                      <a:r>
                        <a:rPr lang="en-ZA" b="1" dirty="0">
                          <a:solidFill>
                            <a:schemeClr val="accent2">
                              <a:lumMod val="50000"/>
                            </a:schemeClr>
                          </a:solidFill>
                        </a:rPr>
                        <a:t>Regionally an aquitard</a:t>
                      </a: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6390086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ZA"/>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634" y="1016000"/>
            <a:ext cx="9137366" cy="5234895"/>
          </a:xfrm>
          <a:prstGeom prst="rect">
            <a:avLst/>
          </a:prstGeom>
          <a:noFill/>
        </p:spPr>
      </p:pic>
      <p:sp>
        <p:nvSpPr>
          <p:cNvPr id="5" name="Rectangle 4"/>
          <p:cNvSpPr/>
          <p:nvPr/>
        </p:nvSpPr>
        <p:spPr>
          <a:xfrm>
            <a:off x="6219457" y="6108670"/>
            <a:ext cx="3025380" cy="400110"/>
          </a:xfrm>
          <a:prstGeom prst="rect">
            <a:avLst/>
          </a:prstGeom>
        </p:spPr>
        <p:txBody>
          <a:bodyPr wrap="none">
            <a:spAutoFit/>
          </a:bodyPr>
          <a:lstStyle/>
          <a:p>
            <a:r>
              <a:rPr lang="en-ZA" sz="2000" dirty="0">
                <a:ea typeface="Arial" panose="020B0604020202020204" pitchFamily="34" charset="0"/>
              </a:rPr>
              <a:t>(adapted from Wu, 2005)</a:t>
            </a:r>
            <a:endParaRPr lang="en-ZA" sz="2000" dirty="0"/>
          </a:p>
        </p:txBody>
      </p:sp>
      <p:sp>
        <p:nvSpPr>
          <p:cNvPr id="6" name="Rectangle 5">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89" eaLnBrk="0" fontAlgn="base" hangingPunct="0">
              <a:spcBef>
                <a:spcPct val="0"/>
              </a:spcBef>
              <a:spcAft>
                <a:spcPct val="0"/>
              </a:spcAft>
            </a:pPr>
            <a:r>
              <a:rPr lang="en-ZA" sz="2400" dirty="0">
                <a:solidFill>
                  <a:prstClr val="white"/>
                </a:solidFill>
              </a:rPr>
              <a:t>Key aquifers</a:t>
            </a:r>
            <a:endParaRPr lang="en-GB" sz="2400" dirty="0">
              <a:solidFill>
                <a:prstClr val="white"/>
              </a:solidFill>
            </a:endParaRPr>
          </a:p>
        </p:txBody>
      </p:sp>
    </p:spTree>
    <p:extLst>
      <p:ext uri="{BB962C8B-B14F-4D97-AF65-F5344CB8AC3E}">
        <p14:creationId xmlns:p14="http://schemas.microsoft.com/office/powerpoint/2010/main" val="4201698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73454" y="1004853"/>
            <a:ext cx="8113345" cy="5736452"/>
          </a:xfrm>
        </p:spPr>
      </p:pic>
      <p:sp>
        <p:nvSpPr>
          <p:cNvPr id="5" name="Rectangle 4">
            <a:extLst>
              <a:ext uri="{FF2B5EF4-FFF2-40B4-BE49-F238E27FC236}">
                <a16:creationId xmlns:a16="http://schemas.microsoft.com/office/drawing/2014/main" xmlns="" id="{108B24BD-F6C4-429C-9F71-C3813C18798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b="1" dirty="0"/>
              <a:t>RQOs EXAMPLE: Groundwater Resource Unit BB-1</a:t>
            </a:r>
            <a:endParaRPr lang="en-GB" b="1" dirty="0"/>
          </a:p>
        </p:txBody>
      </p:sp>
    </p:spTree>
    <p:extLst>
      <p:ext uri="{BB962C8B-B14F-4D97-AF65-F5344CB8AC3E}">
        <p14:creationId xmlns:p14="http://schemas.microsoft.com/office/powerpoint/2010/main" val="31800228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22388415"/>
              </p:ext>
            </p:extLst>
          </p:nvPr>
        </p:nvGraphicFramePr>
        <p:xfrm>
          <a:off x="83959" y="1133505"/>
          <a:ext cx="8977745" cy="5423618"/>
        </p:xfrm>
        <a:graphic>
          <a:graphicData uri="http://schemas.openxmlformats.org/drawingml/2006/table">
            <a:tbl>
              <a:tblPr>
                <a:tableStyleId>{5C22544A-7EE6-4342-B048-85BDC9FD1C3A}</a:tableStyleId>
              </a:tblPr>
              <a:tblGrid>
                <a:gridCol w="479440">
                  <a:extLst>
                    <a:ext uri="{9D8B030D-6E8A-4147-A177-3AD203B41FA5}">
                      <a16:colId xmlns:a16="http://schemas.microsoft.com/office/drawing/2014/main" xmlns="" val="20000"/>
                    </a:ext>
                  </a:extLst>
                </a:gridCol>
                <a:gridCol w="479440">
                  <a:extLst>
                    <a:ext uri="{9D8B030D-6E8A-4147-A177-3AD203B41FA5}">
                      <a16:colId xmlns:a16="http://schemas.microsoft.com/office/drawing/2014/main" xmlns="" val="20001"/>
                    </a:ext>
                  </a:extLst>
                </a:gridCol>
                <a:gridCol w="902476">
                  <a:extLst>
                    <a:ext uri="{9D8B030D-6E8A-4147-A177-3AD203B41FA5}">
                      <a16:colId xmlns:a16="http://schemas.microsoft.com/office/drawing/2014/main" xmlns="" val="20002"/>
                    </a:ext>
                  </a:extLst>
                </a:gridCol>
                <a:gridCol w="748840">
                  <a:extLst>
                    <a:ext uri="{9D8B030D-6E8A-4147-A177-3AD203B41FA5}">
                      <a16:colId xmlns:a16="http://schemas.microsoft.com/office/drawing/2014/main" xmlns="" val="20003"/>
                    </a:ext>
                  </a:extLst>
                </a:gridCol>
                <a:gridCol w="1388225">
                  <a:extLst>
                    <a:ext uri="{9D8B030D-6E8A-4147-A177-3AD203B41FA5}">
                      <a16:colId xmlns:a16="http://schemas.microsoft.com/office/drawing/2014/main" xmlns="" val="20004"/>
                    </a:ext>
                  </a:extLst>
                </a:gridCol>
                <a:gridCol w="2211186">
                  <a:extLst>
                    <a:ext uri="{9D8B030D-6E8A-4147-A177-3AD203B41FA5}">
                      <a16:colId xmlns:a16="http://schemas.microsoft.com/office/drawing/2014/main" xmlns="" val="20005"/>
                    </a:ext>
                  </a:extLst>
                </a:gridCol>
                <a:gridCol w="1978473">
                  <a:extLst>
                    <a:ext uri="{9D8B030D-6E8A-4147-A177-3AD203B41FA5}">
                      <a16:colId xmlns:a16="http://schemas.microsoft.com/office/drawing/2014/main" xmlns="" val="20006"/>
                    </a:ext>
                  </a:extLst>
                </a:gridCol>
                <a:gridCol w="789665">
                  <a:extLst>
                    <a:ext uri="{9D8B030D-6E8A-4147-A177-3AD203B41FA5}">
                      <a16:colId xmlns:a16="http://schemas.microsoft.com/office/drawing/2014/main" xmlns="" val="20007"/>
                    </a:ext>
                  </a:extLst>
                </a:gridCol>
              </a:tblGrid>
              <a:tr h="434915">
                <a:tc>
                  <a:txBody>
                    <a:bodyPr/>
                    <a:lstStyle/>
                    <a:p>
                      <a:pPr algn="ctr" fontAlgn="b"/>
                      <a:r>
                        <a:rPr lang="en-ZA" sz="1050" b="1" u="none" strike="noStrike" dirty="0">
                          <a:solidFill>
                            <a:schemeClr val="bg1"/>
                          </a:solidFill>
                          <a:effectLst/>
                        </a:rPr>
                        <a:t>GRU</a:t>
                      </a:r>
                      <a:endParaRPr lang="en-ZA" sz="1050" b="1" i="0" u="none" strike="noStrike" dirty="0">
                        <a:solidFill>
                          <a:schemeClr val="bg1"/>
                        </a:solidFill>
                        <a:effectLst/>
                        <a:latin typeface="Calibri" panose="020F0502020204030204" pitchFamily="34" charset="0"/>
                      </a:endParaRPr>
                    </a:p>
                  </a:txBody>
                  <a:tcPr marL="4092" marR="4092" marT="4092" marB="0" anchor="ctr">
                    <a:solidFill>
                      <a:schemeClr val="accent1"/>
                    </a:solidFill>
                  </a:tcPr>
                </a:tc>
                <a:tc>
                  <a:txBody>
                    <a:bodyPr/>
                    <a:lstStyle/>
                    <a:p>
                      <a:pPr algn="ctr" fontAlgn="b"/>
                      <a:r>
                        <a:rPr lang="en-ZA" sz="1050" b="1" u="none" strike="noStrike" dirty="0" err="1">
                          <a:solidFill>
                            <a:schemeClr val="bg1"/>
                          </a:solidFill>
                          <a:effectLst/>
                        </a:rPr>
                        <a:t>Quat</a:t>
                      </a:r>
                      <a:r>
                        <a:rPr lang="en-ZA" sz="1050" b="1" u="none" strike="noStrike" dirty="0">
                          <a:solidFill>
                            <a:schemeClr val="bg1"/>
                          </a:solidFill>
                          <a:effectLst/>
                        </a:rPr>
                        <a:t>(s)</a:t>
                      </a:r>
                      <a:endParaRPr lang="en-ZA" sz="1050" b="1" i="0" u="none" strike="noStrike" dirty="0">
                        <a:solidFill>
                          <a:schemeClr val="bg1"/>
                        </a:solidFill>
                        <a:effectLst/>
                        <a:latin typeface="Calibri" panose="020F0502020204030204" pitchFamily="34" charset="0"/>
                      </a:endParaRPr>
                    </a:p>
                  </a:txBody>
                  <a:tcPr marL="4092" marR="4092" marT="4092" marB="0" anchor="ctr">
                    <a:solidFill>
                      <a:schemeClr val="accent1"/>
                    </a:solidFill>
                  </a:tcPr>
                </a:tc>
                <a:tc>
                  <a:txBody>
                    <a:bodyPr/>
                    <a:lstStyle/>
                    <a:p>
                      <a:pPr algn="ctr" fontAlgn="b"/>
                      <a:r>
                        <a:rPr lang="en-ZA" sz="1050" b="1" u="none" strike="noStrike" dirty="0">
                          <a:solidFill>
                            <a:schemeClr val="bg1"/>
                          </a:solidFill>
                          <a:effectLst/>
                        </a:rPr>
                        <a:t>Aquifer</a:t>
                      </a:r>
                      <a:endParaRPr lang="en-ZA" sz="1050" b="1" i="0" u="none" strike="noStrike" dirty="0">
                        <a:solidFill>
                          <a:schemeClr val="bg1"/>
                        </a:solidFill>
                        <a:effectLst/>
                        <a:latin typeface="Calibri" panose="020F0502020204030204" pitchFamily="34" charset="0"/>
                      </a:endParaRPr>
                    </a:p>
                  </a:txBody>
                  <a:tcPr marL="4092" marR="4092" marT="4092" marB="0" anchor="ctr">
                    <a:solidFill>
                      <a:schemeClr val="accent1"/>
                    </a:solidFill>
                  </a:tcPr>
                </a:tc>
                <a:tc>
                  <a:txBody>
                    <a:bodyPr/>
                    <a:lstStyle/>
                    <a:p>
                      <a:pPr algn="ctr" fontAlgn="b"/>
                      <a:r>
                        <a:rPr lang="en-ZA" sz="1050" b="1" u="none" strike="noStrike" dirty="0">
                          <a:solidFill>
                            <a:schemeClr val="bg1"/>
                          </a:solidFill>
                          <a:effectLst/>
                        </a:rPr>
                        <a:t>Component</a:t>
                      </a:r>
                      <a:endParaRPr lang="en-ZA" sz="1050" b="1" i="0" u="none" strike="noStrike" dirty="0">
                        <a:solidFill>
                          <a:schemeClr val="bg1"/>
                        </a:solidFill>
                        <a:effectLst/>
                        <a:latin typeface="Calibri" panose="020F0502020204030204" pitchFamily="34" charset="0"/>
                      </a:endParaRPr>
                    </a:p>
                  </a:txBody>
                  <a:tcPr marL="4092" marR="4092" marT="4092" marB="0" anchor="ctr">
                    <a:solidFill>
                      <a:schemeClr val="accent1"/>
                    </a:solidFill>
                  </a:tcPr>
                </a:tc>
                <a:tc>
                  <a:txBody>
                    <a:bodyPr/>
                    <a:lstStyle/>
                    <a:p>
                      <a:pPr algn="ctr" fontAlgn="b"/>
                      <a:r>
                        <a:rPr lang="en-ZA" sz="1050" b="1" u="none" strike="noStrike" dirty="0">
                          <a:solidFill>
                            <a:schemeClr val="bg1"/>
                          </a:solidFill>
                          <a:effectLst/>
                        </a:rPr>
                        <a:t>Sub-Component</a:t>
                      </a:r>
                      <a:endParaRPr lang="en-ZA" sz="1050" b="1" i="0" u="none" strike="noStrike" dirty="0">
                        <a:solidFill>
                          <a:schemeClr val="bg1"/>
                        </a:solidFill>
                        <a:effectLst/>
                        <a:latin typeface="Calibri" panose="020F0502020204030204" pitchFamily="34" charset="0"/>
                      </a:endParaRPr>
                    </a:p>
                  </a:txBody>
                  <a:tcPr marL="4092" marR="4092" marT="4092" marB="0" anchor="ctr">
                    <a:solidFill>
                      <a:schemeClr val="accent1"/>
                    </a:solidFill>
                  </a:tcPr>
                </a:tc>
                <a:tc>
                  <a:txBody>
                    <a:bodyPr/>
                    <a:lstStyle/>
                    <a:p>
                      <a:pPr algn="ctr" fontAlgn="b"/>
                      <a:r>
                        <a:rPr lang="en-ZA" sz="1050" b="1" u="none" strike="noStrike" dirty="0">
                          <a:solidFill>
                            <a:schemeClr val="bg1"/>
                          </a:solidFill>
                          <a:effectLst/>
                        </a:rPr>
                        <a:t>RQO Description (narrative)</a:t>
                      </a:r>
                      <a:endParaRPr lang="en-ZA" sz="1050" b="1" i="0" u="none" strike="noStrike" dirty="0">
                        <a:solidFill>
                          <a:schemeClr val="bg1"/>
                        </a:solidFill>
                        <a:effectLst/>
                        <a:latin typeface="Calibri" panose="020F0502020204030204" pitchFamily="34" charset="0"/>
                      </a:endParaRPr>
                    </a:p>
                  </a:txBody>
                  <a:tcPr marL="4092" marR="4092" marT="4092" marB="0" anchor="ctr">
                    <a:solidFill>
                      <a:schemeClr val="accent1"/>
                    </a:solidFill>
                  </a:tcPr>
                </a:tc>
                <a:tc>
                  <a:txBody>
                    <a:bodyPr/>
                    <a:lstStyle/>
                    <a:p>
                      <a:pPr algn="ctr" fontAlgn="b"/>
                      <a:r>
                        <a:rPr lang="en-ZA" sz="1050" b="1" u="none" strike="noStrike" dirty="0">
                          <a:solidFill>
                            <a:schemeClr val="bg1"/>
                          </a:solidFill>
                          <a:effectLst/>
                        </a:rPr>
                        <a:t>Indicator</a:t>
                      </a:r>
                      <a:endParaRPr lang="en-ZA" sz="1050" b="1" i="0" u="none" strike="noStrike" dirty="0">
                        <a:solidFill>
                          <a:schemeClr val="bg1"/>
                        </a:solidFill>
                        <a:effectLst/>
                        <a:latin typeface="Calibri" panose="020F0502020204030204" pitchFamily="34" charset="0"/>
                      </a:endParaRPr>
                    </a:p>
                  </a:txBody>
                  <a:tcPr marL="4092" marR="4092" marT="4092" marB="0" anchor="ctr">
                    <a:solidFill>
                      <a:schemeClr val="accent1"/>
                    </a:solidFill>
                  </a:tcPr>
                </a:tc>
                <a:tc>
                  <a:txBody>
                    <a:bodyPr/>
                    <a:lstStyle/>
                    <a:p>
                      <a:pPr algn="ctr" fontAlgn="b"/>
                      <a:r>
                        <a:rPr lang="en-ZA" sz="1050" b="1" u="none" strike="noStrike" dirty="0">
                          <a:solidFill>
                            <a:schemeClr val="bg1"/>
                          </a:solidFill>
                          <a:effectLst/>
                        </a:rPr>
                        <a:t>Numerical Limit</a:t>
                      </a:r>
                      <a:endParaRPr lang="en-ZA" sz="1050" b="1" i="0" u="none" strike="noStrike" dirty="0">
                        <a:solidFill>
                          <a:schemeClr val="bg1"/>
                        </a:solidFill>
                        <a:effectLst/>
                        <a:latin typeface="Calibri" panose="020F0502020204030204" pitchFamily="34" charset="0"/>
                      </a:endParaRPr>
                    </a:p>
                  </a:txBody>
                  <a:tcPr marL="4092" marR="4092" marT="4092" marB="0" anchor="ctr">
                    <a:solidFill>
                      <a:schemeClr val="accent1"/>
                    </a:solidFill>
                  </a:tcPr>
                </a:tc>
                <a:extLst>
                  <a:ext uri="{0D108BD9-81ED-4DB2-BD59-A6C34878D82A}">
                    <a16:rowId xmlns:a16="http://schemas.microsoft.com/office/drawing/2014/main" xmlns="" val="10000"/>
                  </a:ext>
                </a:extLst>
              </a:tr>
              <a:tr h="945095">
                <a:tc rowSpan="4">
                  <a:txBody>
                    <a:bodyPr/>
                    <a:lstStyle/>
                    <a:p>
                      <a:pPr algn="l" fontAlgn="b"/>
                      <a:r>
                        <a:rPr lang="en-ZA" sz="1400" u="none" strike="noStrike" dirty="0">
                          <a:effectLst/>
                        </a:rPr>
                        <a:t>BB-1</a:t>
                      </a:r>
                      <a:endParaRPr lang="en-ZA" sz="1400" b="0" i="0" u="none" strike="noStrike" dirty="0">
                        <a:solidFill>
                          <a:srgbClr val="000000"/>
                        </a:solidFill>
                        <a:effectLst/>
                        <a:latin typeface="Calibri" panose="020F0502020204030204" pitchFamily="34" charset="0"/>
                      </a:endParaRPr>
                    </a:p>
                  </a:txBody>
                  <a:tcPr marL="4092" marR="4092" marT="4092" marB="0" anchor="ctr"/>
                </a:tc>
                <a:tc rowSpan="4">
                  <a:txBody>
                    <a:bodyPr/>
                    <a:lstStyle/>
                    <a:p>
                      <a:pPr algn="l" fontAlgn="b"/>
                      <a:r>
                        <a:rPr lang="en-ZA" sz="1400" u="none" strike="noStrike" dirty="0">
                          <a:effectLst/>
                        </a:rPr>
                        <a:t>H10A, H10B, H10C</a:t>
                      </a:r>
                      <a:endParaRPr lang="en-ZA" sz="1400" b="0" i="0" u="none" strike="noStrike" dirty="0">
                        <a:solidFill>
                          <a:srgbClr val="000000"/>
                        </a:solidFill>
                        <a:effectLst/>
                        <a:latin typeface="Calibri" panose="020F0502020204030204" pitchFamily="34" charset="0"/>
                      </a:endParaRPr>
                    </a:p>
                  </a:txBody>
                  <a:tcPr marL="4092" marR="4092" marT="4092" marB="0" anchor="ctr"/>
                </a:tc>
                <a:tc rowSpan="4">
                  <a:txBody>
                    <a:bodyPr/>
                    <a:lstStyle/>
                    <a:p>
                      <a:pPr algn="l" fontAlgn="b"/>
                      <a:r>
                        <a:rPr lang="en-ZA" sz="1400" u="none" strike="noStrike" dirty="0" err="1">
                          <a:effectLst/>
                        </a:rPr>
                        <a:t>Bokkeveld</a:t>
                      </a:r>
                      <a:r>
                        <a:rPr lang="en-ZA" sz="1400" u="none" strike="noStrike" dirty="0">
                          <a:effectLst/>
                        </a:rPr>
                        <a:t> Group, </a:t>
                      </a:r>
                      <a:r>
                        <a:rPr lang="en-ZA" sz="1400" u="none" strike="noStrike" dirty="0" err="1">
                          <a:effectLst/>
                        </a:rPr>
                        <a:t>Nardouw</a:t>
                      </a:r>
                      <a:r>
                        <a:rPr lang="en-ZA" sz="1400" u="none" strike="noStrike" dirty="0">
                          <a:effectLst/>
                        </a:rPr>
                        <a:t> Group, </a:t>
                      </a:r>
                      <a:r>
                        <a:rPr lang="en-ZA" sz="1400" u="none" strike="noStrike" dirty="0" err="1">
                          <a:effectLst/>
                        </a:rPr>
                        <a:t>Cenozoic</a:t>
                      </a:r>
                      <a:r>
                        <a:rPr lang="en-ZA" sz="1400" u="none" strike="noStrike" dirty="0">
                          <a:effectLst/>
                        </a:rPr>
                        <a:t> coastal deposits</a:t>
                      </a:r>
                      <a:endParaRPr lang="en-ZA" sz="1400" b="0" i="0" u="none" strike="noStrike" dirty="0">
                        <a:solidFill>
                          <a:srgbClr val="000000"/>
                        </a:solidFill>
                        <a:effectLst/>
                        <a:latin typeface="Calibri" panose="020F0502020204030204" pitchFamily="34" charset="0"/>
                      </a:endParaRPr>
                    </a:p>
                  </a:txBody>
                  <a:tcPr marL="4092" marR="4092" marT="4092" marB="0" anchor="ctr"/>
                </a:tc>
                <a:tc rowSpan="4">
                  <a:txBody>
                    <a:bodyPr/>
                    <a:lstStyle/>
                    <a:p>
                      <a:pPr algn="l" fontAlgn="b"/>
                      <a:r>
                        <a:rPr lang="en-ZA" sz="1400" u="none" strike="noStrike" dirty="0">
                          <a:effectLst/>
                        </a:rPr>
                        <a:t>Quantity</a:t>
                      </a:r>
                      <a:endParaRPr lang="en-ZA" sz="1400" b="0" i="0" u="none" strike="noStrike" dirty="0">
                        <a:solidFill>
                          <a:srgbClr val="000000"/>
                        </a:solidFill>
                        <a:effectLst/>
                        <a:latin typeface="Calibri" panose="020F0502020204030204" pitchFamily="34" charset="0"/>
                      </a:endParaRPr>
                    </a:p>
                  </a:txBody>
                  <a:tcPr marL="4092" marR="4092" marT="4092" marB="0" anchor="ctr"/>
                </a:tc>
                <a:tc>
                  <a:txBody>
                    <a:bodyPr/>
                    <a:lstStyle/>
                    <a:p>
                      <a:pPr algn="l" fontAlgn="b"/>
                      <a:r>
                        <a:rPr lang="en-ZA" sz="1400" u="none" strike="noStrike" dirty="0">
                          <a:effectLst/>
                        </a:rPr>
                        <a:t>Abstraction</a:t>
                      </a:r>
                      <a:endParaRPr lang="en-ZA" sz="1400" b="0" i="0" u="none" strike="noStrike" dirty="0">
                        <a:solidFill>
                          <a:srgbClr val="000000"/>
                        </a:solidFill>
                        <a:effectLst/>
                        <a:latin typeface="Calibri" panose="020F0502020204030204" pitchFamily="34" charset="0"/>
                      </a:endParaRPr>
                    </a:p>
                  </a:txBody>
                  <a:tcPr marL="4092" marR="4092" marT="4092" marB="0" anchor="ctr"/>
                </a:tc>
                <a:tc>
                  <a:txBody>
                    <a:bodyPr/>
                    <a:lstStyle/>
                    <a:p>
                      <a:pPr algn="l" fontAlgn="b"/>
                      <a:r>
                        <a:rPr lang="en-ZA" sz="1400" u="none" strike="noStrike" dirty="0">
                          <a:effectLst/>
                        </a:rPr>
                        <a:t>Groundwater use should be sustainable for all users and the environment</a:t>
                      </a:r>
                      <a:endParaRPr lang="en-ZA" sz="1400" b="0" i="0" u="none" strike="noStrike" dirty="0">
                        <a:solidFill>
                          <a:srgbClr val="000000"/>
                        </a:solidFill>
                        <a:effectLst/>
                        <a:latin typeface="Calibri" panose="020F0502020204030204" pitchFamily="34" charset="0"/>
                      </a:endParaRPr>
                    </a:p>
                  </a:txBody>
                  <a:tcPr marL="4092" marR="4092" marT="4092" marB="0" anchor="ctr"/>
                </a:tc>
                <a:tc>
                  <a:txBody>
                    <a:bodyPr/>
                    <a:lstStyle/>
                    <a:p>
                      <a:pPr algn="l" fontAlgn="b"/>
                      <a:r>
                        <a:rPr lang="en-ZA" sz="1400" u="none" strike="noStrike" dirty="0">
                          <a:effectLst/>
                        </a:rPr>
                        <a:t>Seasonal abstraction: water level recovers from abstraction impact during wet season, under consideration of climate change and drought cycles. Permanent abstraction: water level decline stabilises under consideration of aquifer response time.</a:t>
                      </a:r>
                      <a:endParaRPr lang="en-ZA" sz="1400" b="0" i="0" u="none" strike="noStrike" dirty="0">
                        <a:solidFill>
                          <a:srgbClr val="000000"/>
                        </a:solidFill>
                        <a:effectLst/>
                        <a:latin typeface="Calibri" panose="020F0502020204030204" pitchFamily="34" charset="0"/>
                      </a:endParaRPr>
                    </a:p>
                  </a:txBody>
                  <a:tcPr marL="4092" marR="4092" marT="4092" marB="0" anchor="ctr"/>
                </a:tc>
                <a:tc>
                  <a:txBody>
                    <a:bodyPr/>
                    <a:lstStyle/>
                    <a:p>
                      <a:pPr algn="l" fontAlgn="b"/>
                      <a:r>
                        <a:rPr lang="en-ZA" sz="1400" u="none" strike="noStrike">
                          <a:effectLst/>
                        </a:rPr>
                        <a:t>n/a</a:t>
                      </a:r>
                      <a:endParaRPr lang="en-ZA" sz="1400" b="0" i="0" u="none" strike="noStrike">
                        <a:solidFill>
                          <a:srgbClr val="000000"/>
                        </a:solidFill>
                        <a:effectLst/>
                        <a:latin typeface="Calibri" panose="020F0502020204030204" pitchFamily="34" charset="0"/>
                      </a:endParaRPr>
                    </a:p>
                  </a:txBody>
                  <a:tcPr marL="4092" marR="4092" marT="4092" marB="0" anchor="ctr"/>
                </a:tc>
                <a:extLst>
                  <a:ext uri="{0D108BD9-81ED-4DB2-BD59-A6C34878D82A}">
                    <a16:rowId xmlns:a16="http://schemas.microsoft.com/office/drawing/2014/main" xmlns="" val="10001"/>
                  </a:ext>
                </a:extLst>
              </a:tr>
              <a:tr h="709227">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pPr algn="l" fontAlgn="b"/>
                      <a:endParaRPr lang="en-ZA" sz="1400" b="0" i="0" u="none" strike="noStrike" dirty="0">
                        <a:solidFill>
                          <a:srgbClr val="000000"/>
                        </a:solidFill>
                        <a:effectLst/>
                        <a:latin typeface="Calibri" panose="020F0502020204030204" pitchFamily="34" charset="0"/>
                      </a:endParaRPr>
                    </a:p>
                  </a:txBody>
                  <a:tcPr marL="4092" marR="4092" marT="4092" marB="0" anchor="b"/>
                </a:tc>
                <a:tc>
                  <a:txBody>
                    <a:bodyPr/>
                    <a:lstStyle/>
                    <a:p>
                      <a:pPr algn="l" fontAlgn="b"/>
                      <a:r>
                        <a:rPr lang="en-ZA" sz="1400" u="none" strike="noStrike" dirty="0">
                          <a:effectLst/>
                        </a:rPr>
                        <a:t>Discharge</a:t>
                      </a:r>
                      <a:endParaRPr lang="en-ZA" sz="1400" b="0" i="0" u="none" strike="noStrike" dirty="0">
                        <a:solidFill>
                          <a:srgbClr val="000000"/>
                        </a:solidFill>
                        <a:effectLst/>
                        <a:latin typeface="Calibri" panose="020F0502020204030204" pitchFamily="34" charset="0"/>
                      </a:endParaRPr>
                    </a:p>
                  </a:txBody>
                  <a:tcPr marL="4092" marR="4092" marT="4092" marB="0" anchor="ctr"/>
                </a:tc>
                <a:tc>
                  <a:txBody>
                    <a:bodyPr/>
                    <a:lstStyle/>
                    <a:p>
                      <a:pPr algn="l" fontAlgn="b"/>
                      <a:r>
                        <a:rPr lang="en-ZA" sz="1400" u="none" strike="noStrike" dirty="0">
                          <a:effectLst/>
                        </a:rPr>
                        <a:t>The natural gradient between groundwater and surface water should be maintained</a:t>
                      </a:r>
                      <a:endParaRPr lang="en-ZA" sz="1400" b="0" i="0" u="none" strike="noStrike" dirty="0">
                        <a:solidFill>
                          <a:srgbClr val="000000"/>
                        </a:solidFill>
                        <a:effectLst/>
                        <a:latin typeface="Calibri" panose="020F0502020204030204" pitchFamily="34" charset="0"/>
                      </a:endParaRPr>
                    </a:p>
                  </a:txBody>
                  <a:tcPr marL="4092" marR="4092" marT="4092" marB="0" anchor="ctr"/>
                </a:tc>
                <a:tc>
                  <a:txBody>
                    <a:bodyPr/>
                    <a:lstStyle/>
                    <a:p>
                      <a:pPr algn="l" fontAlgn="b"/>
                      <a:r>
                        <a:rPr lang="en-ZA" sz="1400" u="none" strike="noStrike" dirty="0">
                          <a:effectLst/>
                        </a:rPr>
                        <a:t>Relative water levels between groundwater and </a:t>
                      </a:r>
                      <a:r>
                        <a:rPr lang="en-ZA" sz="1400" u="none" strike="noStrike" dirty="0" err="1">
                          <a:effectLst/>
                        </a:rPr>
                        <a:t>suface</a:t>
                      </a:r>
                      <a:r>
                        <a:rPr lang="en-ZA" sz="1400" u="none" strike="noStrike" dirty="0">
                          <a:effectLst/>
                        </a:rPr>
                        <a:t> water (in </a:t>
                      </a:r>
                      <a:r>
                        <a:rPr lang="en-ZA" sz="1400" u="none" strike="noStrike" dirty="0" err="1">
                          <a:effectLst/>
                        </a:rPr>
                        <a:t>mamsl</a:t>
                      </a:r>
                      <a:r>
                        <a:rPr lang="en-ZA" sz="1400" u="none" strike="noStrike" dirty="0">
                          <a:effectLst/>
                        </a:rPr>
                        <a:t>)</a:t>
                      </a:r>
                      <a:endParaRPr lang="en-ZA" sz="1400" b="0" i="0" u="none" strike="noStrike" dirty="0">
                        <a:solidFill>
                          <a:srgbClr val="000000"/>
                        </a:solidFill>
                        <a:effectLst/>
                        <a:latin typeface="Calibri" panose="020F0502020204030204" pitchFamily="34" charset="0"/>
                      </a:endParaRPr>
                    </a:p>
                  </a:txBody>
                  <a:tcPr marL="4092" marR="4092" marT="4092" marB="0" anchor="ctr"/>
                </a:tc>
                <a:tc>
                  <a:txBody>
                    <a:bodyPr/>
                    <a:lstStyle/>
                    <a:p>
                      <a:pPr algn="l" fontAlgn="b"/>
                      <a:r>
                        <a:rPr lang="en-ZA" sz="1400" u="none" strike="noStrike" dirty="0">
                          <a:effectLst/>
                        </a:rPr>
                        <a:t>n/a</a:t>
                      </a:r>
                      <a:endParaRPr lang="en-ZA" sz="1400" b="0" i="0" u="none" strike="noStrike" dirty="0">
                        <a:solidFill>
                          <a:srgbClr val="000000"/>
                        </a:solidFill>
                        <a:effectLst/>
                        <a:latin typeface="Calibri" panose="020F0502020204030204" pitchFamily="34" charset="0"/>
                      </a:endParaRPr>
                    </a:p>
                  </a:txBody>
                  <a:tcPr marL="4092" marR="4092" marT="4092" marB="0" anchor="ctr"/>
                </a:tc>
                <a:extLst>
                  <a:ext uri="{0D108BD9-81ED-4DB2-BD59-A6C34878D82A}">
                    <a16:rowId xmlns:a16="http://schemas.microsoft.com/office/drawing/2014/main" xmlns="" val="10002"/>
                  </a:ext>
                </a:extLst>
              </a:tr>
              <a:tr h="945095">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b"/>
                      <a:r>
                        <a:rPr lang="en-ZA" sz="1400" u="none" strike="noStrike" dirty="0">
                          <a:effectLst/>
                        </a:rPr>
                        <a:t>Discharge</a:t>
                      </a:r>
                      <a:endParaRPr lang="en-ZA" sz="1400" b="0" i="0" u="none" strike="noStrike" dirty="0">
                        <a:solidFill>
                          <a:srgbClr val="000000"/>
                        </a:solidFill>
                        <a:effectLst/>
                        <a:latin typeface="Calibri" panose="020F0502020204030204" pitchFamily="34" charset="0"/>
                      </a:endParaRPr>
                    </a:p>
                  </a:txBody>
                  <a:tcPr marL="4092" marR="4092" marT="4092" marB="0" anchor="ctr"/>
                </a:tc>
                <a:tc>
                  <a:txBody>
                    <a:bodyPr/>
                    <a:lstStyle/>
                    <a:p>
                      <a:pPr algn="l" fontAlgn="b"/>
                      <a:r>
                        <a:rPr lang="en-ZA" sz="1400" u="none" strike="noStrike" dirty="0">
                          <a:effectLst/>
                        </a:rPr>
                        <a:t>No groundwater abstraction around wetland and river FEPAs in accordance with the implementation</a:t>
                      </a:r>
                      <a:r>
                        <a:rPr lang="en-ZA" sz="1400" u="none" strike="noStrike" baseline="0" dirty="0">
                          <a:effectLst/>
                        </a:rPr>
                        <a:t> </a:t>
                      </a:r>
                      <a:r>
                        <a:rPr lang="en-ZA" sz="1400" u="none" strike="noStrike" dirty="0">
                          <a:effectLst/>
                        </a:rPr>
                        <a:t>manual for FEPAs.</a:t>
                      </a:r>
                      <a:endParaRPr lang="en-ZA" sz="1400" b="0" i="0" u="none" strike="noStrike" dirty="0">
                        <a:solidFill>
                          <a:srgbClr val="000000"/>
                        </a:solidFill>
                        <a:effectLst/>
                        <a:latin typeface="Calibri" panose="020F0502020204030204" pitchFamily="34" charset="0"/>
                      </a:endParaRPr>
                    </a:p>
                  </a:txBody>
                  <a:tcPr marL="4092" marR="4092" marT="4092" marB="0" anchor="ctr"/>
                </a:tc>
                <a:tc>
                  <a:txBody>
                    <a:bodyPr/>
                    <a:lstStyle/>
                    <a:p>
                      <a:pPr algn="l" fontAlgn="b"/>
                      <a:r>
                        <a:rPr lang="en-ZA" sz="1400" u="none" strike="noStrike" dirty="0">
                          <a:effectLst/>
                        </a:rPr>
                        <a:t>Buffer zones</a:t>
                      </a:r>
                      <a:endParaRPr lang="en-ZA" sz="1400" b="0" i="0" u="none" strike="noStrike" dirty="0">
                        <a:solidFill>
                          <a:srgbClr val="000000"/>
                        </a:solidFill>
                        <a:effectLst/>
                        <a:latin typeface="Calibri" panose="020F0502020204030204" pitchFamily="34" charset="0"/>
                      </a:endParaRPr>
                    </a:p>
                  </a:txBody>
                  <a:tcPr marL="4092" marR="4092" marT="4092" marB="0" anchor="ctr"/>
                </a:tc>
                <a:tc>
                  <a:txBody>
                    <a:bodyPr/>
                    <a:lstStyle/>
                    <a:p>
                      <a:pPr algn="l" fontAlgn="b"/>
                      <a:r>
                        <a:rPr lang="en-ZA" sz="1400" u="none" strike="noStrike" dirty="0">
                          <a:effectLst/>
                        </a:rPr>
                        <a:t>250m</a:t>
                      </a:r>
                      <a:endParaRPr lang="en-ZA" sz="1400" b="0" i="0" u="none" strike="noStrike" dirty="0">
                        <a:solidFill>
                          <a:srgbClr val="000000"/>
                        </a:solidFill>
                        <a:effectLst/>
                        <a:latin typeface="Calibri" panose="020F0502020204030204" pitchFamily="34" charset="0"/>
                      </a:endParaRPr>
                    </a:p>
                  </a:txBody>
                  <a:tcPr marL="4092" marR="4092" marT="4092" marB="0" anchor="ctr"/>
                </a:tc>
                <a:extLst>
                  <a:ext uri="{0D108BD9-81ED-4DB2-BD59-A6C34878D82A}">
                    <a16:rowId xmlns:a16="http://schemas.microsoft.com/office/drawing/2014/main" xmlns="" val="10003"/>
                  </a:ext>
                </a:extLst>
              </a:tr>
              <a:tr h="709227">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b"/>
                      <a:r>
                        <a:rPr lang="en-ZA" sz="1400" u="none" strike="noStrike" dirty="0">
                          <a:effectLst/>
                        </a:rPr>
                        <a:t>Low flow in river</a:t>
                      </a:r>
                      <a:endParaRPr lang="en-ZA" sz="1400" b="0" i="0" u="none" strike="noStrike" dirty="0">
                        <a:solidFill>
                          <a:srgbClr val="000000"/>
                        </a:solidFill>
                        <a:effectLst/>
                        <a:latin typeface="Calibri" panose="020F0502020204030204" pitchFamily="34" charset="0"/>
                      </a:endParaRPr>
                    </a:p>
                  </a:txBody>
                  <a:tcPr marL="4092" marR="4092" marT="4092" marB="0" anchor="ctr"/>
                </a:tc>
                <a:tc>
                  <a:txBody>
                    <a:bodyPr/>
                    <a:lstStyle/>
                    <a:p>
                      <a:pPr algn="l" fontAlgn="b"/>
                      <a:r>
                        <a:rPr lang="en-ZA" sz="1400" u="none" strike="noStrike" dirty="0">
                          <a:effectLst/>
                        </a:rPr>
                        <a:t>Compliance to the low flow requirements in the river, as per surface water RQO requirement</a:t>
                      </a:r>
                      <a:endParaRPr lang="en-ZA" sz="1400" b="0" i="0" u="none" strike="noStrike" dirty="0">
                        <a:solidFill>
                          <a:srgbClr val="000000"/>
                        </a:solidFill>
                        <a:effectLst/>
                        <a:latin typeface="Calibri" panose="020F0502020204030204" pitchFamily="34" charset="0"/>
                      </a:endParaRPr>
                    </a:p>
                  </a:txBody>
                  <a:tcPr marL="4092" marR="4092" marT="4092" marB="0" anchor="ctr"/>
                </a:tc>
                <a:tc>
                  <a:txBody>
                    <a:bodyPr/>
                    <a:lstStyle/>
                    <a:p>
                      <a:pPr algn="l" fontAlgn="b"/>
                      <a:r>
                        <a:rPr lang="en-ZA" sz="1400" u="none" strike="noStrike" dirty="0">
                          <a:effectLst/>
                        </a:rPr>
                        <a:t>Compliance with the </a:t>
                      </a:r>
                      <a:r>
                        <a:rPr lang="en-ZA" sz="1400" u="none" strike="noStrike" dirty="0" err="1">
                          <a:effectLst/>
                        </a:rPr>
                        <a:t>lowflow</a:t>
                      </a:r>
                      <a:r>
                        <a:rPr lang="en-ZA" sz="1400" u="none" strike="noStrike" dirty="0">
                          <a:effectLst/>
                        </a:rPr>
                        <a:t> requirements in the river </a:t>
                      </a:r>
                      <a:endParaRPr lang="en-ZA" sz="1400" b="0" i="0" u="none" strike="noStrike" dirty="0">
                        <a:solidFill>
                          <a:srgbClr val="000000"/>
                        </a:solidFill>
                        <a:effectLst/>
                        <a:latin typeface="Calibri" panose="020F0502020204030204" pitchFamily="34" charset="0"/>
                      </a:endParaRPr>
                    </a:p>
                  </a:txBody>
                  <a:tcPr marL="4092" marR="4092" marT="4092" marB="0" anchor="ctr"/>
                </a:tc>
                <a:tc>
                  <a:txBody>
                    <a:bodyPr/>
                    <a:lstStyle/>
                    <a:p>
                      <a:pPr algn="l" fontAlgn="b"/>
                      <a:r>
                        <a:rPr lang="en-ZA" sz="1400" u="none" strike="noStrike" dirty="0">
                          <a:effectLst/>
                        </a:rPr>
                        <a:t>See section 3.1</a:t>
                      </a:r>
                      <a:endParaRPr lang="en-ZA" sz="1400" b="0" i="0" u="none" strike="noStrike" dirty="0">
                        <a:solidFill>
                          <a:srgbClr val="000000"/>
                        </a:solidFill>
                        <a:effectLst/>
                        <a:latin typeface="Calibri" panose="020F0502020204030204" pitchFamily="34" charset="0"/>
                      </a:endParaRPr>
                    </a:p>
                  </a:txBody>
                  <a:tcPr marL="4092" marR="4092" marT="4092" marB="0" anchor="ctr"/>
                </a:tc>
                <a:extLst>
                  <a:ext uri="{0D108BD9-81ED-4DB2-BD59-A6C34878D82A}">
                    <a16:rowId xmlns:a16="http://schemas.microsoft.com/office/drawing/2014/main" xmlns="" val="10004"/>
                  </a:ext>
                </a:extLst>
              </a:tr>
            </a:tbl>
          </a:graphicData>
        </a:graphic>
      </p:graphicFrame>
      <p:sp>
        <p:nvSpPr>
          <p:cNvPr id="7" name="TextBox 6"/>
          <p:cNvSpPr txBox="1"/>
          <p:nvPr/>
        </p:nvSpPr>
        <p:spPr>
          <a:xfrm>
            <a:off x="2245267" y="1736744"/>
            <a:ext cx="6587837" cy="1323439"/>
          </a:xfrm>
          <a:prstGeom prst="rect">
            <a:avLst/>
          </a:prstGeom>
          <a:solidFill>
            <a:schemeClr val="bg1"/>
          </a:solidFill>
        </p:spPr>
        <p:txBody>
          <a:bodyPr wrap="square" rtlCol="0">
            <a:spAutoFit/>
          </a:bodyPr>
          <a:lstStyle/>
          <a:p>
            <a:r>
              <a:rPr lang="en-ZA" sz="2000" dirty="0"/>
              <a:t>Excludes the buried Peninsula (so not "all' and not "TMG“) given the deep Peninsula may not mimic surface topography, will not be in connection with rivers, and may be drilled into.</a:t>
            </a:r>
          </a:p>
        </p:txBody>
      </p:sp>
      <p:cxnSp>
        <p:nvCxnSpPr>
          <p:cNvPr id="9" name="Elbow Connector 8"/>
          <p:cNvCxnSpPr>
            <a:cxnSpLocks/>
          </p:cNvCxnSpPr>
          <p:nvPr/>
        </p:nvCxnSpPr>
        <p:spPr>
          <a:xfrm rot="10800000" flipV="1">
            <a:off x="1374888" y="2361329"/>
            <a:ext cx="870378" cy="752598"/>
          </a:xfrm>
          <a:prstGeom prst="bentConnector3">
            <a:avLst>
              <a:gd name="adj1" fmla="val 99883"/>
            </a:avLst>
          </a:prstGeom>
          <a:ln>
            <a:tailEnd type="triangle"/>
          </a:ln>
        </p:spPr>
        <p:style>
          <a:lnRef idx="2">
            <a:schemeClr val="dk1"/>
          </a:lnRef>
          <a:fillRef idx="0">
            <a:schemeClr val="dk1"/>
          </a:fillRef>
          <a:effectRef idx="1">
            <a:schemeClr val="dk1"/>
          </a:effectRef>
          <a:fontRef idx="minor">
            <a:schemeClr val="tx1"/>
          </a:fontRef>
        </p:style>
      </p:cxnSp>
      <p:sp>
        <p:nvSpPr>
          <p:cNvPr id="8" name="Rectangle 7">
            <a:extLst>
              <a:ext uri="{FF2B5EF4-FFF2-40B4-BE49-F238E27FC236}">
                <a16:creationId xmlns:a16="http://schemas.microsoft.com/office/drawing/2014/main" xmlns="" id="{3DBDD3F8-B9F9-4FF8-A63A-DF11B2E6B94F}"/>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b="1" dirty="0"/>
              <a:t>RQOs EXAMPLE: Groundwater Resource Unit BB-1</a:t>
            </a:r>
            <a:endParaRPr lang="en-GB" b="1" dirty="0"/>
          </a:p>
        </p:txBody>
      </p:sp>
      <p:sp>
        <p:nvSpPr>
          <p:cNvPr id="13" name="Title 1"/>
          <p:cNvSpPr>
            <a:spLocks noGrp="1"/>
          </p:cNvSpPr>
          <p:nvPr>
            <p:ph type="title"/>
          </p:nvPr>
        </p:nvSpPr>
        <p:spPr>
          <a:xfrm>
            <a:off x="457200" y="540000"/>
            <a:ext cx="8229600" cy="1143000"/>
          </a:xfrm>
        </p:spPr>
        <p:txBody>
          <a:bodyPr/>
          <a:lstStyle/>
          <a:p>
            <a:pPr algn="l"/>
            <a:r>
              <a:rPr lang="en-ZA" dirty="0"/>
              <a:t>BB-1</a:t>
            </a:r>
          </a:p>
        </p:txBody>
      </p:sp>
    </p:spTree>
    <p:extLst>
      <p:ext uri="{BB962C8B-B14F-4D97-AF65-F5344CB8AC3E}">
        <p14:creationId xmlns:p14="http://schemas.microsoft.com/office/powerpoint/2010/main" val="419014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ZA"/>
          </a:p>
        </p:txBody>
      </p:sp>
      <p:pic>
        <p:nvPicPr>
          <p:cNvPr id="4" name="Picture 3"/>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1950" y="846138"/>
            <a:ext cx="8420100" cy="5343525"/>
          </a:xfrm>
          <a:prstGeom prst="rect">
            <a:avLst/>
          </a:prstGeom>
          <a:noFill/>
        </p:spPr>
      </p:pic>
      <p:sp>
        <p:nvSpPr>
          <p:cNvPr id="5" name="Rectangle 4">
            <a:extLst>
              <a:ext uri="{FF2B5EF4-FFF2-40B4-BE49-F238E27FC236}">
                <a16:creationId xmlns:a16="http://schemas.microsoft.com/office/drawing/2014/main" xmlns="" id="{3DBDD3F8-B9F9-4FF8-A63A-DF11B2E6B94F}"/>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b="1" dirty="0"/>
              <a:t>RQOs EXAMPLE: Groundwater Resource Unit BB-1</a:t>
            </a:r>
            <a:endParaRPr lang="en-GB" b="1" dirty="0"/>
          </a:p>
        </p:txBody>
      </p:sp>
    </p:spTree>
    <p:extLst>
      <p:ext uri="{BB962C8B-B14F-4D97-AF65-F5344CB8AC3E}">
        <p14:creationId xmlns:p14="http://schemas.microsoft.com/office/powerpoint/2010/main" val="36689777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0000"/>
            <a:ext cx="8229600" cy="1143000"/>
          </a:xfrm>
        </p:spPr>
        <p:txBody>
          <a:bodyPr/>
          <a:lstStyle/>
          <a:p>
            <a:pPr algn="l"/>
            <a:r>
              <a:rPr lang="en-ZA" dirty="0"/>
              <a:t>BB-1</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93070826"/>
              </p:ext>
            </p:extLst>
          </p:nvPr>
        </p:nvGraphicFramePr>
        <p:xfrm>
          <a:off x="66501" y="1409323"/>
          <a:ext cx="8903329" cy="4970569"/>
        </p:xfrm>
        <a:graphic>
          <a:graphicData uri="http://schemas.openxmlformats.org/drawingml/2006/table">
            <a:tbl>
              <a:tblPr>
                <a:tableStyleId>{5C22544A-7EE6-4342-B048-85BDC9FD1C3A}</a:tableStyleId>
              </a:tblPr>
              <a:tblGrid>
                <a:gridCol w="645252">
                  <a:extLst>
                    <a:ext uri="{9D8B030D-6E8A-4147-A177-3AD203B41FA5}">
                      <a16:colId xmlns:a16="http://schemas.microsoft.com/office/drawing/2014/main" xmlns="" val="20000"/>
                    </a:ext>
                  </a:extLst>
                </a:gridCol>
                <a:gridCol w="742792">
                  <a:extLst>
                    <a:ext uri="{9D8B030D-6E8A-4147-A177-3AD203B41FA5}">
                      <a16:colId xmlns:a16="http://schemas.microsoft.com/office/drawing/2014/main" xmlns="" val="20001"/>
                    </a:ext>
                  </a:extLst>
                </a:gridCol>
                <a:gridCol w="906478">
                  <a:extLst>
                    <a:ext uri="{9D8B030D-6E8A-4147-A177-3AD203B41FA5}">
                      <a16:colId xmlns:a16="http://schemas.microsoft.com/office/drawing/2014/main" xmlns="" val="20002"/>
                    </a:ext>
                  </a:extLst>
                </a:gridCol>
                <a:gridCol w="868120">
                  <a:extLst>
                    <a:ext uri="{9D8B030D-6E8A-4147-A177-3AD203B41FA5}">
                      <a16:colId xmlns:a16="http://schemas.microsoft.com/office/drawing/2014/main" xmlns="" val="20003"/>
                    </a:ext>
                  </a:extLst>
                </a:gridCol>
                <a:gridCol w="1700236">
                  <a:extLst>
                    <a:ext uri="{9D8B030D-6E8A-4147-A177-3AD203B41FA5}">
                      <a16:colId xmlns:a16="http://schemas.microsoft.com/office/drawing/2014/main" xmlns="" val="20004"/>
                    </a:ext>
                  </a:extLst>
                </a:gridCol>
                <a:gridCol w="1407877">
                  <a:extLst>
                    <a:ext uri="{9D8B030D-6E8A-4147-A177-3AD203B41FA5}">
                      <a16:colId xmlns:a16="http://schemas.microsoft.com/office/drawing/2014/main" xmlns="" val="20005"/>
                    </a:ext>
                  </a:extLst>
                </a:gridCol>
                <a:gridCol w="1408647">
                  <a:extLst>
                    <a:ext uri="{9D8B030D-6E8A-4147-A177-3AD203B41FA5}">
                      <a16:colId xmlns:a16="http://schemas.microsoft.com/office/drawing/2014/main" xmlns="" val="20006"/>
                    </a:ext>
                  </a:extLst>
                </a:gridCol>
                <a:gridCol w="1223927">
                  <a:extLst>
                    <a:ext uri="{9D8B030D-6E8A-4147-A177-3AD203B41FA5}">
                      <a16:colId xmlns:a16="http://schemas.microsoft.com/office/drawing/2014/main" xmlns="" val="20007"/>
                    </a:ext>
                  </a:extLst>
                </a:gridCol>
              </a:tblGrid>
              <a:tr h="591423">
                <a:tc>
                  <a:txBody>
                    <a:bodyPr/>
                    <a:lstStyle/>
                    <a:p>
                      <a:pPr algn="l" fontAlgn="b"/>
                      <a:r>
                        <a:rPr lang="en-ZA" sz="1600" b="1" u="none" strike="noStrike" dirty="0">
                          <a:solidFill>
                            <a:schemeClr val="bg1"/>
                          </a:solidFill>
                          <a:effectLst/>
                        </a:rPr>
                        <a:t>GRU</a:t>
                      </a:r>
                      <a:endParaRPr lang="en-ZA" sz="1600" b="1" i="0" u="none" strike="noStrike" dirty="0">
                        <a:solidFill>
                          <a:schemeClr val="bg1"/>
                        </a:solidFill>
                        <a:effectLst/>
                        <a:latin typeface="Calibri" panose="020F0502020204030204" pitchFamily="34" charset="0"/>
                      </a:endParaRPr>
                    </a:p>
                  </a:txBody>
                  <a:tcPr marL="4092" marR="4092" marT="4092" marB="0" anchor="ctr">
                    <a:solidFill>
                      <a:schemeClr val="accent1"/>
                    </a:solidFill>
                  </a:tcPr>
                </a:tc>
                <a:tc>
                  <a:txBody>
                    <a:bodyPr/>
                    <a:lstStyle/>
                    <a:p>
                      <a:pPr algn="l" fontAlgn="b"/>
                      <a:r>
                        <a:rPr lang="en-ZA" sz="1600" b="1" u="none" strike="noStrike" dirty="0" err="1">
                          <a:solidFill>
                            <a:schemeClr val="bg1"/>
                          </a:solidFill>
                          <a:effectLst/>
                        </a:rPr>
                        <a:t>Quat</a:t>
                      </a:r>
                      <a:r>
                        <a:rPr lang="en-ZA" sz="1600" b="1" u="none" strike="noStrike" dirty="0">
                          <a:solidFill>
                            <a:schemeClr val="bg1"/>
                          </a:solidFill>
                          <a:effectLst/>
                        </a:rPr>
                        <a:t>(s)</a:t>
                      </a:r>
                      <a:endParaRPr lang="en-ZA" sz="1600" b="1" i="0" u="none" strike="noStrike" dirty="0">
                        <a:solidFill>
                          <a:schemeClr val="bg1"/>
                        </a:solidFill>
                        <a:effectLst/>
                        <a:latin typeface="Calibri" panose="020F0502020204030204" pitchFamily="34" charset="0"/>
                      </a:endParaRPr>
                    </a:p>
                  </a:txBody>
                  <a:tcPr marL="4092" marR="4092" marT="4092" marB="0" anchor="ctr">
                    <a:solidFill>
                      <a:schemeClr val="accent1"/>
                    </a:solidFill>
                  </a:tcPr>
                </a:tc>
                <a:tc>
                  <a:txBody>
                    <a:bodyPr/>
                    <a:lstStyle/>
                    <a:p>
                      <a:pPr algn="l" fontAlgn="b"/>
                      <a:r>
                        <a:rPr lang="en-ZA" sz="1600" b="1" u="none" strike="noStrike" dirty="0">
                          <a:solidFill>
                            <a:schemeClr val="bg1"/>
                          </a:solidFill>
                          <a:effectLst/>
                        </a:rPr>
                        <a:t>Aquifer</a:t>
                      </a:r>
                      <a:endParaRPr lang="en-ZA" sz="1600" b="1" i="0" u="none" strike="noStrike" dirty="0">
                        <a:solidFill>
                          <a:schemeClr val="bg1"/>
                        </a:solidFill>
                        <a:effectLst/>
                        <a:latin typeface="Calibri" panose="020F0502020204030204" pitchFamily="34" charset="0"/>
                      </a:endParaRPr>
                    </a:p>
                  </a:txBody>
                  <a:tcPr marL="4092" marR="4092" marT="4092" marB="0" anchor="ctr">
                    <a:solidFill>
                      <a:schemeClr val="accent1"/>
                    </a:solidFill>
                  </a:tcPr>
                </a:tc>
                <a:tc>
                  <a:txBody>
                    <a:bodyPr/>
                    <a:lstStyle/>
                    <a:p>
                      <a:pPr algn="l" fontAlgn="b"/>
                      <a:r>
                        <a:rPr lang="en-ZA" sz="1400" b="1" u="none" strike="noStrike" dirty="0">
                          <a:solidFill>
                            <a:schemeClr val="bg1"/>
                          </a:solidFill>
                          <a:effectLst/>
                        </a:rPr>
                        <a:t>Component</a:t>
                      </a:r>
                      <a:endParaRPr lang="en-ZA" sz="1400" b="1" i="0" u="none" strike="noStrike" dirty="0">
                        <a:solidFill>
                          <a:schemeClr val="bg1"/>
                        </a:solidFill>
                        <a:effectLst/>
                        <a:latin typeface="Calibri" panose="020F0502020204030204" pitchFamily="34" charset="0"/>
                      </a:endParaRPr>
                    </a:p>
                  </a:txBody>
                  <a:tcPr marL="4092" marR="4092" marT="4092" marB="0" anchor="ctr">
                    <a:solidFill>
                      <a:schemeClr val="accent1"/>
                    </a:solidFill>
                  </a:tcPr>
                </a:tc>
                <a:tc>
                  <a:txBody>
                    <a:bodyPr/>
                    <a:lstStyle/>
                    <a:p>
                      <a:pPr algn="l" fontAlgn="b"/>
                      <a:r>
                        <a:rPr lang="en-ZA" sz="1400" b="1" u="none" strike="noStrike" dirty="0">
                          <a:solidFill>
                            <a:schemeClr val="bg1"/>
                          </a:solidFill>
                          <a:effectLst/>
                        </a:rPr>
                        <a:t>Sub-Component</a:t>
                      </a:r>
                      <a:endParaRPr lang="en-ZA" sz="1400" b="1" i="0" u="none" strike="noStrike" dirty="0">
                        <a:solidFill>
                          <a:schemeClr val="bg1"/>
                        </a:solidFill>
                        <a:effectLst/>
                        <a:latin typeface="Calibri" panose="020F0502020204030204" pitchFamily="34" charset="0"/>
                      </a:endParaRPr>
                    </a:p>
                  </a:txBody>
                  <a:tcPr marL="4092" marR="4092" marT="4092" marB="0" anchor="ctr">
                    <a:solidFill>
                      <a:schemeClr val="accent1"/>
                    </a:solidFill>
                  </a:tcPr>
                </a:tc>
                <a:tc>
                  <a:txBody>
                    <a:bodyPr/>
                    <a:lstStyle/>
                    <a:p>
                      <a:pPr algn="l" fontAlgn="b"/>
                      <a:r>
                        <a:rPr lang="en-ZA" sz="1600" b="1" u="none" strike="noStrike" dirty="0">
                          <a:solidFill>
                            <a:schemeClr val="bg1"/>
                          </a:solidFill>
                          <a:effectLst/>
                        </a:rPr>
                        <a:t>RQO Description (narrative)</a:t>
                      </a:r>
                      <a:endParaRPr lang="en-ZA" sz="1600" b="1" i="0" u="none" strike="noStrike" dirty="0">
                        <a:solidFill>
                          <a:schemeClr val="bg1"/>
                        </a:solidFill>
                        <a:effectLst/>
                        <a:latin typeface="Calibri" panose="020F0502020204030204" pitchFamily="34" charset="0"/>
                      </a:endParaRPr>
                    </a:p>
                  </a:txBody>
                  <a:tcPr marL="4092" marR="4092" marT="4092" marB="0" anchor="ctr">
                    <a:solidFill>
                      <a:schemeClr val="accent1"/>
                    </a:solidFill>
                  </a:tcPr>
                </a:tc>
                <a:tc>
                  <a:txBody>
                    <a:bodyPr/>
                    <a:lstStyle/>
                    <a:p>
                      <a:pPr algn="l" fontAlgn="b"/>
                      <a:r>
                        <a:rPr lang="en-ZA" sz="1600" b="1" u="none" strike="noStrike" dirty="0">
                          <a:solidFill>
                            <a:schemeClr val="bg1"/>
                          </a:solidFill>
                          <a:effectLst/>
                        </a:rPr>
                        <a:t>Indicator</a:t>
                      </a:r>
                      <a:endParaRPr lang="en-ZA" sz="1600" b="1" i="0" u="none" strike="noStrike" dirty="0">
                        <a:solidFill>
                          <a:schemeClr val="bg1"/>
                        </a:solidFill>
                        <a:effectLst/>
                        <a:latin typeface="Calibri" panose="020F0502020204030204" pitchFamily="34" charset="0"/>
                      </a:endParaRPr>
                    </a:p>
                  </a:txBody>
                  <a:tcPr marL="4092" marR="4092" marT="4092" marB="0" anchor="ctr">
                    <a:solidFill>
                      <a:schemeClr val="accent1"/>
                    </a:solidFill>
                  </a:tcPr>
                </a:tc>
                <a:tc>
                  <a:txBody>
                    <a:bodyPr/>
                    <a:lstStyle/>
                    <a:p>
                      <a:pPr algn="l" fontAlgn="b"/>
                      <a:r>
                        <a:rPr lang="en-ZA" sz="1600" b="1" u="none" strike="noStrike" dirty="0">
                          <a:solidFill>
                            <a:schemeClr val="bg1"/>
                          </a:solidFill>
                          <a:effectLst/>
                        </a:rPr>
                        <a:t>Numerical Value</a:t>
                      </a:r>
                      <a:endParaRPr lang="en-ZA" sz="1600" b="1" i="0" u="none" strike="noStrike" dirty="0">
                        <a:solidFill>
                          <a:schemeClr val="bg1"/>
                        </a:solidFill>
                        <a:effectLst/>
                        <a:latin typeface="Calibri" panose="020F0502020204030204" pitchFamily="34" charset="0"/>
                      </a:endParaRPr>
                    </a:p>
                  </a:txBody>
                  <a:tcPr marL="4092" marR="4092" marT="4092" marB="0" anchor="ctr">
                    <a:solidFill>
                      <a:schemeClr val="accent1"/>
                    </a:solidFill>
                  </a:tcPr>
                </a:tc>
                <a:extLst>
                  <a:ext uri="{0D108BD9-81ED-4DB2-BD59-A6C34878D82A}">
                    <a16:rowId xmlns:a16="http://schemas.microsoft.com/office/drawing/2014/main" xmlns="" val="10000"/>
                  </a:ext>
                </a:extLst>
              </a:tr>
              <a:tr h="378064">
                <a:tc rowSpan="8">
                  <a:txBody>
                    <a:bodyPr/>
                    <a:lstStyle/>
                    <a:p>
                      <a:pPr algn="l" fontAlgn="b"/>
                      <a:r>
                        <a:rPr lang="en-ZA" sz="1600" u="none" strike="noStrike" dirty="0">
                          <a:effectLst/>
                        </a:rPr>
                        <a:t>BB-1</a:t>
                      </a:r>
                      <a:endParaRPr lang="en-ZA" sz="1600" b="0" i="0" u="none" strike="noStrike" dirty="0">
                        <a:solidFill>
                          <a:srgbClr val="000000"/>
                        </a:solidFill>
                        <a:effectLst/>
                        <a:latin typeface="Calibri" panose="020F0502020204030204" pitchFamily="34" charset="0"/>
                      </a:endParaRPr>
                    </a:p>
                  </a:txBody>
                  <a:tcPr marL="4092" marR="4092" marT="4092" marB="0" anchor="ctr"/>
                </a:tc>
                <a:tc rowSpan="8">
                  <a:txBody>
                    <a:bodyPr/>
                    <a:lstStyle/>
                    <a:p>
                      <a:pPr algn="l" fontAlgn="b"/>
                      <a:r>
                        <a:rPr lang="en-ZA" sz="1600" u="none" strike="noStrike">
                          <a:effectLst/>
                        </a:rPr>
                        <a:t>H10A, H10B, H10C</a:t>
                      </a:r>
                      <a:endParaRPr lang="en-ZA" sz="1600" b="0" i="0" u="none" strike="noStrike">
                        <a:solidFill>
                          <a:srgbClr val="000000"/>
                        </a:solidFill>
                        <a:effectLst/>
                        <a:latin typeface="Calibri" panose="020F0502020204030204" pitchFamily="34" charset="0"/>
                      </a:endParaRPr>
                    </a:p>
                  </a:txBody>
                  <a:tcPr marL="4092" marR="4092" marT="4092" marB="0" anchor="ctr"/>
                </a:tc>
                <a:tc rowSpan="2">
                  <a:txBody>
                    <a:bodyPr/>
                    <a:lstStyle/>
                    <a:p>
                      <a:pPr algn="l" fontAlgn="b"/>
                      <a:r>
                        <a:rPr lang="en-ZA" sz="1600" u="none" strike="noStrike" dirty="0" err="1">
                          <a:effectLst/>
                        </a:rPr>
                        <a:t>Cenozoic</a:t>
                      </a:r>
                      <a:r>
                        <a:rPr lang="en-ZA" sz="1600" u="none" strike="noStrike" dirty="0">
                          <a:effectLst/>
                        </a:rPr>
                        <a:t> coastal deposits - alluvium</a:t>
                      </a:r>
                      <a:endParaRPr lang="en-ZA" sz="1600" b="0" i="0" u="none" strike="noStrike" dirty="0">
                        <a:solidFill>
                          <a:srgbClr val="000000"/>
                        </a:solidFill>
                        <a:effectLst/>
                        <a:latin typeface="Calibri" panose="020F0502020204030204" pitchFamily="34" charset="0"/>
                      </a:endParaRPr>
                    </a:p>
                  </a:txBody>
                  <a:tcPr marL="4092" marR="4092" marT="4092" marB="0" anchor="ctr"/>
                </a:tc>
                <a:tc rowSpan="8">
                  <a:txBody>
                    <a:bodyPr/>
                    <a:lstStyle/>
                    <a:p>
                      <a:pPr algn="l" fontAlgn="b"/>
                      <a:r>
                        <a:rPr lang="en-ZA" sz="1600" u="none" strike="noStrike" dirty="0">
                          <a:effectLst/>
                        </a:rPr>
                        <a:t>Quality</a:t>
                      </a:r>
                      <a:endParaRPr lang="en-ZA" sz="1600" b="0" i="0" u="none" strike="noStrike" dirty="0">
                        <a:solidFill>
                          <a:srgbClr val="000000"/>
                        </a:solidFill>
                        <a:effectLst/>
                        <a:latin typeface="Calibri" panose="020F0502020204030204" pitchFamily="34" charset="0"/>
                      </a:endParaRPr>
                    </a:p>
                  </a:txBody>
                  <a:tcPr marL="4092" marR="4092" marT="4092" marB="0" anchor="ctr"/>
                </a:tc>
                <a:tc>
                  <a:txBody>
                    <a:bodyPr/>
                    <a:lstStyle/>
                    <a:p>
                      <a:pPr algn="l" fontAlgn="b"/>
                      <a:r>
                        <a:rPr lang="en-ZA" sz="1600" u="none" strike="noStrike">
                          <a:effectLst/>
                        </a:rPr>
                        <a:t>Nutrients</a:t>
                      </a:r>
                      <a:endParaRPr lang="en-ZA" sz="1600" b="0" i="0" u="none" strike="noStrike">
                        <a:solidFill>
                          <a:srgbClr val="000000"/>
                        </a:solidFill>
                        <a:effectLst/>
                        <a:latin typeface="Calibri" panose="020F0502020204030204" pitchFamily="34" charset="0"/>
                      </a:endParaRPr>
                    </a:p>
                  </a:txBody>
                  <a:tcPr marL="4092" marR="4092" marT="4092" marB="0" anchor="ctr"/>
                </a:tc>
                <a:tc rowSpan="8">
                  <a:txBody>
                    <a:bodyPr/>
                    <a:lstStyle/>
                    <a:p>
                      <a:pPr algn="l" fontAlgn="b"/>
                      <a:r>
                        <a:rPr lang="en-ZA" sz="1600" u="none" strike="noStrike" dirty="0">
                          <a:effectLst/>
                        </a:rPr>
                        <a:t>Groundwater should be fit for domestic use after treatment; and groundwater quality shall not show a deteriorating trend from natural background</a:t>
                      </a:r>
                      <a:endParaRPr lang="en-ZA" sz="1600" b="0" i="0" u="none" strike="noStrike" dirty="0">
                        <a:solidFill>
                          <a:srgbClr val="000000"/>
                        </a:solidFill>
                        <a:effectLst/>
                        <a:latin typeface="Calibri" panose="020F0502020204030204" pitchFamily="34" charset="0"/>
                      </a:endParaRPr>
                    </a:p>
                  </a:txBody>
                  <a:tcPr marL="4092" marR="4092" marT="4092" marB="0" anchor="ctr"/>
                </a:tc>
                <a:tc>
                  <a:txBody>
                    <a:bodyPr/>
                    <a:lstStyle/>
                    <a:p>
                      <a:pPr algn="l" fontAlgn="b"/>
                      <a:r>
                        <a:rPr lang="en-ZA" sz="1600" u="none" strike="noStrike">
                          <a:effectLst/>
                        </a:rPr>
                        <a:t>NO</a:t>
                      </a:r>
                      <a:r>
                        <a:rPr lang="en-ZA" sz="1600" u="none" strike="noStrike" baseline="-25000">
                          <a:effectLst/>
                        </a:rPr>
                        <a:t>3</a:t>
                      </a:r>
                      <a:r>
                        <a:rPr lang="en-ZA" sz="1600" u="none" strike="noStrike">
                          <a:effectLst/>
                        </a:rPr>
                        <a:t> (as N)</a:t>
                      </a:r>
                      <a:endParaRPr lang="en-ZA" sz="1600" b="0" i="0" u="none" strike="noStrike">
                        <a:solidFill>
                          <a:srgbClr val="000000"/>
                        </a:solidFill>
                        <a:effectLst/>
                        <a:latin typeface="Calibri" panose="020F0502020204030204" pitchFamily="34" charset="0"/>
                      </a:endParaRPr>
                    </a:p>
                  </a:txBody>
                  <a:tcPr marL="4092" marR="4092" marT="4092" marB="0" anchor="ctr"/>
                </a:tc>
                <a:tc>
                  <a:txBody>
                    <a:bodyPr/>
                    <a:lstStyle/>
                    <a:p>
                      <a:pPr algn="l" fontAlgn="b"/>
                      <a:r>
                        <a:rPr lang="en-ZA" sz="1600" b="1" u="none" strike="noStrike" dirty="0">
                          <a:solidFill>
                            <a:srgbClr val="00B050"/>
                          </a:solidFill>
                          <a:effectLst/>
                        </a:rPr>
                        <a:t>6.8 mg/l</a:t>
                      </a:r>
                      <a:endParaRPr lang="en-ZA" sz="1600" b="1" i="0" u="none" strike="noStrike" dirty="0">
                        <a:solidFill>
                          <a:srgbClr val="00B050"/>
                        </a:solidFill>
                        <a:effectLst/>
                        <a:latin typeface="Calibri" panose="020F0502020204030204" pitchFamily="34" charset="0"/>
                      </a:endParaRPr>
                    </a:p>
                  </a:txBody>
                  <a:tcPr marL="4092" marR="4092" marT="4092" marB="0" anchor="ctr"/>
                </a:tc>
                <a:extLst>
                  <a:ext uri="{0D108BD9-81ED-4DB2-BD59-A6C34878D82A}">
                    <a16:rowId xmlns:a16="http://schemas.microsoft.com/office/drawing/2014/main" xmlns="" val="10001"/>
                  </a:ext>
                </a:extLst>
              </a:tr>
              <a:tr h="504347">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b"/>
                      <a:r>
                        <a:rPr lang="en-ZA" sz="1600" u="none" strike="noStrike">
                          <a:effectLst/>
                        </a:rPr>
                        <a:t>Salts</a:t>
                      </a:r>
                      <a:endParaRPr lang="en-ZA" sz="1600" b="0" i="0" u="none" strike="noStrike">
                        <a:solidFill>
                          <a:srgbClr val="000000"/>
                        </a:solidFill>
                        <a:effectLst/>
                        <a:latin typeface="Calibri" panose="020F0502020204030204" pitchFamily="34" charset="0"/>
                      </a:endParaRPr>
                    </a:p>
                  </a:txBody>
                  <a:tcPr marL="4092" marR="4092" marT="4092" marB="0" anchor="ctr"/>
                </a:tc>
                <a:tc vMerge="1">
                  <a:txBody>
                    <a:bodyPr/>
                    <a:lstStyle/>
                    <a:p>
                      <a:endParaRPr lang="en-ZA"/>
                    </a:p>
                  </a:txBody>
                  <a:tcPr/>
                </a:tc>
                <a:tc>
                  <a:txBody>
                    <a:bodyPr/>
                    <a:lstStyle/>
                    <a:p>
                      <a:pPr algn="l" fontAlgn="b"/>
                      <a:r>
                        <a:rPr lang="en-ZA" sz="1600" u="none" strike="noStrike">
                          <a:effectLst/>
                        </a:rPr>
                        <a:t>EC</a:t>
                      </a:r>
                      <a:endParaRPr lang="en-ZA" sz="1600" b="0" i="0" u="none" strike="noStrike">
                        <a:solidFill>
                          <a:srgbClr val="000000"/>
                        </a:solidFill>
                        <a:effectLst/>
                        <a:latin typeface="Calibri" panose="020F0502020204030204" pitchFamily="34" charset="0"/>
                      </a:endParaRPr>
                    </a:p>
                  </a:txBody>
                  <a:tcPr marL="4092" marR="4092" marT="4092" marB="0" anchor="ctr"/>
                </a:tc>
                <a:tc>
                  <a:txBody>
                    <a:bodyPr/>
                    <a:lstStyle/>
                    <a:p>
                      <a:pPr algn="l" fontAlgn="b"/>
                      <a:r>
                        <a:rPr lang="en-ZA" sz="1600" b="1" u="none" strike="noStrike" dirty="0">
                          <a:solidFill>
                            <a:schemeClr val="accent5">
                              <a:lumMod val="75000"/>
                            </a:schemeClr>
                          </a:solidFill>
                          <a:effectLst/>
                        </a:rPr>
                        <a:t>311 </a:t>
                      </a:r>
                      <a:r>
                        <a:rPr lang="en-ZA" sz="1600" b="1" u="none" strike="noStrike" dirty="0" err="1">
                          <a:solidFill>
                            <a:schemeClr val="accent5">
                              <a:lumMod val="75000"/>
                            </a:schemeClr>
                          </a:solidFill>
                          <a:effectLst/>
                        </a:rPr>
                        <a:t>mS</a:t>
                      </a:r>
                      <a:r>
                        <a:rPr lang="en-ZA" sz="1600" b="1" u="none" strike="noStrike" dirty="0">
                          <a:solidFill>
                            <a:schemeClr val="accent5">
                              <a:lumMod val="75000"/>
                            </a:schemeClr>
                          </a:solidFill>
                          <a:effectLst/>
                        </a:rPr>
                        <a:t>/m</a:t>
                      </a:r>
                      <a:endParaRPr lang="en-ZA" sz="1600" b="1" i="0" u="none" strike="noStrike" dirty="0">
                        <a:solidFill>
                          <a:schemeClr val="accent5">
                            <a:lumMod val="75000"/>
                          </a:schemeClr>
                        </a:solidFill>
                        <a:effectLst/>
                        <a:latin typeface="Calibri" panose="020F0502020204030204" pitchFamily="34" charset="0"/>
                      </a:endParaRPr>
                    </a:p>
                  </a:txBody>
                  <a:tcPr marL="4092" marR="4092" marT="4092" marB="0" anchor="ctr"/>
                </a:tc>
                <a:extLst>
                  <a:ext uri="{0D108BD9-81ED-4DB2-BD59-A6C34878D82A}">
                    <a16:rowId xmlns:a16="http://schemas.microsoft.com/office/drawing/2014/main" xmlns="" val="10002"/>
                  </a:ext>
                </a:extLst>
              </a:tr>
              <a:tr h="371451">
                <a:tc vMerge="1">
                  <a:txBody>
                    <a:bodyPr/>
                    <a:lstStyle/>
                    <a:p>
                      <a:endParaRPr lang="en-ZA"/>
                    </a:p>
                  </a:txBody>
                  <a:tcPr/>
                </a:tc>
                <a:tc vMerge="1">
                  <a:txBody>
                    <a:bodyPr/>
                    <a:lstStyle/>
                    <a:p>
                      <a:endParaRPr lang="en-ZA"/>
                    </a:p>
                  </a:txBody>
                  <a:tcPr/>
                </a:tc>
                <a:tc rowSpan="2">
                  <a:txBody>
                    <a:bodyPr/>
                    <a:lstStyle/>
                    <a:p>
                      <a:pPr algn="l" fontAlgn="b"/>
                      <a:r>
                        <a:rPr lang="en-ZA" sz="1600" u="none" strike="noStrike" dirty="0" err="1">
                          <a:effectLst/>
                        </a:rPr>
                        <a:t>Bokkeveld</a:t>
                      </a:r>
                      <a:r>
                        <a:rPr lang="en-ZA" sz="1600" u="none" strike="noStrike" dirty="0">
                          <a:effectLst/>
                        </a:rPr>
                        <a:t> Group</a:t>
                      </a:r>
                      <a:endParaRPr lang="en-ZA" sz="1600" b="0" i="0" u="none" strike="noStrike" dirty="0">
                        <a:solidFill>
                          <a:srgbClr val="000000"/>
                        </a:solidFill>
                        <a:effectLst/>
                        <a:latin typeface="Calibri" panose="020F0502020204030204" pitchFamily="34" charset="0"/>
                      </a:endParaRPr>
                    </a:p>
                  </a:txBody>
                  <a:tcPr marL="4092" marR="4092" marT="4092" marB="0" anchor="ctr"/>
                </a:tc>
                <a:tc vMerge="1">
                  <a:txBody>
                    <a:bodyPr/>
                    <a:lstStyle/>
                    <a:p>
                      <a:endParaRPr lang="en-ZA"/>
                    </a:p>
                  </a:txBody>
                  <a:tcPr/>
                </a:tc>
                <a:tc>
                  <a:txBody>
                    <a:bodyPr/>
                    <a:lstStyle/>
                    <a:p>
                      <a:pPr algn="l" fontAlgn="b"/>
                      <a:r>
                        <a:rPr lang="en-ZA" sz="1600" u="none" strike="noStrike">
                          <a:effectLst/>
                        </a:rPr>
                        <a:t>Nutrients</a:t>
                      </a:r>
                      <a:endParaRPr lang="en-ZA" sz="1600" b="0" i="0" u="none" strike="noStrike">
                        <a:solidFill>
                          <a:srgbClr val="000000"/>
                        </a:solidFill>
                        <a:effectLst/>
                        <a:latin typeface="Calibri" panose="020F0502020204030204" pitchFamily="34" charset="0"/>
                      </a:endParaRPr>
                    </a:p>
                  </a:txBody>
                  <a:tcPr marL="4092" marR="4092" marT="4092" marB="0" anchor="ctr"/>
                </a:tc>
                <a:tc vMerge="1">
                  <a:txBody>
                    <a:bodyPr/>
                    <a:lstStyle/>
                    <a:p>
                      <a:endParaRPr lang="en-ZA"/>
                    </a:p>
                  </a:txBody>
                  <a:tcPr/>
                </a:tc>
                <a:tc>
                  <a:txBody>
                    <a:bodyPr/>
                    <a:lstStyle/>
                    <a:p>
                      <a:pPr algn="l" fontAlgn="b"/>
                      <a:r>
                        <a:rPr lang="en-ZA" sz="1600" u="none" strike="noStrike">
                          <a:effectLst/>
                        </a:rPr>
                        <a:t>NO</a:t>
                      </a:r>
                      <a:r>
                        <a:rPr lang="en-ZA" sz="1600" u="none" strike="noStrike" baseline="-25000">
                          <a:effectLst/>
                        </a:rPr>
                        <a:t>3</a:t>
                      </a:r>
                      <a:r>
                        <a:rPr lang="en-ZA" sz="1600" u="none" strike="noStrike">
                          <a:effectLst/>
                        </a:rPr>
                        <a:t> (as N)</a:t>
                      </a:r>
                      <a:endParaRPr lang="en-ZA" sz="1600" b="0" i="0" u="none" strike="noStrike">
                        <a:solidFill>
                          <a:srgbClr val="000000"/>
                        </a:solidFill>
                        <a:effectLst/>
                        <a:latin typeface="Calibri" panose="020F0502020204030204" pitchFamily="34" charset="0"/>
                      </a:endParaRPr>
                    </a:p>
                  </a:txBody>
                  <a:tcPr marL="4092" marR="4092" marT="4092" marB="0" anchor="ctr"/>
                </a:tc>
                <a:tc>
                  <a:txBody>
                    <a:bodyPr/>
                    <a:lstStyle/>
                    <a:p>
                      <a:pPr algn="l" fontAlgn="b"/>
                      <a:r>
                        <a:rPr lang="en-ZA" sz="1600" b="1" u="none" strike="noStrike" dirty="0">
                          <a:solidFill>
                            <a:srgbClr val="00B050"/>
                          </a:solidFill>
                          <a:effectLst/>
                        </a:rPr>
                        <a:t>2.4 mg/l</a:t>
                      </a:r>
                      <a:endParaRPr lang="en-ZA" sz="1600" b="1" i="0" u="none" strike="noStrike" dirty="0">
                        <a:solidFill>
                          <a:srgbClr val="00B050"/>
                        </a:solidFill>
                        <a:effectLst/>
                        <a:latin typeface="Calibri" panose="020F0502020204030204" pitchFamily="34" charset="0"/>
                      </a:endParaRPr>
                    </a:p>
                  </a:txBody>
                  <a:tcPr marL="4092" marR="4092" marT="4092" marB="0" anchor="ctr"/>
                </a:tc>
                <a:extLst>
                  <a:ext uri="{0D108BD9-81ED-4DB2-BD59-A6C34878D82A}">
                    <a16:rowId xmlns:a16="http://schemas.microsoft.com/office/drawing/2014/main" xmlns="" val="10003"/>
                  </a:ext>
                </a:extLst>
              </a:tr>
              <a:tr h="321851">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b"/>
                      <a:r>
                        <a:rPr lang="en-ZA" sz="1600" u="none" strike="noStrike" dirty="0">
                          <a:effectLst/>
                        </a:rPr>
                        <a:t>Salts</a:t>
                      </a:r>
                      <a:endParaRPr lang="en-ZA" sz="1600" b="0" i="0" u="none" strike="noStrike" dirty="0">
                        <a:solidFill>
                          <a:srgbClr val="000000"/>
                        </a:solidFill>
                        <a:effectLst/>
                        <a:latin typeface="Calibri" panose="020F0502020204030204" pitchFamily="34" charset="0"/>
                      </a:endParaRPr>
                    </a:p>
                  </a:txBody>
                  <a:tcPr marL="4092" marR="4092" marT="4092" marB="0" anchor="ctr"/>
                </a:tc>
                <a:tc vMerge="1">
                  <a:txBody>
                    <a:bodyPr/>
                    <a:lstStyle/>
                    <a:p>
                      <a:endParaRPr lang="en-ZA"/>
                    </a:p>
                  </a:txBody>
                  <a:tcPr/>
                </a:tc>
                <a:tc>
                  <a:txBody>
                    <a:bodyPr/>
                    <a:lstStyle/>
                    <a:p>
                      <a:pPr algn="l" fontAlgn="b"/>
                      <a:r>
                        <a:rPr lang="en-ZA" sz="1600" u="none" strike="noStrike" dirty="0">
                          <a:effectLst/>
                        </a:rPr>
                        <a:t>EC</a:t>
                      </a:r>
                      <a:endParaRPr lang="en-ZA" sz="1600" b="0" i="0" u="none" strike="noStrike" dirty="0">
                        <a:solidFill>
                          <a:srgbClr val="000000"/>
                        </a:solidFill>
                        <a:effectLst/>
                        <a:latin typeface="Calibri" panose="020F0502020204030204" pitchFamily="34" charset="0"/>
                      </a:endParaRPr>
                    </a:p>
                  </a:txBody>
                  <a:tcPr marL="4092" marR="4092" marT="4092" marB="0" anchor="ctr"/>
                </a:tc>
                <a:tc>
                  <a:txBody>
                    <a:bodyPr/>
                    <a:lstStyle/>
                    <a:p>
                      <a:pPr algn="l" fontAlgn="b"/>
                      <a:r>
                        <a:rPr lang="en-ZA" sz="1600" b="1" u="none" strike="noStrike" dirty="0">
                          <a:solidFill>
                            <a:srgbClr val="00B050"/>
                          </a:solidFill>
                          <a:effectLst/>
                        </a:rPr>
                        <a:t>236 </a:t>
                      </a:r>
                      <a:r>
                        <a:rPr lang="en-ZA" sz="1600" b="1" u="none" strike="noStrike" dirty="0" err="1">
                          <a:solidFill>
                            <a:srgbClr val="00B050"/>
                          </a:solidFill>
                          <a:effectLst/>
                        </a:rPr>
                        <a:t>mS</a:t>
                      </a:r>
                      <a:r>
                        <a:rPr lang="en-ZA" sz="1600" b="1" u="none" strike="noStrike" dirty="0">
                          <a:solidFill>
                            <a:srgbClr val="00B050"/>
                          </a:solidFill>
                          <a:effectLst/>
                        </a:rPr>
                        <a:t>/m</a:t>
                      </a:r>
                      <a:endParaRPr lang="en-ZA" sz="1600" b="1" i="0" u="none" strike="noStrike" dirty="0">
                        <a:solidFill>
                          <a:srgbClr val="00B050"/>
                        </a:solidFill>
                        <a:effectLst/>
                        <a:latin typeface="Calibri" panose="020F0502020204030204" pitchFamily="34" charset="0"/>
                      </a:endParaRPr>
                    </a:p>
                  </a:txBody>
                  <a:tcPr marL="4092" marR="4092" marT="4092" marB="0" anchor="ctr"/>
                </a:tc>
                <a:extLst>
                  <a:ext uri="{0D108BD9-81ED-4DB2-BD59-A6C34878D82A}">
                    <a16:rowId xmlns:a16="http://schemas.microsoft.com/office/drawing/2014/main" xmlns="" val="10004"/>
                  </a:ext>
                </a:extLst>
              </a:tr>
              <a:tr h="378064">
                <a:tc vMerge="1">
                  <a:txBody>
                    <a:bodyPr/>
                    <a:lstStyle/>
                    <a:p>
                      <a:endParaRPr lang="en-ZA"/>
                    </a:p>
                  </a:txBody>
                  <a:tcPr/>
                </a:tc>
                <a:tc vMerge="1">
                  <a:txBody>
                    <a:bodyPr/>
                    <a:lstStyle/>
                    <a:p>
                      <a:endParaRPr lang="en-ZA"/>
                    </a:p>
                  </a:txBody>
                  <a:tcPr/>
                </a:tc>
                <a:tc rowSpan="2">
                  <a:txBody>
                    <a:bodyPr/>
                    <a:lstStyle/>
                    <a:p>
                      <a:pPr algn="l" fontAlgn="b"/>
                      <a:r>
                        <a:rPr lang="en-ZA" sz="1600" u="none" strike="noStrike" dirty="0" err="1">
                          <a:effectLst/>
                        </a:rPr>
                        <a:t>Nardouw</a:t>
                      </a:r>
                      <a:r>
                        <a:rPr lang="en-ZA" sz="1600" u="none" strike="noStrike" dirty="0">
                          <a:effectLst/>
                        </a:rPr>
                        <a:t> Group</a:t>
                      </a:r>
                      <a:endParaRPr lang="en-ZA" sz="1600" b="0" i="0" u="none" strike="noStrike" dirty="0">
                        <a:solidFill>
                          <a:srgbClr val="000000"/>
                        </a:solidFill>
                        <a:effectLst/>
                        <a:latin typeface="Calibri" panose="020F0502020204030204" pitchFamily="34" charset="0"/>
                      </a:endParaRPr>
                    </a:p>
                  </a:txBody>
                  <a:tcPr marL="4092" marR="4092" marT="4092" marB="0" anchor="ctr"/>
                </a:tc>
                <a:tc vMerge="1">
                  <a:txBody>
                    <a:bodyPr/>
                    <a:lstStyle/>
                    <a:p>
                      <a:endParaRPr lang="en-ZA"/>
                    </a:p>
                  </a:txBody>
                  <a:tcPr/>
                </a:tc>
                <a:tc>
                  <a:txBody>
                    <a:bodyPr/>
                    <a:lstStyle/>
                    <a:p>
                      <a:pPr algn="l" fontAlgn="b"/>
                      <a:r>
                        <a:rPr lang="en-ZA" sz="1600" u="none" strike="noStrike" dirty="0">
                          <a:effectLst/>
                        </a:rPr>
                        <a:t>Nutrients</a:t>
                      </a:r>
                      <a:endParaRPr lang="en-ZA" sz="1600" b="0" i="0" u="none" strike="noStrike" dirty="0">
                        <a:solidFill>
                          <a:srgbClr val="000000"/>
                        </a:solidFill>
                        <a:effectLst/>
                        <a:latin typeface="Calibri" panose="020F0502020204030204" pitchFamily="34" charset="0"/>
                      </a:endParaRPr>
                    </a:p>
                  </a:txBody>
                  <a:tcPr marL="4092" marR="4092" marT="4092" marB="0" anchor="ctr"/>
                </a:tc>
                <a:tc vMerge="1">
                  <a:txBody>
                    <a:bodyPr/>
                    <a:lstStyle/>
                    <a:p>
                      <a:endParaRPr lang="en-ZA"/>
                    </a:p>
                  </a:txBody>
                  <a:tcPr/>
                </a:tc>
                <a:tc>
                  <a:txBody>
                    <a:bodyPr/>
                    <a:lstStyle/>
                    <a:p>
                      <a:pPr algn="l" fontAlgn="b"/>
                      <a:r>
                        <a:rPr lang="en-ZA" sz="1600" u="none" strike="noStrike" dirty="0">
                          <a:effectLst/>
                        </a:rPr>
                        <a:t>NO</a:t>
                      </a:r>
                      <a:r>
                        <a:rPr lang="en-ZA" sz="1600" u="none" strike="noStrike" baseline="-25000" dirty="0">
                          <a:effectLst/>
                        </a:rPr>
                        <a:t>3</a:t>
                      </a:r>
                      <a:r>
                        <a:rPr lang="en-ZA" sz="1600" u="none" strike="noStrike" dirty="0">
                          <a:effectLst/>
                        </a:rPr>
                        <a:t> (as N)</a:t>
                      </a:r>
                      <a:endParaRPr lang="en-ZA" sz="1600" b="0" i="0" u="none" strike="noStrike" dirty="0">
                        <a:solidFill>
                          <a:srgbClr val="000000"/>
                        </a:solidFill>
                        <a:effectLst/>
                        <a:latin typeface="Calibri" panose="020F0502020204030204" pitchFamily="34" charset="0"/>
                      </a:endParaRPr>
                    </a:p>
                  </a:txBody>
                  <a:tcPr marL="4092" marR="4092" marT="4092" marB="0" anchor="ctr"/>
                </a:tc>
                <a:tc>
                  <a:txBody>
                    <a:bodyPr/>
                    <a:lstStyle/>
                    <a:p>
                      <a:pPr algn="l" fontAlgn="b"/>
                      <a:r>
                        <a:rPr lang="en-ZA" sz="1600" b="1" u="none" strike="noStrike" dirty="0">
                          <a:solidFill>
                            <a:schemeClr val="accent6">
                              <a:lumMod val="50000"/>
                            </a:schemeClr>
                          </a:solidFill>
                          <a:effectLst/>
                        </a:rPr>
                        <a:t>4.4 mg/l</a:t>
                      </a:r>
                      <a:endParaRPr lang="en-ZA" sz="1600" b="1" i="0" u="none" strike="noStrike" dirty="0">
                        <a:solidFill>
                          <a:schemeClr val="accent6">
                            <a:lumMod val="50000"/>
                          </a:schemeClr>
                        </a:solidFill>
                        <a:effectLst/>
                        <a:latin typeface="Calibri" panose="020F0502020204030204" pitchFamily="34" charset="0"/>
                      </a:endParaRPr>
                    </a:p>
                  </a:txBody>
                  <a:tcPr marL="4092" marR="4092" marT="4092" marB="0" anchor="ctr"/>
                </a:tc>
                <a:extLst>
                  <a:ext uri="{0D108BD9-81ED-4DB2-BD59-A6C34878D82A}">
                    <a16:rowId xmlns:a16="http://schemas.microsoft.com/office/drawing/2014/main" xmlns="" val="10005"/>
                  </a:ext>
                </a:extLst>
              </a:tr>
              <a:tr h="321851">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b"/>
                      <a:r>
                        <a:rPr lang="en-ZA" sz="1600" u="none" strike="noStrike" dirty="0">
                          <a:effectLst/>
                        </a:rPr>
                        <a:t>Salts</a:t>
                      </a:r>
                      <a:endParaRPr lang="en-ZA" sz="1600" b="0" i="0" u="none" strike="noStrike" dirty="0">
                        <a:solidFill>
                          <a:srgbClr val="000000"/>
                        </a:solidFill>
                        <a:effectLst/>
                        <a:latin typeface="Calibri" panose="020F0502020204030204" pitchFamily="34" charset="0"/>
                      </a:endParaRPr>
                    </a:p>
                  </a:txBody>
                  <a:tcPr marL="4092" marR="4092" marT="4092" marB="0" anchor="ctr"/>
                </a:tc>
                <a:tc vMerge="1">
                  <a:txBody>
                    <a:bodyPr/>
                    <a:lstStyle/>
                    <a:p>
                      <a:endParaRPr lang="en-ZA"/>
                    </a:p>
                  </a:txBody>
                  <a:tcPr/>
                </a:tc>
                <a:tc>
                  <a:txBody>
                    <a:bodyPr/>
                    <a:lstStyle/>
                    <a:p>
                      <a:pPr algn="l" fontAlgn="b"/>
                      <a:r>
                        <a:rPr lang="en-ZA" sz="1600" u="none" strike="noStrike" dirty="0">
                          <a:effectLst/>
                        </a:rPr>
                        <a:t>EC</a:t>
                      </a:r>
                      <a:endParaRPr lang="en-ZA" sz="1600" b="0" i="0" u="none" strike="noStrike" dirty="0">
                        <a:solidFill>
                          <a:srgbClr val="000000"/>
                        </a:solidFill>
                        <a:effectLst/>
                        <a:latin typeface="Calibri" panose="020F0502020204030204" pitchFamily="34" charset="0"/>
                      </a:endParaRPr>
                    </a:p>
                  </a:txBody>
                  <a:tcPr marL="4092" marR="4092" marT="4092" marB="0" anchor="ctr"/>
                </a:tc>
                <a:tc>
                  <a:txBody>
                    <a:bodyPr/>
                    <a:lstStyle/>
                    <a:p>
                      <a:pPr algn="l" fontAlgn="b"/>
                      <a:r>
                        <a:rPr lang="en-ZA" sz="1600" b="1" u="none" strike="noStrike" dirty="0">
                          <a:solidFill>
                            <a:schemeClr val="accent6">
                              <a:lumMod val="50000"/>
                            </a:schemeClr>
                          </a:solidFill>
                          <a:effectLst/>
                        </a:rPr>
                        <a:t>119 </a:t>
                      </a:r>
                      <a:r>
                        <a:rPr lang="en-ZA" sz="1600" b="1" u="none" strike="noStrike" dirty="0" err="1">
                          <a:solidFill>
                            <a:schemeClr val="accent6">
                              <a:lumMod val="50000"/>
                            </a:schemeClr>
                          </a:solidFill>
                          <a:effectLst/>
                        </a:rPr>
                        <a:t>mS</a:t>
                      </a:r>
                      <a:r>
                        <a:rPr lang="en-ZA" sz="1600" b="1" u="none" strike="noStrike" dirty="0">
                          <a:solidFill>
                            <a:schemeClr val="accent6">
                              <a:lumMod val="50000"/>
                            </a:schemeClr>
                          </a:solidFill>
                          <a:effectLst/>
                        </a:rPr>
                        <a:t>/m</a:t>
                      </a:r>
                      <a:endParaRPr lang="en-ZA" sz="1600" b="1" i="0" u="none" strike="noStrike" dirty="0">
                        <a:solidFill>
                          <a:schemeClr val="accent6">
                            <a:lumMod val="50000"/>
                          </a:schemeClr>
                        </a:solidFill>
                        <a:effectLst/>
                        <a:latin typeface="Calibri" panose="020F0502020204030204" pitchFamily="34" charset="0"/>
                      </a:endParaRPr>
                    </a:p>
                  </a:txBody>
                  <a:tcPr marL="4092" marR="4092" marT="4092" marB="0" anchor="ctr"/>
                </a:tc>
                <a:extLst>
                  <a:ext uri="{0D108BD9-81ED-4DB2-BD59-A6C34878D82A}">
                    <a16:rowId xmlns:a16="http://schemas.microsoft.com/office/drawing/2014/main" xmlns="" val="10006"/>
                  </a:ext>
                </a:extLst>
              </a:tr>
              <a:tr h="1270865">
                <a:tc vMerge="1">
                  <a:txBody>
                    <a:bodyPr/>
                    <a:lstStyle/>
                    <a:p>
                      <a:endParaRPr lang="en-ZA"/>
                    </a:p>
                  </a:txBody>
                  <a:tcPr/>
                </a:tc>
                <a:tc vMerge="1">
                  <a:txBody>
                    <a:bodyPr/>
                    <a:lstStyle/>
                    <a:p>
                      <a:endParaRPr lang="en-ZA"/>
                    </a:p>
                  </a:txBody>
                  <a:tcPr/>
                </a:tc>
                <a:tc rowSpan="2">
                  <a:txBody>
                    <a:bodyPr/>
                    <a:lstStyle/>
                    <a:p>
                      <a:pPr algn="l" fontAlgn="b"/>
                      <a:r>
                        <a:rPr lang="en-ZA" sz="1600" u="none" strike="noStrike" dirty="0" err="1">
                          <a:effectLst/>
                        </a:rPr>
                        <a:t>Bokkeveld</a:t>
                      </a:r>
                      <a:r>
                        <a:rPr lang="en-ZA" sz="1600" u="none" strike="noStrike" dirty="0">
                          <a:effectLst/>
                        </a:rPr>
                        <a:t> Group, </a:t>
                      </a:r>
                      <a:r>
                        <a:rPr lang="en-ZA" sz="1600" u="none" strike="noStrike" dirty="0" err="1">
                          <a:effectLst/>
                        </a:rPr>
                        <a:t>Nardouw</a:t>
                      </a:r>
                      <a:r>
                        <a:rPr lang="en-ZA" sz="1600" u="none" strike="noStrike" dirty="0">
                          <a:effectLst/>
                        </a:rPr>
                        <a:t> Group, </a:t>
                      </a:r>
                      <a:r>
                        <a:rPr lang="en-ZA" sz="1600" u="none" strike="noStrike" dirty="0" err="1">
                          <a:effectLst/>
                        </a:rPr>
                        <a:t>Cenozoic</a:t>
                      </a:r>
                      <a:r>
                        <a:rPr lang="en-ZA" sz="1600" u="none" strike="noStrike" dirty="0">
                          <a:effectLst/>
                        </a:rPr>
                        <a:t> coastal deposits</a:t>
                      </a:r>
                      <a:endParaRPr lang="en-ZA" sz="1600" b="0" i="0" u="none" strike="noStrike" dirty="0">
                        <a:solidFill>
                          <a:srgbClr val="000000"/>
                        </a:solidFill>
                        <a:effectLst/>
                        <a:latin typeface="Calibri" panose="020F0502020204030204" pitchFamily="34" charset="0"/>
                      </a:endParaRPr>
                    </a:p>
                  </a:txBody>
                  <a:tcPr marL="4092" marR="4092" marT="4092" marB="0" anchor="ctr"/>
                </a:tc>
                <a:tc vMerge="1">
                  <a:txBody>
                    <a:bodyPr/>
                    <a:lstStyle/>
                    <a:p>
                      <a:endParaRPr lang="en-ZA"/>
                    </a:p>
                  </a:txBody>
                  <a:tcPr/>
                </a:tc>
                <a:tc>
                  <a:txBody>
                    <a:bodyPr/>
                    <a:lstStyle/>
                    <a:p>
                      <a:pPr algn="l" fontAlgn="b"/>
                      <a:r>
                        <a:rPr lang="en-ZA" sz="1600" u="none" strike="noStrike" dirty="0">
                          <a:effectLst/>
                        </a:rPr>
                        <a:t>Pathogens</a:t>
                      </a:r>
                      <a:endParaRPr lang="en-ZA" sz="1600" b="0" i="0" u="none" strike="noStrike" dirty="0">
                        <a:solidFill>
                          <a:srgbClr val="000000"/>
                        </a:solidFill>
                        <a:effectLst/>
                        <a:latin typeface="Calibri" panose="020F0502020204030204" pitchFamily="34" charset="0"/>
                      </a:endParaRPr>
                    </a:p>
                  </a:txBody>
                  <a:tcPr marL="4092" marR="4092" marT="4092" marB="0" anchor="ctr"/>
                </a:tc>
                <a:tc vMerge="1">
                  <a:txBody>
                    <a:bodyPr/>
                    <a:lstStyle/>
                    <a:p>
                      <a:endParaRPr lang="en-ZA"/>
                    </a:p>
                  </a:txBody>
                  <a:tcPr/>
                </a:tc>
                <a:tc>
                  <a:txBody>
                    <a:bodyPr/>
                    <a:lstStyle/>
                    <a:p>
                      <a:pPr algn="l" fontAlgn="b"/>
                      <a:r>
                        <a:rPr lang="en-ZA" sz="1600" u="none" strike="noStrike" dirty="0">
                          <a:effectLst/>
                        </a:rPr>
                        <a:t>E-coli</a:t>
                      </a:r>
                      <a:endParaRPr lang="en-ZA" sz="1600" b="0" i="0" u="none" strike="noStrike" dirty="0">
                        <a:solidFill>
                          <a:srgbClr val="000000"/>
                        </a:solidFill>
                        <a:effectLst/>
                        <a:latin typeface="Calibri" panose="020F0502020204030204" pitchFamily="34" charset="0"/>
                      </a:endParaRPr>
                    </a:p>
                  </a:txBody>
                  <a:tcPr marL="4092" marR="4092" marT="4092" marB="0" anchor="ctr"/>
                </a:tc>
                <a:tc>
                  <a:txBody>
                    <a:bodyPr/>
                    <a:lstStyle/>
                    <a:p>
                      <a:pPr algn="l" fontAlgn="b"/>
                      <a:r>
                        <a:rPr lang="en-ZA" sz="1600" u="none" strike="noStrike">
                          <a:effectLst/>
                        </a:rPr>
                        <a:t>0 counts / 100 ml</a:t>
                      </a:r>
                      <a:endParaRPr lang="en-ZA" sz="1600" b="0" i="0" u="none" strike="noStrike">
                        <a:solidFill>
                          <a:srgbClr val="000000"/>
                        </a:solidFill>
                        <a:effectLst/>
                        <a:latin typeface="Calibri" panose="020F0502020204030204" pitchFamily="34" charset="0"/>
                      </a:endParaRPr>
                    </a:p>
                  </a:txBody>
                  <a:tcPr marL="4092" marR="4092" marT="4092" marB="0" anchor="ctr"/>
                </a:tc>
                <a:extLst>
                  <a:ext uri="{0D108BD9-81ED-4DB2-BD59-A6C34878D82A}">
                    <a16:rowId xmlns:a16="http://schemas.microsoft.com/office/drawing/2014/main" xmlns="" val="10007"/>
                  </a:ext>
                </a:extLst>
              </a:tr>
              <a:tr h="591423">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l" fontAlgn="b"/>
                      <a:r>
                        <a:rPr lang="en-ZA" sz="1600" u="none" strike="noStrike" dirty="0">
                          <a:effectLst/>
                        </a:rPr>
                        <a:t>Pathogens</a:t>
                      </a:r>
                      <a:endParaRPr lang="en-ZA" sz="1600" b="0" i="0" u="none" strike="noStrike" dirty="0">
                        <a:solidFill>
                          <a:srgbClr val="000000"/>
                        </a:solidFill>
                        <a:effectLst/>
                        <a:latin typeface="Calibri" panose="020F0502020204030204" pitchFamily="34" charset="0"/>
                      </a:endParaRPr>
                    </a:p>
                  </a:txBody>
                  <a:tcPr marL="4092" marR="4092" marT="4092" marB="0" anchor="ctr"/>
                </a:tc>
                <a:tc vMerge="1">
                  <a:txBody>
                    <a:bodyPr/>
                    <a:lstStyle/>
                    <a:p>
                      <a:endParaRPr lang="en-ZA"/>
                    </a:p>
                  </a:txBody>
                  <a:tcPr/>
                </a:tc>
                <a:tc>
                  <a:txBody>
                    <a:bodyPr/>
                    <a:lstStyle/>
                    <a:p>
                      <a:pPr algn="l" fontAlgn="b"/>
                      <a:r>
                        <a:rPr lang="en-ZA" sz="1600" u="none" strike="noStrike" dirty="0">
                          <a:effectLst/>
                        </a:rPr>
                        <a:t>Total Coliform</a:t>
                      </a:r>
                      <a:endParaRPr lang="en-ZA" sz="1600" b="0" i="0" u="none" strike="noStrike" dirty="0">
                        <a:solidFill>
                          <a:srgbClr val="000000"/>
                        </a:solidFill>
                        <a:effectLst/>
                        <a:latin typeface="Calibri" panose="020F0502020204030204" pitchFamily="34" charset="0"/>
                      </a:endParaRPr>
                    </a:p>
                  </a:txBody>
                  <a:tcPr marL="4092" marR="4092" marT="4092" marB="0" anchor="ctr"/>
                </a:tc>
                <a:tc>
                  <a:txBody>
                    <a:bodyPr/>
                    <a:lstStyle/>
                    <a:p>
                      <a:pPr algn="l" fontAlgn="b"/>
                      <a:r>
                        <a:rPr lang="en-ZA" sz="1600" u="none" strike="noStrike" dirty="0">
                          <a:effectLst/>
                        </a:rPr>
                        <a:t>10 counts / 100ml</a:t>
                      </a:r>
                      <a:endParaRPr lang="en-ZA" sz="1600" b="0" i="0" u="none" strike="noStrike" dirty="0">
                        <a:solidFill>
                          <a:srgbClr val="000000"/>
                        </a:solidFill>
                        <a:effectLst/>
                        <a:latin typeface="Calibri" panose="020F0502020204030204" pitchFamily="34" charset="0"/>
                      </a:endParaRPr>
                    </a:p>
                  </a:txBody>
                  <a:tcPr marL="4092" marR="4092" marT="4092" marB="0" anchor="ctr"/>
                </a:tc>
                <a:extLst>
                  <a:ext uri="{0D108BD9-81ED-4DB2-BD59-A6C34878D82A}">
                    <a16:rowId xmlns:a16="http://schemas.microsoft.com/office/drawing/2014/main" xmlns="" val="10008"/>
                  </a:ext>
                </a:extLst>
              </a:tr>
            </a:tbl>
          </a:graphicData>
        </a:graphic>
      </p:graphicFrame>
      <p:sp>
        <p:nvSpPr>
          <p:cNvPr id="5" name="TextBox 4"/>
          <p:cNvSpPr txBox="1"/>
          <p:nvPr/>
        </p:nvSpPr>
        <p:spPr>
          <a:xfrm>
            <a:off x="4840977" y="540000"/>
            <a:ext cx="4357453" cy="1200329"/>
          </a:xfrm>
          <a:prstGeom prst="rect">
            <a:avLst/>
          </a:prstGeom>
          <a:noFill/>
        </p:spPr>
        <p:txBody>
          <a:bodyPr wrap="square" rtlCol="0">
            <a:spAutoFit/>
          </a:bodyPr>
          <a:lstStyle/>
          <a:p>
            <a:r>
              <a:rPr lang="en-ZA" sz="1800" dirty="0">
                <a:solidFill>
                  <a:srgbClr val="00B050"/>
                </a:solidFill>
              </a:rPr>
              <a:t>95% from this geology in this region</a:t>
            </a:r>
          </a:p>
          <a:p>
            <a:r>
              <a:rPr lang="en-ZA" sz="1800" dirty="0">
                <a:solidFill>
                  <a:schemeClr val="accent5">
                    <a:lumMod val="75000"/>
                  </a:schemeClr>
                </a:solidFill>
              </a:rPr>
              <a:t>90% from this geology in this region</a:t>
            </a:r>
          </a:p>
          <a:p>
            <a:r>
              <a:rPr lang="en-ZA" sz="1800" dirty="0">
                <a:solidFill>
                  <a:schemeClr val="accent6">
                    <a:lumMod val="50000"/>
                  </a:schemeClr>
                </a:solidFill>
              </a:rPr>
              <a:t>95% from this geology across the region</a:t>
            </a:r>
          </a:p>
          <a:p>
            <a:endParaRPr lang="en-ZA" sz="1800" dirty="0">
              <a:solidFill>
                <a:srgbClr val="00B050"/>
              </a:solidFill>
            </a:endParaRPr>
          </a:p>
        </p:txBody>
      </p:sp>
      <p:sp>
        <p:nvSpPr>
          <p:cNvPr id="6" name="Rectangle 5">
            <a:extLst>
              <a:ext uri="{FF2B5EF4-FFF2-40B4-BE49-F238E27FC236}">
                <a16:creationId xmlns:a16="http://schemas.microsoft.com/office/drawing/2014/main" xmlns="" id="{3DBDD3F8-B9F9-4FF8-A63A-DF11B2E6B94F}"/>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b="1" dirty="0"/>
              <a:t>RQOs EXAMPLE: Groundwater Resource Unit BB-1</a:t>
            </a:r>
            <a:endParaRPr lang="en-GB" b="1" dirty="0"/>
          </a:p>
        </p:txBody>
      </p:sp>
    </p:spTree>
    <p:extLst>
      <p:ext uri="{BB962C8B-B14F-4D97-AF65-F5344CB8AC3E}">
        <p14:creationId xmlns:p14="http://schemas.microsoft.com/office/powerpoint/2010/main" val="1019764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82759" y="1711235"/>
            <a:ext cx="7389355" cy="4978090"/>
          </a:xfrm>
        </p:spPr>
        <p:txBody>
          <a:bodyPr/>
          <a:lstStyle/>
          <a:p>
            <a:r>
              <a:rPr lang="en-ZA" sz="2800" dirty="0"/>
              <a:t>Scenarios are possible future states of the WMA</a:t>
            </a:r>
          </a:p>
          <a:p>
            <a:r>
              <a:rPr lang="en-ZA" sz="2800" dirty="0"/>
              <a:t>Evaluation is done for projected 2040 situation</a:t>
            </a:r>
          </a:p>
          <a:p>
            <a:r>
              <a:rPr lang="en-ZA" sz="2800" dirty="0"/>
              <a:t>High growth in urban &amp; industrial water demand, with implementation of planned schemes </a:t>
            </a:r>
          </a:p>
          <a:p>
            <a:r>
              <a:rPr lang="en-ZA" sz="2800" dirty="0"/>
              <a:t>Urban &amp; Industrial growth is met by augmentation</a:t>
            </a:r>
            <a:endParaRPr lang="en-ZA" sz="1800" dirty="0"/>
          </a:p>
          <a:p>
            <a:endParaRPr lang="en-ZA" sz="2800" dirty="0"/>
          </a:p>
        </p:txBody>
      </p:sp>
      <p:sp>
        <p:nvSpPr>
          <p:cNvPr id="6" name="Title 1">
            <a:extLst>
              <a:ext uri="{FF2B5EF4-FFF2-40B4-BE49-F238E27FC236}">
                <a16:creationId xmlns:a16="http://schemas.microsoft.com/office/drawing/2014/main" xmlns="" id="{A9FA0AAA-BCAC-4BE2-B6DB-DD8E6AFA6CC7}"/>
              </a:ext>
            </a:extLst>
          </p:cNvPr>
          <p:cNvSpPr>
            <a:spLocks noGrp="1"/>
          </p:cNvSpPr>
          <p:nvPr>
            <p:ph type="title"/>
          </p:nvPr>
        </p:nvSpPr>
        <p:spPr>
          <a:xfrm>
            <a:off x="1682759" y="126206"/>
            <a:ext cx="7135819" cy="1045645"/>
          </a:xfrm>
          <a:solidFill>
            <a:schemeClr val="accent1">
              <a:lumMod val="20000"/>
              <a:lumOff val="80000"/>
            </a:schemeClr>
          </a:solidFill>
        </p:spPr>
        <p:txBody>
          <a:bodyPr/>
          <a:lstStyle/>
          <a:p>
            <a:pPr algn="l"/>
            <a:r>
              <a:rPr lang="en-ZA" sz="3200" b="1" dirty="0">
                <a:solidFill>
                  <a:schemeClr val="bg2">
                    <a:lumMod val="25000"/>
                  </a:schemeClr>
                </a:solidFill>
                <a:latin typeface="+mn-lt"/>
                <a:ea typeface="ＭＳ Ｐゴシック" pitchFamily="34" charset="-128"/>
                <a:cs typeface="+mn-cs"/>
              </a:rPr>
              <a:t>Task 3: Determine Water Resource Class</a:t>
            </a:r>
            <a:br>
              <a:rPr lang="en-ZA" sz="3200" b="1" dirty="0">
                <a:solidFill>
                  <a:schemeClr val="bg2">
                    <a:lumMod val="25000"/>
                  </a:schemeClr>
                </a:solidFill>
                <a:latin typeface="+mn-lt"/>
                <a:ea typeface="ＭＳ Ｐゴシック" pitchFamily="34" charset="-128"/>
                <a:cs typeface="+mn-cs"/>
              </a:rPr>
            </a:br>
            <a:r>
              <a:rPr lang="en-ZA" sz="3200" b="1" i="1" dirty="0">
                <a:solidFill>
                  <a:schemeClr val="bg2">
                    <a:lumMod val="25000"/>
                  </a:schemeClr>
                </a:solidFill>
                <a:latin typeface="+mn-lt"/>
                <a:ea typeface="ＭＳ Ｐゴシック" pitchFamily="34" charset="-128"/>
                <a:cs typeface="+mn-cs"/>
              </a:rPr>
              <a:t>Scenario analysis process</a:t>
            </a:r>
          </a:p>
        </p:txBody>
      </p:sp>
    </p:spTree>
    <p:extLst>
      <p:ext uri="{BB962C8B-B14F-4D97-AF65-F5344CB8AC3E}">
        <p14:creationId xmlns:p14="http://schemas.microsoft.com/office/powerpoint/2010/main" val="13570073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7652" y="2315811"/>
            <a:ext cx="5743574" cy="1887073"/>
          </a:xfrm>
        </p:spPr>
        <p:txBody>
          <a:bodyPr/>
          <a:lstStyle/>
          <a:p>
            <a:pPr>
              <a:defRPr/>
            </a:pPr>
            <a:r>
              <a:rPr lang="en-ZA" sz="6000" b="1" dirty="0">
                <a:solidFill>
                  <a:schemeClr val="bg2">
                    <a:lumMod val="25000"/>
                  </a:schemeClr>
                </a:solidFill>
                <a:latin typeface="+mn-lt"/>
                <a:ea typeface="ＭＳ Ｐゴシック" pitchFamily="34" charset="-128"/>
                <a:cs typeface="+mn-cs"/>
              </a:rPr>
              <a:t>6. General discussion</a:t>
            </a:r>
            <a:endParaRPr lang="en-GB" sz="6000" b="1" dirty="0">
              <a:solidFill>
                <a:schemeClr val="bg2">
                  <a:lumMod val="25000"/>
                </a:schemeClr>
              </a:solidFill>
              <a:latin typeface="+mn-lt"/>
              <a:ea typeface="ＭＳ Ｐゴシック" pitchFamily="34" charset="-128"/>
              <a:cs typeface="+mn-cs"/>
            </a:endParaRPr>
          </a:p>
        </p:txBody>
      </p:sp>
      <p:pic>
        <p:nvPicPr>
          <p:cNvPr id="6" name="Picture 8" descr="2008 656.jpg"/>
          <p:cNvPicPr>
            <a:picLocks noChangeAspect="1"/>
          </p:cNvPicPr>
          <p:nvPr/>
        </p:nvPicPr>
        <p:blipFill rotWithShape="1">
          <a:blip r:embed="rId2" cstate="screen">
            <a:extLst>
              <a:ext uri="{28A0092B-C50C-407E-A947-70E740481C1C}">
                <a14:useLocalDpi xmlns:a14="http://schemas.microsoft.com/office/drawing/2010/main"/>
              </a:ext>
            </a:extLst>
          </a:blip>
          <a:srcRect b="-456"/>
          <a:stretch/>
        </p:blipFill>
        <p:spPr bwMode="auto">
          <a:xfrm>
            <a:off x="-68094" y="4887528"/>
            <a:ext cx="2525746" cy="16397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p:nvPr/>
        </p:nvPicPr>
        <p:blipFill rotWithShape="1">
          <a:blip r:embed="rId3" cstate="screen">
            <a:extLst>
              <a:ext uri="{28A0092B-C50C-407E-A947-70E740481C1C}">
                <a14:useLocalDpi xmlns:a14="http://schemas.microsoft.com/office/drawing/2010/main"/>
              </a:ext>
            </a:extLst>
          </a:blip>
          <a:srcRect b="-107"/>
          <a:stretch/>
        </p:blipFill>
        <p:spPr bwMode="auto">
          <a:xfrm>
            <a:off x="-68094" y="3210708"/>
            <a:ext cx="2525746" cy="1692031"/>
          </a:xfrm>
          <a:prstGeom prst="rect">
            <a:avLst/>
          </a:prstGeom>
          <a:ln>
            <a:noFill/>
          </a:ln>
          <a:effectLst>
            <a:softEdge rad="112500"/>
          </a:effectLst>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177" y="0"/>
            <a:ext cx="2527829" cy="1582528"/>
          </a:xfrm>
          <a:prstGeom prst="rect">
            <a:avLst/>
          </a:prstGeom>
          <a:ln>
            <a:noFill/>
          </a:ln>
          <a:effectLst>
            <a:softEdge rad="112500"/>
          </a:effectLst>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366" y="1582528"/>
            <a:ext cx="2516018" cy="1608144"/>
          </a:xfrm>
          <a:prstGeom prst="rect">
            <a:avLst/>
          </a:prstGeom>
          <a:ln>
            <a:noFill/>
          </a:ln>
          <a:effectLst>
            <a:softEdge rad="112500"/>
          </a:effectLst>
        </p:spPr>
      </p:pic>
    </p:spTree>
    <p:extLst>
      <p:ext uri="{BB962C8B-B14F-4D97-AF65-F5344CB8AC3E}">
        <p14:creationId xmlns:p14="http://schemas.microsoft.com/office/powerpoint/2010/main" val="32394136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cstate="email">
            <a:extLst>
              <a:ext uri="{28A0092B-C50C-407E-A947-70E740481C1C}">
                <a14:useLocalDpi xmlns:a14="http://schemas.microsoft.com/office/drawing/2010/main"/>
              </a:ext>
            </a:extLst>
          </a:blip>
          <a:srcRect/>
          <a:stretch/>
        </p:blipFill>
        <p:spPr bwMode="auto">
          <a:xfrm>
            <a:off x="1466490" y="94890"/>
            <a:ext cx="7668883" cy="6374920"/>
          </a:xfrm>
          <a:prstGeom prst="rect">
            <a:avLst/>
          </a:prstGeom>
          <a:ln>
            <a:noFill/>
          </a:ln>
          <a:effectLst>
            <a:softEdge rad="112500"/>
          </a:effectLst>
          <a:extLst>
            <a:ext uri="{53640926-AAD7-44D8-BBD7-CCE9431645EC}">
              <a14:shadowObscured xmlns:a14="http://schemas.microsoft.com/office/drawing/2010/main"/>
            </a:ext>
          </a:extLst>
        </p:spPr>
      </p:pic>
      <p:sp>
        <p:nvSpPr>
          <p:cNvPr id="2" name="Round Same Side Corner Rectangle 1"/>
          <p:cNvSpPr/>
          <p:nvPr/>
        </p:nvSpPr>
        <p:spPr>
          <a:xfrm>
            <a:off x="1801813" y="1896533"/>
            <a:ext cx="6383337" cy="2282061"/>
          </a:xfrm>
          <a:prstGeom prst="round2SameRect">
            <a:avLst/>
          </a:prstGeom>
          <a:gradFill flip="none" rotWithShape="1">
            <a:gsLst>
              <a:gs pos="0">
                <a:schemeClr val="bg2">
                  <a:lumMod val="75000"/>
                </a:schemeClr>
              </a:gs>
              <a:gs pos="100000">
                <a:srgbClr val="FFFFD5"/>
              </a:gs>
            </a:gsLst>
            <a:path path="rect">
              <a:fillToRect l="100000" t="100000"/>
            </a:path>
            <a:tileRect r="-100000" b="-100000"/>
          </a:gra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4400" b="1" dirty="0">
                <a:solidFill>
                  <a:schemeClr val="bg2">
                    <a:lumMod val="25000"/>
                  </a:schemeClr>
                </a:solidFill>
                <a:effectLst>
                  <a:outerShdw blurRad="38100" dist="38100" dir="2700000" algn="tl">
                    <a:srgbClr val="000000">
                      <a:alpha val="43137"/>
                    </a:srgbClr>
                  </a:outerShdw>
                </a:effectLst>
              </a:rPr>
              <a:t>7. Next Steps &amp; Way Forward</a:t>
            </a:r>
            <a:endParaRPr lang="en-GB" sz="4400" b="1" dirty="0">
              <a:solidFill>
                <a:schemeClr val="bg2">
                  <a:lumMod val="25000"/>
                </a:schemeClr>
              </a:solidFill>
              <a:effectLst>
                <a:outerShdw blurRad="38100" dist="38100" dir="2700000" algn="tl">
                  <a:srgbClr val="000000">
                    <a:alpha val="43137"/>
                  </a:srgbClr>
                </a:outerShdw>
              </a:effectLst>
            </a:endParaRPr>
          </a:p>
        </p:txBody>
      </p:sp>
      <p:cxnSp>
        <p:nvCxnSpPr>
          <p:cNvPr id="4" name="Straight Connector 3"/>
          <p:cNvCxnSpPr/>
          <p:nvPr/>
        </p:nvCxnSpPr>
        <p:spPr>
          <a:xfrm flipV="1">
            <a:off x="1801812" y="4345836"/>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3845" y="3596640"/>
            <a:ext cx="3324284" cy="3073205"/>
          </a:xfrm>
          <a:prstGeom prst="rect">
            <a:avLst/>
          </a:prstGeom>
        </p:spPr>
      </p:pic>
    </p:spTree>
    <p:extLst>
      <p:ext uri="{BB962C8B-B14F-4D97-AF65-F5344CB8AC3E}">
        <p14:creationId xmlns:p14="http://schemas.microsoft.com/office/powerpoint/2010/main" val="28184747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11842" y="432798"/>
            <a:ext cx="7432157" cy="652501"/>
          </a:xfrm>
        </p:spPr>
        <p:txBody>
          <a:bodyPr/>
          <a:lstStyle/>
          <a:p>
            <a:pPr algn="l"/>
            <a:r>
              <a:rPr lang="en-US" sz="3200" b="1" dirty="0">
                <a:solidFill>
                  <a:schemeClr val="bg2">
                    <a:lumMod val="25000"/>
                  </a:schemeClr>
                </a:solidFill>
                <a:latin typeface="+mn-lt"/>
                <a:ea typeface="ＭＳ Ｐゴシック" pitchFamily="34" charset="-128"/>
                <a:cs typeface="+mn-cs"/>
              </a:rPr>
              <a:t>Next steps &amp; Way Forward</a:t>
            </a:r>
          </a:p>
        </p:txBody>
      </p:sp>
      <p:sp>
        <p:nvSpPr>
          <p:cNvPr id="5" name="Text Placeholder 2"/>
          <p:cNvSpPr>
            <a:spLocks noGrp="1"/>
          </p:cNvSpPr>
          <p:nvPr>
            <p:ph type="body" sz="quarter" idx="10"/>
          </p:nvPr>
        </p:nvSpPr>
        <p:spPr>
          <a:xfrm>
            <a:off x="1363562" y="1297429"/>
            <a:ext cx="7670269" cy="5390450"/>
          </a:xfrm>
        </p:spPr>
        <p:txBody>
          <a:bodyPr/>
          <a:lstStyle/>
          <a:p>
            <a:pPr marL="457200"/>
            <a:r>
              <a:rPr lang="en-US" sz="2600" dirty="0" err="1"/>
              <a:t>Gazetting</a:t>
            </a:r>
            <a:r>
              <a:rPr lang="en-US" sz="2600" dirty="0"/>
              <a:t> of Classes &amp; RQOs: Jan 2019</a:t>
            </a:r>
          </a:p>
          <a:p>
            <a:pPr lvl="1">
              <a:buFont typeface="Arial" panose="020B0604020202020204" pitchFamily="34" charset="0"/>
              <a:buChar char="•"/>
            </a:pPr>
            <a:endParaRPr lang="en-ZA" sz="2400" dirty="0">
              <a:solidFill>
                <a:srgbClr val="0070C0"/>
              </a:solidFill>
            </a:endParaRPr>
          </a:p>
        </p:txBody>
      </p:sp>
    </p:spTree>
    <p:extLst>
      <p:ext uri="{BB962C8B-B14F-4D97-AF65-F5344CB8AC3E}">
        <p14:creationId xmlns:p14="http://schemas.microsoft.com/office/powerpoint/2010/main" val="37461883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483" y="432798"/>
            <a:ext cx="7290458" cy="1292858"/>
          </a:xfrm>
        </p:spPr>
        <p:txBody>
          <a:bodyPr/>
          <a:lstStyle/>
          <a:p>
            <a:r>
              <a:rPr lang="en-US" sz="3600" b="1" dirty="0">
                <a:solidFill>
                  <a:schemeClr val="bg2">
                    <a:lumMod val="25000"/>
                  </a:schemeClr>
                </a:solidFill>
                <a:latin typeface="+mn-lt"/>
                <a:ea typeface="ＭＳ Ｐゴシック" pitchFamily="34" charset="-128"/>
                <a:cs typeface="+mn-cs"/>
              </a:rPr>
              <a:t>Thank you!</a:t>
            </a:r>
          </a:p>
        </p:txBody>
      </p:sp>
      <p:sp>
        <p:nvSpPr>
          <p:cNvPr id="3" name="Text Placeholder 2"/>
          <p:cNvSpPr>
            <a:spLocks noGrp="1"/>
          </p:cNvSpPr>
          <p:nvPr>
            <p:ph type="body" sz="quarter" idx="10"/>
          </p:nvPr>
        </p:nvSpPr>
        <p:spPr>
          <a:xfrm>
            <a:off x="1363562" y="1605515"/>
            <a:ext cx="7670269" cy="4504339"/>
          </a:xfrm>
        </p:spPr>
        <p:txBody>
          <a:bodyPr/>
          <a:lstStyle/>
          <a:p>
            <a:pPr lvl="1"/>
            <a:r>
              <a:rPr lang="en-ZA" dirty="0"/>
              <a:t>For more information:</a:t>
            </a:r>
          </a:p>
          <a:p>
            <a:pPr lvl="2"/>
            <a:r>
              <a:rPr lang="en-ZA" dirty="0"/>
              <a:t>Register on project specific web-site or email:</a:t>
            </a:r>
          </a:p>
          <a:p>
            <a:pPr lvl="3"/>
            <a:r>
              <a:rPr lang="en-GB" u="sng" dirty="0">
                <a:hlinkClick r:id="rId2"/>
              </a:rPr>
              <a:t>https://www.dwa.gov.za/rdm/Documents.aspx</a:t>
            </a:r>
            <a:endParaRPr lang="en-GB" u="sng" dirty="0"/>
          </a:p>
          <a:p>
            <a:pPr lvl="3"/>
            <a:r>
              <a:rPr lang="en-GB" u="sng" dirty="0">
                <a:hlinkClick r:id="rId3"/>
              </a:rPr>
              <a:t>BGClassRQO@gmail.com</a:t>
            </a:r>
            <a:endParaRPr lang="en-GB" u="sng" dirty="0"/>
          </a:p>
          <a:p>
            <a:pPr lvl="1"/>
            <a:r>
              <a:rPr lang="en-ZA" dirty="0"/>
              <a:t>For more information contact:</a:t>
            </a:r>
            <a:endParaRPr lang="en-US" dirty="0"/>
          </a:p>
          <a:p>
            <a:pPr lvl="2"/>
            <a:r>
              <a:rPr lang="en-ZA" sz="2200" dirty="0"/>
              <a:t>Project Team:  Bea Whittaker</a:t>
            </a:r>
          </a:p>
          <a:p>
            <a:pPr marL="2795588" lvl="2" indent="0">
              <a:spcBef>
                <a:spcPts val="0"/>
              </a:spcBef>
              <a:buNone/>
            </a:pPr>
            <a:r>
              <a:rPr lang="en-ZA" sz="2000" dirty="0">
                <a:hlinkClick r:id="rId3"/>
              </a:rPr>
              <a:t>BGClassRQO@gmail.com</a:t>
            </a:r>
            <a:endParaRPr lang="en-ZA" sz="2000" dirty="0"/>
          </a:p>
          <a:p>
            <a:pPr marL="2573338" lvl="6" indent="0">
              <a:buNone/>
            </a:pPr>
            <a:r>
              <a:rPr lang="en-ZA" sz="1600" dirty="0"/>
              <a:t>or </a:t>
            </a:r>
            <a:r>
              <a:rPr lang="en-ZA" sz="2200" dirty="0"/>
              <a:t>Erik van der Berg</a:t>
            </a:r>
          </a:p>
          <a:p>
            <a:pPr marL="2795588" lvl="6" indent="0">
              <a:spcBef>
                <a:spcPts val="0"/>
              </a:spcBef>
              <a:buNone/>
            </a:pPr>
            <a:r>
              <a:rPr lang="en-ZA" dirty="0">
                <a:hlinkClick r:id="rId4"/>
              </a:rPr>
              <a:t>Erik.vanderBerg@aurecongroup.com</a:t>
            </a:r>
            <a:r>
              <a:rPr lang="en-ZA" dirty="0"/>
              <a:t>  </a:t>
            </a:r>
          </a:p>
          <a:p>
            <a:pPr lvl="2"/>
            <a:r>
              <a:rPr lang="en-ZA" sz="2000" dirty="0"/>
              <a:t>DWS (Pretoria): Lekalake Esther (</a:t>
            </a:r>
            <a:r>
              <a:rPr lang="en-ZA" sz="2000" dirty="0">
                <a:hlinkClick r:id="rId5"/>
              </a:rPr>
              <a:t>LekalakeE@dws.gov.za</a:t>
            </a:r>
            <a:r>
              <a:rPr lang="en-ZA" sz="2000" dirty="0"/>
              <a:t>)</a:t>
            </a:r>
          </a:p>
        </p:txBody>
      </p:sp>
    </p:spTree>
    <p:extLst>
      <p:ext uri="{BB962C8B-B14F-4D97-AF65-F5344CB8AC3E}">
        <p14:creationId xmlns:p14="http://schemas.microsoft.com/office/powerpoint/2010/main" val="18284305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9724" y="1600200"/>
            <a:ext cx="7077075" cy="4525963"/>
          </a:xfrm>
        </p:spPr>
        <p:txBody>
          <a:bodyPr/>
          <a:lstStyle/>
          <a:p>
            <a:pPr marL="0" indent="0" algn="ctr">
              <a:buNone/>
            </a:pPr>
            <a:r>
              <a:rPr lang="en-ZA" sz="6600" b="1" dirty="0"/>
              <a:t>Additional slides</a:t>
            </a:r>
          </a:p>
        </p:txBody>
      </p:sp>
    </p:spTree>
    <p:extLst>
      <p:ext uri="{BB962C8B-B14F-4D97-AF65-F5344CB8AC3E}">
        <p14:creationId xmlns:p14="http://schemas.microsoft.com/office/powerpoint/2010/main" val="1210127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399B80B-94A6-4F12-B07C-C0362E20235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18107" y="1617956"/>
            <a:ext cx="8600471" cy="4605291"/>
          </a:xfrm>
          <a:prstGeom prst="rect">
            <a:avLst/>
          </a:prstGeom>
          <a:noFill/>
        </p:spPr>
      </p:pic>
      <p:sp>
        <p:nvSpPr>
          <p:cNvPr id="6" name="Title 1">
            <a:extLst>
              <a:ext uri="{FF2B5EF4-FFF2-40B4-BE49-F238E27FC236}">
                <a16:creationId xmlns:a16="http://schemas.microsoft.com/office/drawing/2014/main" xmlns="" id="{4AAD5FDB-CE0E-445D-9DA2-41D2215CAA89}"/>
              </a:ext>
            </a:extLst>
          </p:cNvPr>
          <p:cNvSpPr>
            <a:spLocks noGrp="1"/>
          </p:cNvSpPr>
          <p:nvPr>
            <p:ph type="title"/>
          </p:nvPr>
        </p:nvSpPr>
        <p:spPr>
          <a:xfrm>
            <a:off x="1558472" y="143321"/>
            <a:ext cx="7126941" cy="1108429"/>
          </a:xfrm>
          <a:solidFill>
            <a:schemeClr val="accent1">
              <a:lumMod val="20000"/>
              <a:lumOff val="80000"/>
            </a:schemeClr>
          </a:solidFill>
        </p:spPr>
        <p:txBody>
          <a:bodyPr/>
          <a:lstStyle/>
          <a:p>
            <a:pPr algn="l"/>
            <a:r>
              <a:rPr lang="en-ZA" sz="3200" b="1" dirty="0">
                <a:solidFill>
                  <a:schemeClr val="bg2">
                    <a:lumMod val="25000"/>
                  </a:schemeClr>
                </a:solidFill>
                <a:latin typeface="+mn-lt"/>
                <a:ea typeface="ＭＳ Ｐゴシック" pitchFamily="34" charset="-128"/>
                <a:cs typeface="+mn-cs"/>
              </a:rPr>
              <a:t>Task 3: Determine Water Resource Class</a:t>
            </a:r>
            <a:br>
              <a:rPr lang="en-ZA" sz="3200" b="1" dirty="0">
                <a:solidFill>
                  <a:schemeClr val="bg2">
                    <a:lumMod val="25000"/>
                  </a:schemeClr>
                </a:solidFill>
                <a:latin typeface="+mn-lt"/>
                <a:ea typeface="ＭＳ Ｐゴシック" pitchFamily="34" charset="-128"/>
                <a:cs typeface="+mn-cs"/>
              </a:rPr>
            </a:br>
            <a:r>
              <a:rPr lang="en-ZA" sz="3200" b="1" i="1" dirty="0">
                <a:solidFill>
                  <a:schemeClr val="bg2">
                    <a:lumMod val="25000"/>
                  </a:schemeClr>
                </a:solidFill>
                <a:latin typeface="+mn-lt"/>
                <a:ea typeface="ＭＳ Ｐゴシック" pitchFamily="34" charset="-128"/>
                <a:cs typeface="+mn-cs"/>
              </a:rPr>
              <a:t>Data inputs for scenario assessment</a:t>
            </a:r>
          </a:p>
        </p:txBody>
      </p:sp>
    </p:spTree>
    <p:extLst>
      <p:ext uri="{BB962C8B-B14F-4D97-AF65-F5344CB8AC3E}">
        <p14:creationId xmlns:p14="http://schemas.microsoft.com/office/powerpoint/2010/main" val="1825626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1"/>
          <p:cNvSpPr>
            <a:spLocks noChangeArrowheads="1"/>
          </p:cNvSpPr>
          <p:nvPr/>
        </p:nvSpPr>
        <p:spPr bwMode="auto">
          <a:xfrm>
            <a:off x="1668780" y="1348740"/>
            <a:ext cx="4290060" cy="263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defRPr sz="2400">
                <a:solidFill>
                  <a:schemeClr val="tx1"/>
                </a:solidFill>
                <a:latin typeface="Arial" panose="020B0604020202020204" pitchFamily="34" charset="0"/>
                <a:ea typeface="MS PGothic" panose="020B0600070205080204" pitchFamily="34" charset="-128"/>
              </a:defRPr>
            </a:lvl1pPr>
            <a:lvl2pPr marL="628650" indent="-1714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342900" indent="-342900">
              <a:lnSpc>
                <a:spcPct val="115000"/>
              </a:lnSpc>
              <a:spcAft>
                <a:spcPts val="500"/>
              </a:spcAft>
              <a:buFont typeface="Arial" panose="020B0604020202020204" pitchFamily="34" charset="0"/>
              <a:buChar char="•"/>
            </a:pPr>
            <a:r>
              <a:rPr lang="en-GB" altLang="en-US" sz="2000" dirty="0">
                <a:cs typeface="Arial" panose="020B0604020202020204" pitchFamily="34" charset="0"/>
              </a:rPr>
              <a:t>Estimated river flows by quaternary (or smaller area) for natural state &amp; current situation</a:t>
            </a:r>
          </a:p>
          <a:p>
            <a:pPr marL="342900" indent="-342900">
              <a:lnSpc>
                <a:spcPct val="115000"/>
              </a:lnSpc>
              <a:spcAft>
                <a:spcPts val="500"/>
              </a:spcAft>
              <a:buFont typeface="Arial" panose="020B0604020202020204" pitchFamily="34" charset="0"/>
              <a:buChar char="•"/>
            </a:pPr>
            <a:r>
              <a:rPr lang="en-ZA" altLang="en-US" sz="2000" dirty="0">
                <a:cs typeface="Arial" panose="020B0604020202020204" pitchFamily="34" charset="0"/>
              </a:rPr>
              <a:t>Using </a:t>
            </a:r>
            <a:r>
              <a:rPr lang="en-ZA" sz="2000" dirty="0">
                <a:solidFill>
                  <a:prstClr val="black"/>
                </a:solidFill>
                <a:ea typeface="Arial" panose="020B0604020202020204" pitchFamily="34" charset="0"/>
              </a:rPr>
              <a:t>refined/corrected monthly </a:t>
            </a:r>
            <a:r>
              <a:rPr lang="en-ZA" altLang="en-US" sz="2000" dirty="0">
                <a:cs typeface="Arial" panose="020B0604020202020204" pitchFamily="34" charset="0"/>
              </a:rPr>
              <a:t>WRSM 2012 hydrological model,</a:t>
            </a:r>
            <a:r>
              <a:rPr lang="en-ZA" sz="2000" dirty="0">
                <a:solidFill>
                  <a:prstClr val="black"/>
                </a:solidFill>
                <a:ea typeface="Arial" panose="020B0604020202020204" pitchFamily="34" charset="0"/>
              </a:rPr>
              <a:t> further sub-divided to reflect river and estuary nodes</a:t>
            </a:r>
          </a:p>
        </p:txBody>
      </p:sp>
      <p:pic>
        <p:nvPicPr>
          <p:cNvPr id="5" name="Picture 4"/>
          <p:cNvPicPr/>
          <p:nvPr/>
        </p:nvPicPr>
        <p:blipFill>
          <a:blip r:embed="rId2" cstate="email">
            <a:extLst>
              <a:ext uri="{28A0092B-C50C-407E-A947-70E740481C1C}">
                <a14:useLocalDpi xmlns:a14="http://schemas.microsoft.com/office/drawing/2010/main"/>
              </a:ext>
            </a:extLst>
          </a:blip>
          <a:srcRect/>
          <a:stretch>
            <a:fillRect/>
          </a:stretch>
        </p:blipFill>
        <p:spPr bwMode="auto">
          <a:xfrm>
            <a:off x="5958840" y="1603606"/>
            <a:ext cx="2976112" cy="1922579"/>
          </a:xfrm>
          <a:prstGeom prst="rect">
            <a:avLst/>
          </a:prstGeom>
          <a:ln>
            <a:noFill/>
          </a:ln>
          <a:effectLst>
            <a:softEdge rad="112500"/>
          </a:effectLst>
        </p:spPr>
      </p:pic>
      <p:sp>
        <p:nvSpPr>
          <p:cNvPr id="6" name="Title 1">
            <a:extLst>
              <a:ext uri="{FF2B5EF4-FFF2-40B4-BE49-F238E27FC236}">
                <a16:creationId xmlns:a16="http://schemas.microsoft.com/office/drawing/2014/main" xmlns="" id="{69A8745D-7FB7-4670-996C-BC6A2E253863}"/>
              </a:ext>
            </a:extLst>
          </p:cNvPr>
          <p:cNvSpPr txBox="1">
            <a:spLocks/>
          </p:cNvSpPr>
          <p:nvPr/>
        </p:nvSpPr>
        <p:spPr>
          <a:xfrm>
            <a:off x="1757778" y="126207"/>
            <a:ext cx="7060800" cy="1036768"/>
          </a:xfrm>
          <a:prstGeom prst="rect">
            <a:avLst/>
          </a:prstGeom>
          <a:solidFill>
            <a:schemeClr val="accent1">
              <a:lumMod val="20000"/>
              <a:lumOff val="80000"/>
            </a:schemeClr>
          </a:solidFill>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ZA" sz="3200" b="1" dirty="0">
                <a:solidFill>
                  <a:schemeClr val="bg2">
                    <a:lumMod val="25000"/>
                  </a:schemeClr>
                </a:solidFill>
                <a:latin typeface="+mn-lt"/>
                <a:ea typeface="ＭＳ Ｐゴシック" pitchFamily="34" charset="-128"/>
                <a:cs typeface="+mn-cs"/>
              </a:rPr>
              <a:t>Task 3: Determine Water Resource Class</a:t>
            </a:r>
            <a:br>
              <a:rPr lang="en-ZA" sz="3200" b="1" dirty="0">
                <a:solidFill>
                  <a:schemeClr val="bg2">
                    <a:lumMod val="25000"/>
                  </a:schemeClr>
                </a:solidFill>
                <a:latin typeface="+mn-lt"/>
                <a:ea typeface="ＭＳ Ｐゴシック" pitchFamily="34" charset="-128"/>
                <a:cs typeface="+mn-cs"/>
              </a:rPr>
            </a:br>
            <a:r>
              <a:rPr lang="en-ZA" sz="3200" b="1" i="1" dirty="0">
                <a:solidFill>
                  <a:schemeClr val="bg2">
                    <a:lumMod val="25000"/>
                  </a:schemeClr>
                </a:solidFill>
                <a:ea typeface="ＭＳ Ｐゴシック" pitchFamily="34" charset="-128"/>
              </a:rPr>
              <a:t>INPUT: Surface water hydrology</a:t>
            </a:r>
            <a:endParaRPr lang="en-ZA" sz="3200" b="1" i="1" dirty="0">
              <a:solidFill>
                <a:schemeClr val="bg2">
                  <a:lumMod val="25000"/>
                </a:schemeClr>
              </a:solidFill>
              <a:latin typeface="+mn-lt"/>
              <a:ea typeface="ＭＳ Ｐゴシック" pitchFamily="34" charset="-128"/>
              <a:cs typeface="+mn-cs"/>
            </a:endParaRPr>
          </a:p>
        </p:txBody>
      </p:sp>
      <p:sp>
        <p:nvSpPr>
          <p:cNvPr id="7" name="Rectangle 6">
            <a:extLst>
              <a:ext uri="{FF2B5EF4-FFF2-40B4-BE49-F238E27FC236}">
                <a16:creationId xmlns:a16="http://schemas.microsoft.com/office/drawing/2014/main" xmlns="" id="{56A5EA7B-0CF6-41DF-9371-06828DA9CC01}"/>
              </a:ext>
            </a:extLst>
          </p:cNvPr>
          <p:cNvSpPr/>
          <p:nvPr/>
        </p:nvSpPr>
        <p:spPr>
          <a:xfrm>
            <a:off x="1668780" y="4013273"/>
            <a:ext cx="6991852" cy="1566070"/>
          </a:xfrm>
          <a:prstGeom prst="rect">
            <a:avLst/>
          </a:prstGeom>
        </p:spPr>
        <p:txBody>
          <a:bodyPr wrap="square">
            <a:spAutoFit/>
          </a:bodyPr>
          <a:lstStyle/>
          <a:p>
            <a:pPr marL="342900" indent="-342900">
              <a:lnSpc>
                <a:spcPct val="115000"/>
              </a:lnSpc>
              <a:spcAft>
                <a:spcPts val="500"/>
              </a:spcAft>
              <a:buFont typeface="Arial" panose="020B0604020202020204" pitchFamily="34" charset="0"/>
              <a:buChar char="•"/>
            </a:pPr>
            <a:r>
              <a:rPr lang="en-ZA" altLang="en-US" sz="2000" dirty="0">
                <a:cs typeface="Arial" panose="020B0604020202020204" pitchFamily="34" charset="0"/>
              </a:rPr>
              <a:t>Taking meteorology, water allocations, water use, water infrastructure and water transfers into account</a:t>
            </a:r>
          </a:p>
          <a:p>
            <a:pPr marL="285750" indent="-285750" defTabSz="342900">
              <a:lnSpc>
                <a:spcPct val="114000"/>
              </a:lnSpc>
              <a:spcBef>
                <a:spcPts val="0"/>
              </a:spcBef>
              <a:spcAft>
                <a:spcPts val="300"/>
              </a:spcAft>
              <a:buClr>
                <a:srgbClr val="002060"/>
              </a:buClr>
              <a:buFont typeface="Arial" panose="020B0604020202020204" pitchFamily="34" charset="0"/>
              <a:buChar char="•"/>
              <a:defRPr/>
            </a:pPr>
            <a:r>
              <a:rPr lang="en-ZA" sz="2000" dirty="0">
                <a:solidFill>
                  <a:prstClr val="black"/>
                </a:solidFill>
                <a:ea typeface="Arial" panose="020B0604020202020204" pitchFamily="34" charset="0"/>
              </a:rPr>
              <a:t>Generated different sets of flow sequences used for different water requirement scenarios</a:t>
            </a:r>
            <a:endParaRPr lang="en-GB" sz="2000" dirty="0">
              <a:solidFill>
                <a:prstClr val="black"/>
              </a:solidFill>
              <a:ea typeface="Arial" panose="020B0604020202020204" pitchFamily="34" charset="0"/>
            </a:endParaRPr>
          </a:p>
        </p:txBody>
      </p:sp>
    </p:spTree>
    <p:extLst>
      <p:ext uri="{BB962C8B-B14F-4D97-AF65-F5344CB8AC3E}">
        <p14:creationId xmlns:p14="http://schemas.microsoft.com/office/powerpoint/2010/main" val="40346263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12220</TotalTime>
  <Words>5420</Words>
  <Application>Microsoft Office PowerPoint</Application>
  <PresentationFormat>On-screen Show (4:3)</PresentationFormat>
  <Paragraphs>1032</Paragraphs>
  <Slides>74</Slides>
  <Notes>38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74</vt:i4>
      </vt:variant>
    </vt:vector>
  </HeadingPairs>
  <TitlesOfParts>
    <vt:vector size="86" baseType="lpstr">
      <vt:lpstr>ＭＳ Ｐゴシック</vt:lpstr>
      <vt:lpstr>ＭＳ Ｐゴシック</vt:lpstr>
      <vt:lpstr>Arial</vt:lpstr>
      <vt:lpstr>Arial Narrow</vt:lpstr>
      <vt:lpstr>Calibri</vt:lpstr>
      <vt:lpstr>Courier New</vt:lpstr>
      <vt:lpstr>Gill Snas</vt:lpstr>
      <vt:lpstr>Symbol</vt:lpstr>
      <vt:lpstr>Times New Roman</vt:lpstr>
      <vt:lpstr>TTE67A86D0t00</vt:lpstr>
      <vt:lpstr>Wingdings</vt:lpstr>
      <vt:lpstr>Office Theme</vt:lpstr>
      <vt:lpstr>PowerPoint Presentation</vt:lpstr>
      <vt:lpstr>PowerPoint Presentation</vt:lpstr>
      <vt:lpstr>PowerPoint Presentation</vt:lpstr>
      <vt:lpstr>Previous public meetings held</vt:lpstr>
      <vt:lpstr>PowerPoint Presentation</vt:lpstr>
      <vt:lpstr>Resource Units (RUs) and Nodes</vt:lpstr>
      <vt:lpstr>Task 3: Determine Water Resource Class Scenario analysis process</vt:lpstr>
      <vt:lpstr>Task 3: Determine Water Resource Class Data inputs for scenario assessment</vt:lpstr>
      <vt:lpstr>PowerPoint Presentation</vt:lpstr>
      <vt:lpstr>PowerPoint Presentation</vt:lpstr>
      <vt:lpstr>PowerPoint Presentation</vt:lpstr>
      <vt:lpstr>Scenario analysis economic outcome</vt:lpstr>
      <vt:lpstr>PowerPoint Presentation</vt:lpstr>
      <vt:lpstr>PowerPoint Presentation</vt:lpstr>
      <vt:lpstr>Ecological considerations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Rivers </vt:lpstr>
      <vt:lpstr>River RQOs</vt:lpstr>
      <vt:lpstr>PowerPoint Presentation</vt:lpstr>
      <vt:lpstr>Breede-Overberg River sites for RQOs</vt:lpstr>
      <vt:lpstr>PowerPoint Presentation</vt:lpstr>
      <vt:lpstr>Gouritz-Coastal River sites for RQOs</vt:lpstr>
      <vt:lpstr>Gouritz-Coastal River sites for RQOs</vt:lpstr>
      <vt:lpstr>Example: Doring River (gviii1)  </vt:lpstr>
      <vt:lpstr>PowerPoint Presentation</vt:lpstr>
      <vt:lpstr>PowerPoint Presentation</vt:lpstr>
      <vt:lpstr>PowerPoint Presentation</vt:lpstr>
      <vt:lpstr>PowerPoint Presentation</vt:lpstr>
      <vt:lpstr>PowerPoint Presentation</vt:lpstr>
      <vt:lpstr>Estuaries </vt:lpstr>
      <vt:lpstr>PowerPoint Presentation</vt:lpstr>
      <vt:lpstr>Estuaries in the Gouritz region</vt:lpstr>
      <vt:lpstr>Estuary Health Index</vt:lpstr>
      <vt:lpstr>Estuary RQO Template - Hartenbos</vt:lpstr>
      <vt:lpstr>PowerPoint Presentation</vt:lpstr>
      <vt:lpstr>Dams </vt:lpstr>
      <vt:lpstr>PowerPoint Presentation</vt:lpstr>
      <vt:lpstr>High and low priority RUs</vt:lpstr>
      <vt:lpstr>Ceres Koekedouw Dam (IUA A1 Upper Breede Tributaries)</vt:lpstr>
      <vt:lpstr>Ceres Koekedouw Dam (IUA A1 Upper Breede Tributaries)</vt:lpstr>
      <vt:lpstr>Ceres Koekedouw Dam (IUA A1 Upper Breede Tributaries)</vt:lpstr>
      <vt:lpstr>Quantity &amp; Biota RQOs for Ceres Koekedouw Dam</vt:lpstr>
      <vt:lpstr>Quality RQOs for Ceres Koekedouw Dam</vt:lpstr>
      <vt:lpstr>Wetlands </vt:lpstr>
      <vt:lpstr>Wetland RQOs</vt:lpstr>
      <vt:lpstr>Wetland RQOs</vt:lpstr>
      <vt:lpstr>PowerPoint Presentation</vt:lpstr>
      <vt:lpstr>PowerPoint Presentation</vt:lpstr>
      <vt:lpstr>PowerPoint Presentation</vt:lpstr>
      <vt:lpstr>PowerPoint Presentation</vt:lpstr>
      <vt:lpstr>PowerPoint Presentation</vt:lpstr>
      <vt:lpstr>PowerPoint Presentation</vt:lpstr>
      <vt:lpstr>Groundwater </vt:lpstr>
      <vt:lpstr>PowerPoint Presentation</vt:lpstr>
      <vt:lpstr>PowerPoint Presentation</vt:lpstr>
      <vt:lpstr>PowerPoint Presentation</vt:lpstr>
      <vt:lpstr>BB-1</vt:lpstr>
      <vt:lpstr>PowerPoint Presentation</vt:lpstr>
      <vt:lpstr>BB-1</vt:lpstr>
      <vt:lpstr>6. General discussion</vt:lpstr>
      <vt:lpstr>PowerPoint Presentation</vt:lpstr>
      <vt:lpstr>Next steps &amp; Way Forward</vt:lpstr>
      <vt:lpstr>Thank you!</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Johan Maree</dc:creator>
  <cp:lastModifiedBy>Lekalake Esther</cp:lastModifiedBy>
  <cp:revision>970</cp:revision>
  <cp:lastPrinted>2017-11-22T06:00:43Z</cp:lastPrinted>
  <dcterms:created xsi:type="dcterms:W3CDTF">2012-08-01T10:33:21Z</dcterms:created>
  <dcterms:modified xsi:type="dcterms:W3CDTF">2018-07-17T12:20:26Z</dcterms:modified>
</cp:coreProperties>
</file>